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98C15C-D5B0-42DE-AA19-7E17487A83B4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1FFCBE-8AB0-4330-B98B-80A4D2AB0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tcelizabethton.edu/img/photos/news/swimme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961"/>
            <a:ext cx="7162800" cy="1829761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Rescuing the </a:t>
            </a:r>
            <a:r>
              <a:rPr lang="en-US" sz="5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Naamans</a:t>
            </a:r>
            <a:r>
              <a:rPr lang="en-US" sz="5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Among us</a:t>
            </a:r>
            <a:endParaRPr lang="en-US" sz="5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7772400" cy="119970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Plano Texas </a:t>
            </a:r>
            <a:r>
              <a:rPr lang="en-US" dirty="0" smtClean="0">
                <a:solidFill>
                  <a:schemeClr val="bg1"/>
                </a:solidFill>
              </a:rPr>
              <a:t>Stake Leadership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Those who are able to maintain </a:t>
            </a:r>
            <a:r>
              <a:rPr lang="en-US" i="1" u="sng" dirty="0" smtClean="0"/>
              <a:t>regular Temple attendance</a:t>
            </a:r>
            <a:r>
              <a:rPr lang="en-US" dirty="0" smtClean="0"/>
              <a:t>, as part of their continuing repentance process, tend to do better than those who do not.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#3</a:t>
            </a:r>
            <a:endParaRPr lang="en-US" dirty="0"/>
          </a:p>
        </p:txBody>
      </p:sp>
      <p:pic>
        <p:nvPicPr>
          <p:cNvPr id="48130" name="Picture 2" descr="http://www.planetware.com/i/photo/mormon-temple-salt-lake-city-ut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"/>
            <a:ext cx="4495800" cy="6192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1481328"/>
            <a:ext cx="50292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My beloved friends, under no circumstances allow yourselves to become trapped in the viewing of pornography, one of the most effective of Satan's enticements. </a:t>
            </a:r>
          </a:p>
          <a:p>
            <a:pPr>
              <a:buNone/>
            </a:pPr>
            <a:r>
              <a:rPr lang="en-US" dirty="0" smtClean="0"/>
              <a:t>And if you have allowed yourself to become involved in this behavior, cease now. </a:t>
            </a:r>
          </a:p>
          <a:p>
            <a:pPr>
              <a:buNone/>
            </a:pPr>
            <a:r>
              <a:rPr lang="en-US" i="1" u="sng" dirty="0" smtClean="0"/>
              <a:t>Seek the help you need </a:t>
            </a:r>
            <a:r>
              <a:rPr lang="en-US" dirty="0" smtClean="0"/>
              <a:t>to overcome and to change the direction of your life. </a:t>
            </a:r>
            <a:endParaRPr lang="en-US" dirty="0" smtClean="0"/>
          </a:p>
          <a:p>
            <a:pPr>
              <a:buNone/>
            </a:pPr>
            <a:r>
              <a:rPr lang="en-US" i="1" u="sng" dirty="0" smtClean="0"/>
              <a:t>Take </a:t>
            </a:r>
            <a:r>
              <a:rPr lang="en-US" i="1" u="sng" dirty="0" smtClean="0"/>
              <a:t>the steps necessary </a:t>
            </a:r>
            <a:r>
              <a:rPr lang="en-US" dirty="0" smtClean="0"/>
              <a:t>to get back on the strait and narrow, and then stay there.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 Monson</a:t>
            </a:r>
            <a:br>
              <a:rPr lang="en-US" dirty="0" smtClean="0"/>
            </a:br>
            <a:r>
              <a:rPr lang="en-US" dirty="0" smtClean="0"/>
              <a:t>April Conference</a:t>
            </a:r>
            <a:endParaRPr lang="en-US" dirty="0"/>
          </a:p>
        </p:txBody>
      </p:sp>
      <p:pic>
        <p:nvPicPr>
          <p:cNvPr id="9218" name="Picture 2" descr="http://www.foxnews.com/images/342194/0_61_020408_Mon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45" y="1676400"/>
            <a:ext cx="3753553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47244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Now </a:t>
            </a:r>
            <a:r>
              <a:rPr lang="en-US" dirty="0" err="1" smtClean="0"/>
              <a:t>Naaman</a:t>
            </a:r>
            <a:r>
              <a:rPr lang="en-US" dirty="0" smtClean="0"/>
              <a:t>, captain of the host of the king of Syria, was a </a:t>
            </a:r>
            <a:r>
              <a:rPr lang="en-US" i="1" u="sng" dirty="0" smtClean="0"/>
              <a:t>great man</a:t>
            </a:r>
            <a:r>
              <a:rPr lang="en-US" dirty="0" smtClean="0"/>
              <a:t> with his master, and </a:t>
            </a:r>
            <a:r>
              <a:rPr lang="en-US" i="1" u="sng" dirty="0" err="1" smtClean="0"/>
              <a:t>honourable</a:t>
            </a:r>
            <a:r>
              <a:rPr lang="en-US" dirty="0" smtClean="0"/>
              <a:t>, because by him </a:t>
            </a:r>
            <a:r>
              <a:rPr lang="en-US" dirty="0" smtClean="0"/>
              <a:t>the Lord had given</a:t>
            </a:r>
            <a:r>
              <a:rPr lang="en-US" dirty="0" smtClean="0"/>
              <a:t> deliverance </a:t>
            </a:r>
            <a:r>
              <a:rPr lang="en-US" dirty="0" smtClean="0"/>
              <a:t>unto Syria; he was </a:t>
            </a:r>
            <a:r>
              <a:rPr lang="en-US" i="1" u="sng" dirty="0" smtClean="0"/>
              <a:t>also a mighty man of </a:t>
            </a:r>
            <a:r>
              <a:rPr lang="en-US" i="1" u="sng" dirty="0" err="1" smtClean="0"/>
              <a:t>valour</a:t>
            </a:r>
            <a:r>
              <a:rPr lang="en-US" i="1" u="sng" dirty="0" smtClean="0"/>
              <a:t>, </a:t>
            </a:r>
            <a:endParaRPr lang="en-US" i="1" u="sng" dirty="0" smtClean="0"/>
          </a:p>
          <a:p>
            <a:pPr>
              <a:buNone/>
            </a:pPr>
            <a:r>
              <a:rPr lang="en-US" i="1" dirty="0" smtClean="0"/>
              <a:t>but he was</a:t>
            </a:r>
            <a:r>
              <a:rPr lang="en-US" dirty="0" smtClean="0"/>
              <a:t> a leper.</a:t>
            </a:r>
          </a:p>
          <a:p>
            <a:pPr>
              <a:buNone/>
            </a:pPr>
            <a:r>
              <a:rPr lang="en-US" dirty="0" smtClean="0"/>
              <a:t>[And the Hebrew maid of his wife] said unto her mistress</a:t>
            </a:r>
            <a:r>
              <a:rPr lang="en-US" dirty="0" smtClean="0"/>
              <a:t>, Would God my lord were with the prophet that is in Samaria! For he would recover him of his leprosy.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Kings 5</a:t>
            </a:r>
            <a:endParaRPr lang="en-US" dirty="0"/>
          </a:p>
        </p:txBody>
      </p:sp>
      <p:pic>
        <p:nvPicPr>
          <p:cNvPr id="8194" name="Picture 2" descr="http://lavistachurchofchrist.org/Pictures/Treasures%20of%20the%20Bible%20(Divided%20Kingdom)/images/scan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914401"/>
            <a:ext cx="3953351" cy="5337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8200" y="1481328"/>
            <a:ext cx="4343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So </a:t>
            </a:r>
            <a:r>
              <a:rPr lang="en-US" dirty="0" err="1" smtClean="0"/>
              <a:t>Naaman</a:t>
            </a:r>
            <a:r>
              <a:rPr lang="en-US" dirty="0" smtClean="0"/>
              <a:t> came with his horses and with his chariot, and stood at the door of the </a:t>
            </a:r>
            <a:r>
              <a:rPr lang="en-US" dirty="0" smtClean="0"/>
              <a:t>house of </a:t>
            </a:r>
            <a:r>
              <a:rPr lang="en-US" dirty="0" smtClean="0"/>
              <a:t>Elisha.</a:t>
            </a:r>
          </a:p>
          <a:p>
            <a:pPr>
              <a:buNone/>
            </a:pPr>
            <a:r>
              <a:rPr lang="en-US" dirty="0" smtClean="0"/>
              <a:t>And Elisha sent a messenger unto him, saying, </a:t>
            </a:r>
            <a:r>
              <a:rPr lang="en-US" i="1" u="sng" dirty="0" smtClean="0"/>
              <a:t>Go and wash in Jordan seven times</a:t>
            </a:r>
            <a:r>
              <a:rPr lang="en-US" dirty="0" smtClean="0"/>
              <a:t>, and thy flesh shall come again to thee, and thou </a:t>
            </a:r>
            <a:r>
              <a:rPr lang="en-US" dirty="0" err="1" smtClean="0"/>
              <a:t>shalt</a:t>
            </a:r>
            <a:r>
              <a:rPr lang="en-US" dirty="0" smtClean="0"/>
              <a:t> be clean.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Elisha’s Response?</a:t>
            </a:r>
            <a:endParaRPr lang="en-US" dirty="0"/>
          </a:p>
        </p:txBody>
      </p:sp>
      <p:pic>
        <p:nvPicPr>
          <p:cNvPr id="38914" name="Picture 2" descr="http://www.vroma.org/images/mcmanus_images/chariot_milit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285120"/>
            <a:ext cx="4530908" cy="4734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0" y="1481328"/>
            <a:ext cx="5181600" cy="5224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u="sng" dirty="0" smtClean="0"/>
              <a:t>Three Main Types</a:t>
            </a:r>
          </a:p>
          <a:p>
            <a:pPr>
              <a:buNone/>
            </a:pPr>
            <a:r>
              <a:rPr lang="en-US" dirty="0" smtClean="0"/>
              <a:t>1- Has occasionally looked at pornography and feels guilty. </a:t>
            </a:r>
            <a:r>
              <a:rPr lang="en-US" dirty="0" smtClean="0">
                <a:solidFill>
                  <a:srgbClr val="FF0000"/>
                </a:solidFill>
              </a:rPr>
              <a:t>(Many Men)</a:t>
            </a:r>
          </a:p>
          <a:p>
            <a:pPr>
              <a:buNone/>
            </a:pPr>
            <a:r>
              <a:rPr lang="en-US" dirty="0" smtClean="0"/>
              <a:t>2- Views pornography on a regular basis and cannot stop. Feels very guilty.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Naamans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3- Sexual addicts. Has affairs; acts out. May go to clubs, etc.  Pornography is simply part of the their overall disorder. </a:t>
            </a:r>
            <a:r>
              <a:rPr lang="en-US" dirty="0" smtClean="0">
                <a:solidFill>
                  <a:srgbClr val="FF0000"/>
                </a:solidFill>
              </a:rPr>
              <a:t>(Sexual Addicts)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Pornography</a:t>
            </a:r>
            <a:endParaRPr lang="en-US" dirty="0"/>
          </a:p>
        </p:txBody>
      </p:sp>
      <p:pic>
        <p:nvPicPr>
          <p:cNvPr id="41986" name="Picture 2" descr="http://www.tvlesson.com/lessonimages/112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676400"/>
            <a:ext cx="3428999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05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“Addiction surrenders later freedom to choose. Through chemical means, one can literally become disconnected from his or her own will” </a:t>
            </a:r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 smtClean="0"/>
              <a:t>(in Conference Report, Oct. 1988, 7; or </a:t>
            </a:r>
            <a:r>
              <a:rPr lang="en-US" sz="1600" i="1" dirty="0" smtClean="0"/>
              <a:t>Ensign, </a:t>
            </a:r>
            <a:r>
              <a:rPr lang="en-US" sz="1600" dirty="0" smtClean="0"/>
              <a:t>Nov. 1988, 7).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 Russell Nelson</a:t>
            </a:r>
            <a:endParaRPr lang="en-US" dirty="0"/>
          </a:p>
        </p:txBody>
      </p:sp>
      <p:pic>
        <p:nvPicPr>
          <p:cNvPr id="43010" name="Picture 2" descr="http://www.nih.gov/news/research_matters/december2006/images/depression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199" y="1447800"/>
            <a:ext cx="3497705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Addiction Tunnel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904998" y="1676400"/>
            <a:ext cx="4876802" cy="4114800"/>
            <a:chOff x="1904998" y="1676400"/>
            <a:chExt cx="4876802" cy="4114800"/>
          </a:xfrm>
        </p:grpSpPr>
        <p:sp>
          <p:nvSpPr>
            <p:cNvPr id="15" name="Left Arrow 14"/>
            <p:cNvSpPr/>
            <p:nvPr/>
          </p:nvSpPr>
          <p:spPr>
            <a:xfrm rot="10800000">
              <a:off x="2743201" y="2362200"/>
              <a:ext cx="685800" cy="381000"/>
            </a:xfrm>
            <a:prstGeom prst="leftArrow">
              <a:avLst/>
            </a:prstGeom>
            <a:solidFill>
              <a:srgbClr val="FF000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4343400" y="3048000"/>
              <a:ext cx="609600" cy="1905000"/>
            </a:xfrm>
            <a:prstGeom prst="can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19400" y="1676400"/>
              <a:ext cx="35052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  <a:latin typeface="Copperplate Gothic Bold" pitchFamily="34" charset="0"/>
                </a:rPr>
                <a:t>Daily Concerns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0800000">
              <a:off x="2895600" y="2209800"/>
              <a:ext cx="3429000" cy="914400"/>
            </a:xfrm>
            <a:prstGeom prst="trapezoid">
              <a:avLst>
                <a:gd name="adj" fmla="val 173276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rapezoid 8"/>
            <p:cNvSpPr/>
            <p:nvPr/>
          </p:nvSpPr>
          <p:spPr>
            <a:xfrm>
              <a:off x="2895600" y="4876800"/>
              <a:ext cx="3429000" cy="914400"/>
            </a:xfrm>
            <a:prstGeom prst="trapezoid">
              <a:avLst>
                <a:gd name="adj" fmla="val 15817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accent2"/>
                </a:solidFill>
                <a:latin typeface="Copperplate Gothic Bold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58593" y="2173069"/>
              <a:ext cx="20168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i="1" dirty="0" smtClean="0">
                  <a:solidFill>
                    <a:srgbClr val="FF0000"/>
                  </a:solidFill>
                  <a:latin typeface="Copperplate Gothic Bold" pitchFamily="34" charset="0"/>
                </a:rPr>
                <a:t>Reacts with</a:t>
              </a:r>
            </a:p>
            <a:p>
              <a:pPr algn="ctr"/>
              <a:r>
                <a:rPr lang="en-US" sz="1200" b="1" i="1" dirty="0" smtClean="0">
                  <a:solidFill>
                    <a:srgbClr val="FF0000"/>
                  </a:solidFill>
                  <a:latin typeface="Copperplate Gothic Bold" pitchFamily="34" charset="0"/>
                </a:rPr>
                <a:t>Uncomfortable Thoughts</a:t>
              </a:r>
            </a:p>
            <a:p>
              <a:pPr algn="ctr"/>
              <a:r>
                <a:rPr lang="en-US" sz="1200" b="1" i="1" dirty="0" smtClean="0">
                  <a:solidFill>
                    <a:srgbClr val="FF0000"/>
                  </a:solidFill>
                  <a:latin typeface="Copperplate Gothic Bold" pitchFamily="34" charset="0"/>
                </a:rPr>
                <a:t>And Feelings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3886200" y="51054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  <a:latin typeface="Copperplate Gothic Bold" pitchFamily="34" charset="0"/>
                </a:rPr>
                <a:t>Emotional Aftermath</a:t>
              </a:r>
              <a:endParaRPr lang="en-US" b="1" dirty="0">
                <a:solidFill>
                  <a:schemeClr val="accent2"/>
                </a:solidFill>
                <a:latin typeface="Copperplate Gothic Bold" pitchFamily="34" charset="0"/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rot="10800000">
              <a:off x="1904998" y="2057400"/>
              <a:ext cx="1524001" cy="37338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39889" y="3714690"/>
              <a:ext cx="955711" cy="400110"/>
            </a:xfrm>
            <a:prstGeom prst="rect">
              <a:avLst/>
            </a:prstGeom>
            <a:noFill/>
            <a:scene3d>
              <a:camera prst="isometricOffAxis1Righ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0000"/>
                  </a:solidFill>
                  <a:latin typeface="Bookman Old Style" pitchFamily="18" charset="0"/>
                </a:rPr>
                <a:t>Feeds</a:t>
              </a:r>
            </a:p>
          </p:txBody>
        </p:sp>
        <p:sp>
          <p:nvSpPr>
            <p:cNvPr id="12" name="Left Arrow 11"/>
            <p:cNvSpPr/>
            <p:nvPr/>
          </p:nvSpPr>
          <p:spPr>
            <a:xfrm>
              <a:off x="5867400" y="2362200"/>
              <a:ext cx="685800" cy="381000"/>
            </a:xfrm>
            <a:prstGeom prst="leftArrow">
              <a:avLst/>
            </a:prstGeom>
            <a:solidFill>
              <a:srgbClr val="FF000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5334000" y="2667000"/>
              <a:ext cx="685800" cy="381000"/>
            </a:xfrm>
            <a:prstGeom prst="leftArrow">
              <a:avLst/>
            </a:prstGeom>
            <a:solidFill>
              <a:srgbClr val="FF000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Arrow 15"/>
            <p:cNvSpPr/>
            <p:nvPr/>
          </p:nvSpPr>
          <p:spPr>
            <a:xfrm rot="10800000">
              <a:off x="3352800" y="2743200"/>
              <a:ext cx="685800" cy="381000"/>
            </a:xfrm>
            <a:prstGeom prst="leftArrow">
              <a:avLst/>
            </a:prstGeom>
            <a:solidFill>
              <a:srgbClr val="FF000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11287" y="3362980"/>
              <a:ext cx="11705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rgbClr val="FF0000"/>
                  </a:solidFill>
                  <a:latin typeface="Lucida Sans" pitchFamily="34" charset="0"/>
                </a:rPr>
                <a:t>Triggering</a:t>
              </a:r>
            </a:p>
            <a:p>
              <a:pPr algn="ctr"/>
              <a:r>
                <a:rPr lang="en-US" sz="1400" b="1" i="1" dirty="0" smtClean="0">
                  <a:solidFill>
                    <a:srgbClr val="FF0000"/>
                  </a:solidFill>
                  <a:latin typeface="Lucida Sans" pitchFamily="34" charset="0"/>
                </a:rPr>
                <a:t>Event</a:t>
              </a:r>
              <a:endParaRPr lang="en-US" sz="1400" b="1" i="1" dirty="0">
                <a:solidFill>
                  <a:srgbClr val="FF0000"/>
                </a:solidFill>
                <a:latin typeface="Lucida Sans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0800000">
              <a:off x="4724400" y="3048000"/>
              <a:ext cx="914400" cy="38100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Healing: Key #1</a:t>
            </a:r>
            <a:endParaRPr lang="en-US" dirty="0"/>
          </a:p>
        </p:txBody>
      </p:sp>
      <p:pic>
        <p:nvPicPr>
          <p:cNvPr id="44034" name="Picture 2" descr="http://thumbs.dreamstime.com/thumb_0/10838863952nA7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042764" cy="41910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0" y="1481328"/>
            <a:ext cx="5715000" cy="50718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Healing from pornography, like any weakness, is not simply about the mere exercise of will power or free agency. </a:t>
            </a:r>
          </a:p>
          <a:p>
            <a:pPr>
              <a:buNone/>
            </a:pPr>
            <a:r>
              <a:rPr lang="en-US" dirty="0" smtClean="0"/>
              <a:t>Healing comes only through surrender to the Atonement of Christ and following, </a:t>
            </a:r>
            <a:r>
              <a:rPr lang="en-US" i="1" u="sng" dirty="0" smtClean="0"/>
              <a:t>exactly,</a:t>
            </a:r>
            <a:r>
              <a:rPr lang="en-US" dirty="0" smtClean="0"/>
              <a:t> the steps He’s revealed .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Church’s Addiction Recovery Program (ARP) </a:t>
            </a:r>
          </a:p>
          <a:p>
            <a:pPr>
              <a:buNone/>
            </a:pPr>
            <a:r>
              <a:rPr lang="en-US" dirty="0" smtClean="0"/>
              <a:t>He heals what they cannot.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449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His addiction is not due to anything his wife is or isn’t doing.</a:t>
            </a:r>
          </a:p>
          <a:p>
            <a:pPr>
              <a:buNone/>
            </a:pPr>
            <a:r>
              <a:rPr lang="en-US" dirty="0" smtClean="0"/>
              <a:t>It is not about the level or frequency of marital intimacy.</a:t>
            </a:r>
          </a:p>
          <a:p>
            <a:pPr>
              <a:buNone/>
            </a:pPr>
            <a:r>
              <a:rPr lang="en-US" dirty="0" smtClean="0"/>
              <a:t>However, she will, initially, be blaming herself for his weakness.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#2</a:t>
            </a:r>
            <a:endParaRPr lang="en-US" dirty="0"/>
          </a:p>
        </p:txBody>
      </p:sp>
      <p:pic>
        <p:nvPicPr>
          <p:cNvPr id="47106" name="Picture 2" descr="http://www.progressivepioneer.com/.a/6a01156f204526970c01156f3a4e3c970c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90600"/>
            <a:ext cx="3810000" cy="5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348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Rescuing the Naamans Among us</vt:lpstr>
      <vt:lpstr>President Monson April Conference</vt:lpstr>
      <vt:lpstr>2 Kings 5</vt:lpstr>
      <vt:lpstr>Elisha’s Response?</vt:lpstr>
      <vt:lpstr>Pornography</vt:lpstr>
      <vt:lpstr>Elder Russell Nelson</vt:lpstr>
      <vt:lpstr>The Addiction Tunnel</vt:lpstr>
      <vt:lpstr>Keys to Healing: Key #1</vt:lpstr>
      <vt:lpstr>Key #2</vt:lpstr>
      <vt:lpstr>Key #3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Rescuing the Naamans Among us</dc:title>
  <dc:creator>Kevin Hinckley</dc:creator>
  <cp:lastModifiedBy>Kevin Hinckley</cp:lastModifiedBy>
  <cp:revision>8</cp:revision>
  <dcterms:created xsi:type="dcterms:W3CDTF">2009-10-19T14:06:47Z</dcterms:created>
  <dcterms:modified xsi:type="dcterms:W3CDTF">2009-10-29T19:21:19Z</dcterms:modified>
</cp:coreProperties>
</file>