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262" r:id="rId4"/>
    <p:sldId id="268" r:id="rId5"/>
    <p:sldId id="257" r:id="rId6"/>
    <p:sldId id="273" r:id="rId7"/>
    <p:sldId id="265" r:id="rId8"/>
    <p:sldId id="276" r:id="rId9"/>
    <p:sldId id="271" r:id="rId10"/>
    <p:sldId id="269" r:id="rId11"/>
    <p:sldId id="270" r:id="rId12"/>
    <p:sldId id="274" r:id="rId13"/>
    <p:sldId id="272" r:id="rId14"/>
    <p:sldId id="263" r:id="rId15"/>
    <p:sldId id="277" r:id="rId16"/>
    <p:sldId id="275"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72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31EEE1-5723-4D99-AFDA-4C924FEC7ACD}" type="datetimeFigureOut">
              <a:rPr lang="en-US" smtClean="0"/>
              <a:pPr/>
              <a:t>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4F30AF-7CC1-4A89-AE56-94320356E2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4F30AF-7CC1-4A89-AE56-94320356E28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7F230F-3460-435B-B562-433C86A53183}" type="slidenum">
              <a:rPr lang="en-US"/>
              <a:pPr/>
              <a:t>10</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How we interpret the following scripture adds to the problem. We tend to interpret this as “each law has its attendant blessing.” Keeping the Law of Tithing, for instance, should bring forth the promised blessings. What happens, then, when that doesn’t happen? We keep the Word of Wisdom and get cancer. We keep the Law of Tithing and lose our job. Worse yet, we wonder if we’ve “earned” our blessings, why God withholds what we’ve earned. Does he love us less or are we unworthy. Does He really “owe” us?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07950-2467-4A63-BE1A-3EEA39EB1B8F}" type="slidenum">
              <a:rPr lang="en-US"/>
              <a:pPr/>
              <a:t>11</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The answer is to look closely at the scripture. There is A LAW- a single law, on which ALL blessings rest. It was established in Heaven. It was made clear to Adam and Eve before they left the garden. The One Law, on which our blessings rest, is sacrifice and obediance- specifically, a broken heart and contrite spirit. When we humble ourselves and become meek and submissive, we are given all the blessings we don’t deserve but are given anyway. And, there are no A saints or B saints, just humble saints that can receive all the Father hath, if we are meek and teachable.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4F30AF-7CC1-4A89-AE56-94320356E28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F9B19C-A35B-4B1D-BBA9-712993C65CA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4F30AF-7CC1-4A89-AE56-94320356E28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4F30AF-7CC1-4A89-AE56-94320356E28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4F30AF-7CC1-4A89-AE56-94320356E28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4F30AF-7CC1-4A89-AE56-94320356E281}"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F783C4-BCC2-4FA2-B265-0693D64B473C}" type="slidenum">
              <a:rPr lang="en-US" smtClean="0">
                <a:latin typeface="Arial" charset="0"/>
                <a:cs typeface="Arial" charset="0"/>
              </a:rPr>
              <a:pPr/>
              <a:t>2</a:t>
            </a:fld>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4F30AF-7CC1-4A89-AE56-94320356E28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E98F52-F67F-411C-8E71-362912BC85E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4F30AF-7CC1-4A89-AE56-94320356E28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4F30AF-7CC1-4A89-AE56-94320356E28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4F30AF-7CC1-4A89-AE56-94320356E28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4F30AF-7CC1-4A89-AE56-94320356E28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4F30AF-7CC1-4A89-AE56-94320356E28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B89199E-4520-4D98-882D-0511803D5666}" type="datetimeFigureOut">
              <a:rPr lang="en-US" smtClean="0"/>
              <a:pPr/>
              <a:t>2/9/2011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29C2362-7079-4D78-91BC-78C083BD292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89199E-4520-4D98-882D-0511803D5666}" type="datetimeFigureOut">
              <a:rPr lang="en-US" smtClean="0"/>
              <a:pPr/>
              <a:t>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C2362-7079-4D78-91BC-78C083BD2922}"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89199E-4520-4D98-882D-0511803D5666}" type="datetimeFigureOut">
              <a:rPr lang="en-US" smtClean="0"/>
              <a:pPr/>
              <a:t>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C2362-7079-4D78-91BC-78C083BD2922}" type="slidenum">
              <a:rPr lang="en-US" smtClean="0"/>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B89199E-4520-4D98-882D-0511803D5666}" type="datetimeFigureOut">
              <a:rPr lang="en-US" smtClean="0"/>
              <a:pPr/>
              <a:t>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C2362-7079-4D78-91BC-78C083BD292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89199E-4520-4D98-882D-0511803D5666}" type="datetimeFigureOut">
              <a:rPr lang="en-US" smtClean="0"/>
              <a:pPr/>
              <a:t>2/9/2011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29C2362-7079-4D78-91BC-78C083BD29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B89199E-4520-4D98-882D-0511803D5666}" type="datetimeFigureOut">
              <a:rPr lang="en-US" smtClean="0"/>
              <a:pPr/>
              <a:t>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C2362-7079-4D78-91BC-78C083BD292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B89199E-4520-4D98-882D-0511803D5666}" type="datetimeFigureOut">
              <a:rPr lang="en-US" smtClean="0"/>
              <a:pPr/>
              <a:t>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9C2362-7079-4D78-91BC-78C083BD292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89199E-4520-4D98-882D-0511803D5666}" type="datetimeFigureOut">
              <a:rPr lang="en-US" smtClean="0"/>
              <a:pPr/>
              <a:t>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9C2362-7079-4D78-91BC-78C083BD2922}"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9199E-4520-4D98-882D-0511803D5666}" type="datetimeFigureOut">
              <a:rPr lang="en-US" smtClean="0"/>
              <a:pPr/>
              <a:t>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9C2362-7079-4D78-91BC-78C083BD2922}"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89199E-4520-4D98-882D-0511803D5666}" type="datetimeFigureOut">
              <a:rPr lang="en-US" smtClean="0"/>
              <a:pPr/>
              <a:t>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C2362-7079-4D78-91BC-78C083BD292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89199E-4520-4D98-882D-0511803D5666}" type="datetimeFigureOut">
              <a:rPr lang="en-US" smtClean="0"/>
              <a:pPr/>
              <a:t>2/9/2011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29C2362-7079-4D78-91BC-78C083BD292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B89199E-4520-4D98-882D-0511803D5666}" type="datetimeFigureOut">
              <a:rPr lang="en-US" smtClean="0"/>
              <a:pPr/>
              <a:t>2/9/2011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9C2362-7079-4D78-91BC-78C083BD29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www.meridianmagazine.com/photoessay/kirtland/_prophet0034lg.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ikhu.org/wp-content/uploads/2008/07/shopping-children.jpg"/>
          <p:cNvPicPr>
            <a:picLocks noChangeAspect="1" noChangeArrowheads="1"/>
          </p:cNvPicPr>
          <p:nvPr/>
        </p:nvPicPr>
        <p:blipFill>
          <a:blip r:embed="rId3" cstate="print"/>
          <a:srcRect/>
          <a:stretch>
            <a:fillRect/>
          </a:stretch>
        </p:blipFill>
        <p:spPr bwMode="auto">
          <a:xfrm>
            <a:off x="0" y="0"/>
            <a:ext cx="9144000" cy="8100060"/>
          </a:xfrm>
          <a:prstGeom prst="rect">
            <a:avLst/>
          </a:prstGeom>
          <a:noFill/>
        </p:spPr>
      </p:pic>
      <p:sp>
        <p:nvSpPr>
          <p:cNvPr id="2" name="Title 1"/>
          <p:cNvSpPr>
            <a:spLocks noGrp="1"/>
          </p:cNvSpPr>
          <p:nvPr>
            <p:ph type="ctrTitle"/>
          </p:nvPr>
        </p:nvSpPr>
        <p:spPr>
          <a:xfrm>
            <a:off x="76200" y="4724400"/>
            <a:ext cx="4724400" cy="1981200"/>
          </a:xfrm>
        </p:spPr>
        <p:txBody>
          <a:bodyPr>
            <a:noAutofit/>
          </a:bodyPr>
          <a:lstStyle/>
          <a:p>
            <a:pPr algn="l"/>
            <a:r>
              <a:rPr lang="en-US" sz="5400" b="1" dirty="0" smtClean="0">
                <a:solidFill>
                  <a:schemeClr val="bg1"/>
                </a:solidFill>
                <a:effectLst>
                  <a:outerShdw blurRad="38100" dist="38100" dir="2700000" algn="tl">
                    <a:srgbClr val="000000">
                      <a:alpha val="43137"/>
                    </a:srgbClr>
                  </a:outerShdw>
                </a:effectLst>
                <a:latin typeface="Copperplate Gothic Bold" pitchFamily="34" charset="0"/>
              </a:rPr>
              <a:t>Aligning Our Desires</a:t>
            </a:r>
            <a:endParaRPr lang="en-US" sz="5400" b="1" dirty="0">
              <a:solidFill>
                <a:schemeClr val="bg1"/>
              </a:solidFill>
              <a:effectLst>
                <a:outerShdw blurRad="38100" dist="38100" dir="2700000" algn="tl">
                  <a:srgbClr val="000000">
                    <a:alpha val="43137"/>
                  </a:srgbClr>
                </a:outerShdw>
              </a:effectLst>
              <a:latin typeface="Copperplate Gothic Bold" pitchFamily="34"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sz="4800" b="1" dirty="0">
                <a:solidFill>
                  <a:srgbClr val="C00000"/>
                </a:solidFill>
              </a:rPr>
              <a:t>Familiar Scripture</a:t>
            </a:r>
            <a:r>
              <a:rPr lang="en-US" sz="4800" b="1" dirty="0"/>
              <a:t>…</a:t>
            </a:r>
          </a:p>
        </p:txBody>
      </p:sp>
      <p:sp>
        <p:nvSpPr>
          <p:cNvPr id="31747" name="Rectangle 3"/>
          <p:cNvSpPr>
            <a:spLocks noGrp="1" noChangeArrowheads="1"/>
          </p:cNvSpPr>
          <p:nvPr>
            <p:ph type="body" idx="1"/>
          </p:nvPr>
        </p:nvSpPr>
        <p:spPr>
          <a:xfrm>
            <a:off x="457200" y="1676400"/>
            <a:ext cx="8382000" cy="4343400"/>
          </a:xfrm>
        </p:spPr>
        <p:txBody>
          <a:bodyPr>
            <a:normAutofit/>
          </a:bodyPr>
          <a:lstStyle/>
          <a:p>
            <a:pPr>
              <a:buFont typeface="Wingdings" pitchFamily="2" charset="2"/>
              <a:buNone/>
            </a:pPr>
            <a:r>
              <a:rPr lang="en-US" sz="3200" b="1" dirty="0">
                <a:solidFill>
                  <a:srgbClr val="0070C0"/>
                </a:solidFill>
              </a:rPr>
              <a:t>There is a law, irrevocably decreed in heaven before the foundations of this world, upon which all blessings are predicated—</a:t>
            </a:r>
          </a:p>
          <a:p>
            <a:pPr>
              <a:buFont typeface="Wingdings" pitchFamily="2" charset="2"/>
              <a:buNone/>
            </a:pPr>
            <a:r>
              <a:rPr lang="en-US" sz="3200" b="1" dirty="0">
                <a:solidFill>
                  <a:srgbClr val="0070C0"/>
                </a:solidFill>
              </a:rPr>
              <a:t>And when we obtain any blessing from God, it is by obedience to that law upon which it is predicated.</a:t>
            </a:r>
          </a:p>
        </p:txBody>
      </p:sp>
      <p:sp>
        <p:nvSpPr>
          <p:cNvPr id="31748" name="Text Box 4"/>
          <p:cNvSpPr txBox="1">
            <a:spLocks noChangeArrowheads="1"/>
          </p:cNvSpPr>
          <p:nvPr/>
        </p:nvSpPr>
        <p:spPr bwMode="auto">
          <a:xfrm>
            <a:off x="1981200" y="5029200"/>
            <a:ext cx="933450" cy="576262"/>
          </a:xfrm>
          <a:prstGeom prst="rect">
            <a:avLst/>
          </a:prstGeom>
          <a:noFill/>
          <a:ln w="57150" cmpd="thinThick">
            <a:solidFill>
              <a:srgbClr val="3333CC"/>
            </a:solidFill>
            <a:miter lim="800000"/>
            <a:headEnd/>
            <a:tailEnd/>
          </a:ln>
          <a:effectLst/>
        </p:spPr>
        <p:txBody>
          <a:bodyPr wrap="none">
            <a:spAutoFit/>
          </a:bodyPr>
          <a:lstStyle/>
          <a:p>
            <a:r>
              <a:rPr lang="en-US" sz="2800" b="1">
                <a:solidFill>
                  <a:srgbClr val="3333CC"/>
                </a:solidFill>
                <a:latin typeface="Arial" charset="0"/>
              </a:rPr>
              <a:t>Law</a:t>
            </a:r>
          </a:p>
        </p:txBody>
      </p:sp>
      <p:sp>
        <p:nvSpPr>
          <p:cNvPr id="31749" name="AutoShape 5"/>
          <p:cNvSpPr>
            <a:spLocks noChangeArrowheads="1"/>
          </p:cNvSpPr>
          <p:nvPr/>
        </p:nvSpPr>
        <p:spPr bwMode="auto">
          <a:xfrm>
            <a:off x="3352800" y="5029200"/>
            <a:ext cx="17526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28575">
            <a:solidFill>
              <a:srgbClr val="3333CC"/>
            </a:solidFill>
            <a:miter lim="800000"/>
            <a:headEnd/>
            <a:tailEnd/>
          </a:ln>
          <a:effectLst/>
        </p:spPr>
        <p:txBody>
          <a:bodyPr wrap="none" anchor="ctr"/>
          <a:lstStyle/>
          <a:p>
            <a:endParaRPr lang="en-US"/>
          </a:p>
        </p:txBody>
      </p:sp>
      <p:sp>
        <p:nvSpPr>
          <p:cNvPr id="31750" name="Text Box 6"/>
          <p:cNvSpPr txBox="1">
            <a:spLocks noChangeArrowheads="1"/>
          </p:cNvSpPr>
          <p:nvPr/>
        </p:nvSpPr>
        <p:spPr bwMode="auto">
          <a:xfrm>
            <a:off x="5410200" y="5062538"/>
            <a:ext cx="1725613" cy="576262"/>
          </a:xfrm>
          <a:prstGeom prst="rect">
            <a:avLst/>
          </a:prstGeom>
          <a:noFill/>
          <a:ln w="57150" cmpd="thinThick">
            <a:solidFill>
              <a:srgbClr val="3333CC"/>
            </a:solidFill>
            <a:miter lim="800000"/>
            <a:headEnd/>
            <a:tailEnd/>
          </a:ln>
          <a:effectLst/>
        </p:spPr>
        <p:txBody>
          <a:bodyPr wrap="none">
            <a:spAutoFit/>
          </a:bodyPr>
          <a:lstStyle/>
          <a:p>
            <a:r>
              <a:rPr lang="en-US" sz="2800" b="1">
                <a:solidFill>
                  <a:srgbClr val="3333CC"/>
                </a:solidFill>
                <a:latin typeface="Arial" charset="0"/>
              </a:rPr>
              <a:t>Blessing</a:t>
            </a:r>
          </a:p>
        </p:txBody>
      </p:sp>
      <p:sp>
        <p:nvSpPr>
          <p:cNvPr id="31751" name="Text Box 7"/>
          <p:cNvSpPr txBox="1">
            <a:spLocks noChangeArrowheads="1"/>
          </p:cNvSpPr>
          <p:nvPr/>
        </p:nvSpPr>
        <p:spPr bwMode="auto">
          <a:xfrm>
            <a:off x="1981200" y="6096000"/>
            <a:ext cx="933450" cy="576262"/>
          </a:xfrm>
          <a:prstGeom prst="rect">
            <a:avLst/>
          </a:prstGeom>
          <a:noFill/>
          <a:ln w="57150" cmpd="thinThick">
            <a:solidFill>
              <a:srgbClr val="009900"/>
            </a:solidFill>
            <a:miter lim="800000"/>
            <a:headEnd/>
            <a:tailEnd/>
          </a:ln>
          <a:effectLst/>
        </p:spPr>
        <p:txBody>
          <a:bodyPr wrap="none">
            <a:spAutoFit/>
          </a:bodyPr>
          <a:lstStyle/>
          <a:p>
            <a:r>
              <a:rPr lang="en-US" sz="2800" b="1">
                <a:solidFill>
                  <a:srgbClr val="009900"/>
                </a:solidFill>
                <a:latin typeface="Arial" charset="0"/>
              </a:rPr>
              <a:t>Law</a:t>
            </a:r>
          </a:p>
        </p:txBody>
      </p:sp>
      <p:sp>
        <p:nvSpPr>
          <p:cNvPr id="31752" name="AutoShape 8"/>
          <p:cNvSpPr>
            <a:spLocks noChangeArrowheads="1"/>
          </p:cNvSpPr>
          <p:nvPr/>
        </p:nvSpPr>
        <p:spPr bwMode="auto">
          <a:xfrm>
            <a:off x="3352800" y="6096000"/>
            <a:ext cx="17526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w="28575">
            <a:solidFill>
              <a:srgbClr val="009900"/>
            </a:solidFill>
            <a:miter lim="800000"/>
            <a:headEnd/>
            <a:tailEnd/>
          </a:ln>
          <a:effectLst/>
        </p:spPr>
        <p:txBody>
          <a:bodyPr wrap="none" anchor="ctr"/>
          <a:lstStyle/>
          <a:p>
            <a:endParaRPr lang="en-US"/>
          </a:p>
        </p:txBody>
      </p:sp>
      <p:sp>
        <p:nvSpPr>
          <p:cNvPr id="31753" name="Text Box 9"/>
          <p:cNvSpPr txBox="1">
            <a:spLocks noChangeArrowheads="1"/>
          </p:cNvSpPr>
          <p:nvPr/>
        </p:nvSpPr>
        <p:spPr bwMode="auto">
          <a:xfrm>
            <a:off x="5410200" y="6172200"/>
            <a:ext cx="1725613" cy="576262"/>
          </a:xfrm>
          <a:prstGeom prst="rect">
            <a:avLst/>
          </a:prstGeom>
          <a:noFill/>
          <a:ln w="57150" cmpd="thinThick">
            <a:solidFill>
              <a:srgbClr val="009900"/>
            </a:solidFill>
            <a:miter lim="800000"/>
            <a:headEnd/>
            <a:tailEnd/>
          </a:ln>
          <a:effectLst/>
        </p:spPr>
        <p:txBody>
          <a:bodyPr wrap="none">
            <a:spAutoFit/>
          </a:bodyPr>
          <a:lstStyle/>
          <a:p>
            <a:r>
              <a:rPr lang="en-US" sz="2800" b="1">
                <a:solidFill>
                  <a:srgbClr val="009900"/>
                </a:solidFill>
                <a:latin typeface="Arial" charset="0"/>
              </a:rPr>
              <a:t>Blessing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20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20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1748"/>
                                        </p:tgtEl>
                                        <p:attrNameLst>
                                          <p:attrName>style.visibility</p:attrName>
                                        </p:attrNameLst>
                                      </p:cBhvr>
                                      <p:to>
                                        <p:strVal val="visible"/>
                                      </p:to>
                                    </p:set>
                                    <p:anim calcmode="lin" valueType="num">
                                      <p:cBhvr>
                                        <p:cTn id="17" dur="1000" fill="hold"/>
                                        <p:tgtEl>
                                          <p:spTgt spid="31748"/>
                                        </p:tgtEl>
                                        <p:attrNameLst>
                                          <p:attrName>ppt_w</p:attrName>
                                        </p:attrNameLst>
                                      </p:cBhvr>
                                      <p:tavLst>
                                        <p:tav tm="0">
                                          <p:val>
                                            <p:strVal val="#ppt_w*0.70"/>
                                          </p:val>
                                        </p:tav>
                                        <p:tav tm="100000">
                                          <p:val>
                                            <p:strVal val="#ppt_w"/>
                                          </p:val>
                                        </p:tav>
                                      </p:tavLst>
                                    </p:anim>
                                    <p:anim calcmode="lin" valueType="num">
                                      <p:cBhvr>
                                        <p:cTn id="18" dur="1000" fill="hold"/>
                                        <p:tgtEl>
                                          <p:spTgt spid="31748"/>
                                        </p:tgtEl>
                                        <p:attrNameLst>
                                          <p:attrName>ppt_h</p:attrName>
                                        </p:attrNameLst>
                                      </p:cBhvr>
                                      <p:tavLst>
                                        <p:tav tm="0">
                                          <p:val>
                                            <p:strVal val="#ppt_h"/>
                                          </p:val>
                                        </p:tav>
                                        <p:tav tm="100000">
                                          <p:val>
                                            <p:strVal val="#ppt_h"/>
                                          </p:val>
                                        </p:tav>
                                      </p:tavLst>
                                    </p:anim>
                                    <p:animEffect transition="in" filter="fade">
                                      <p:cBhvr>
                                        <p:cTn id="19" dur="1000"/>
                                        <p:tgtEl>
                                          <p:spTgt spid="3174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749"/>
                                        </p:tgtEl>
                                        <p:attrNameLst>
                                          <p:attrName>style.visibility</p:attrName>
                                        </p:attrNameLst>
                                      </p:cBhvr>
                                      <p:to>
                                        <p:strVal val="visible"/>
                                      </p:to>
                                    </p:set>
                                    <p:animEffect transition="in" filter="wipe(left)">
                                      <p:cBhvr>
                                        <p:cTn id="24" dur="500"/>
                                        <p:tgtEl>
                                          <p:spTgt spid="31749"/>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31750"/>
                                        </p:tgtEl>
                                        <p:attrNameLst>
                                          <p:attrName>style.visibility</p:attrName>
                                        </p:attrNameLst>
                                      </p:cBhvr>
                                      <p:to>
                                        <p:strVal val="visible"/>
                                      </p:to>
                                    </p:set>
                                    <p:anim calcmode="lin" valueType="num">
                                      <p:cBhvr>
                                        <p:cTn id="29" dur="1000" fill="hold"/>
                                        <p:tgtEl>
                                          <p:spTgt spid="31750"/>
                                        </p:tgtEl>
                                        <p:attrNameLst>
                                          <p:attrName>ppt_w</p:attrName>
                                        </p:attrNameLst>
                                      </p:cBhvr>
                                      <p:tavLst>
                                        <p:tav tm="0">
                                          <p:val>
                                            <p:strVal val="#ppt_w*0.70"/>
                                          </p:val>
                                        </p:tav>
                                        <p:tav tm="100000">
                                          <p:val>
                                            <p:strVal val="#ppt_w"/>
                                          </p:val>
                                        </p:tav>
                                      </p:tavLst>
                                    </p:anim>
                                    <p:anim calcmode="lin" valueType="num">
                                      <p:cBhvr>
                                        <p:cTn id="30" dur="1000" fill="hold"/>
                                        <p:tgtEl>
                                          <p:spTgt spid="31750"/>
                                        </p:tgtEl>
                                        <p:attrNameLst>
                                          <p:attrName>ppt_h</p:attrName>
                                        </p:attrNameLst>
                                      </p:cBhvr>
                                      <p:tavLst>
                                        <p:tav tm="0">
                                          <p:val>
                                            <p:strVal val="#ppt_h"/>
                                          </p:val>
                                        </p:tav>
                                        <p:tav tm="100000">
                                          <p:val>
                                            <p:strVal val="#ppt_h"/>
                                          </p:val>
                                        </p:tav>
                                      </p:tavLst>
                                    </p:anim>
                                    <p:animEffect transition="in" filter="fade">
                                      <p:cBhvr>
                                        <p:cTn id="31" dur="1000"/>
                                        <p:tgtEl>
                                          <p:spTgt spid="31750"/>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31751"/>
                                        </p:tgtEl>
                                        <p:attrNameLst>
                                          <p:attrName>style.visibility</p:attrName>
                                        </p:attrNameLst>
                                      </p:cBhvr>
                                      <p:to>
                                        <p:strVal val="visible"/>
                                      </p:to>
                                    </p:set>
                                    <p:anim calcmode="lin" valueType="num">
                                      <p:cBhvr>
                                        <p:cTn id="36" dur="1000" fill="hold"/>
                                        <p:tgtEl>
                                          <p:spTgt spid="31751"/>
                                        </p:tgtEl>
                                        <p:attrNameLst>
                                          <p:attrName>ppt_w</p:attrName>
                                        </p:attrNameLst>
                                      </p:cBhvr>
                                      <p:tavLst>
                                        <p:tav tm="0">
                                          <p:val>
                                            <p:strVal val="#ppt_w*0.70"/>
                                          </p:val>
                                        </p:tav>
                                        <p:tav tm="100000">
                                          <p:val>
                                            <p:strVal val="#ppt_w"/>
                                          </p:val>
                                        </p:tav>
                                      </p:tavLst>
                                    </p:anim>
                                    <p:anim calcmode="lin" valueType="num">
                                      <p:cBhvr>
                                        <p:cTn id="37" dur="1000" fill="hold"/>
                                        <p:tgtEl>
                                          <p:spTgt spid="31751"/>
                                        </p:tgtEl>
                                        <p:attrNameLst>
                                          <p:attrName>ppt_h</p:attrName>
                                        </p:attrNameLst>
                                      </p:cBhvr>
                                      <p:tavLst>
                                        <p:tav tm="0">
                                          <p:val>
                                            <p:strVal val="#ppt_h"/>
                                          </p:val>
                                        </p:tav>
                                        <p:tav tm="100000">
                                          <p:val>
                                            <p:strVal val="#ppt_h"/>
                                          </p:val>
                                        </p:tav>
                                      </p:tavLst>
                                    </p:anim>
                                    <p:animEffect transition="in" filter="fade">
                                      <p:cBhvr>
                                        <p:cTn id="38" dur="1000"/>
                                        <p:tgtEl>
                                          <p:spTgt spid="317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1752"/>
                                        </p:tgtEl>
                                        <p:attrNameLst>
                                          <p:attrName>style.visibility</p:attrName>
                                        </p:attrNameLst>
                                      </p:cBhvr>
                                      <p:to>
                                        <p:strVal val="visible"/>
                                      </p:to>
                                    </p:set>
                                    <p:animEffect transition="in" filter="wipe(left)">
                                      <p:cBhvr>
                                        <p:cTn id="43" dur="500"/>
                                        <p:tgtEl>
                                          <p:spTgt spid="31752"/>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31753"/>
                                        </p:tgtEl>
                                        <p:attrNameLst>
                                          <p:attrName>style.visibility</p:attrName>
                                        </p:attrNameLst>
                                      </p:cBhvr>
                                      <p:to>
                                        <p:strVal val="visible"/>
                                      </p:to>
                                    </p:set>
                                    <p:anim calcmode="lin" valueType="num">
                                      <p:cBhvr>
                                        <p:cTn id="48" dur="1000" fill="hold"/>
                                        <p:tgtEl>
                                          <p:spTgt spid="31753"/>
                                        </p:tgtEl>
                                        <p:attrNameLst>
                                          <p:attrName>ppt_w</p:attrName>
                                        </p:attrNameLst>
                                      </p:cBhvr>
                                      <p:tavLst>
                                        <p:tav tm="0">
                                          <p:val>
                                            <p:strVal val="#ppt_w*0.70"/>
                                          </p:val>
                                        </p:tav>
                                        <p:tav tm="100000">
                                          <p:val>
                                            <p:strVal val="#ppt_w"/>
                                          </p:val>
                                        </p:tav>
                                      </p:tavLst>
                                    </p:anim>
                                    <p:anim calcmode="lin" valueType="num">
                                      <p:cBhvr>
                                        <p:cTn id="49" dur="1000" fill="hold"/>
                                        <p:tgtEl>
                                          <p:spTgt spid="31753"/>
                                        </p:tgtEl>
                                        <p:attrNameLst>
                                          <p:attrName>ppt_h</p:attrName>
                                        </p:attrNameLst>
                                      </p:cBhvr>
                                      <p:tavLst>
                                        <p:tav tm="0">
                                          <p:val>
                                            <p:strVal val="#ppt_h"/>
                                          </p:val>
                                        </p:tav>
                                        <p:tav tm="100000">
                                          <p:val>
                                            <p:strVal val="#ppt_h"/>
                                          </p:val>
                                        </p:tav>
                                      </p:tavLst>
                                    </p:anim>
                                    <p:animEffect transition="in" filter="fade">
                                      <p:cBhvr>
                                        <p:cTn id="50" dur="10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31748" grpId="0" animBg="1"/>
      <p:bldP spid="31749" grpId="0" animBg="1"/>
      <p:bldP spid="31750" grpId="0" animBg="1"/>
      <p:bldP spid="31751" grpId="0" animBg="1"/>
      <p:bldP spid="31752" grpId="0" animBg="1"/>
      <p:bldP spid="3175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sz="4800" b="1" dirty="0" smtClean="0">
                <a:solidFill>
                  <a:srgbClr val="92D050"/>
                </a:solidFill>
              </a:rPr>
              <a:t>A Little Misunderstanding</a:t>
            </a:r>
            <a:endParaRPr lang="en-US" sz="4800" b="1" dirty="0">
              <a:solidFill>
                <a:srgbClr val="92D050"/>
              </a:solidFill>
            </a:endParaRPr>
          </a:p>
        </p:txBody>
      </p:sp>
      <p:sp>
        <p:nvSpPr>
          <p:cNvPr id="34819" name="Rectangle 3"/>
          <p:cNvSpPr>
            <a:spLocks noGrp="1" noChangeArrowheads="1"/>
          </p:cNvSpPr>
          <p:nvPr>
            <p:ph type="body" idx="1"/>
          </p:nvPr>
        </p:nvSpPr>
        <p:spPr>
          <a:xfrm>
            <a:off x="457200" y="1676400"/>
            <a:ext cx="8001000" cy="4114800"/>
          </a:xfrm>
        </p:spPr>
        <p:txBody>
          <a:bodyPr>
            <a:normAutofit/>
          </a:bodyPr>
          <a:lstStyle/>
          <a:p>
            <a:pPr>
              <a:buFont typeface="Wingdings" pitchFamily="2" charset="2"/>
              <a:buNone/>
            </a:pPr>
            <a:r>
              <a:rPr lang="en-US" sz="3200" b="1" dirty="0">
                <a:solidFill>
                  <a:srgbClr val="0070C0"/>
                </a:solidFill>
              </a:rPr>
              <a:t>There is a law, irrevocably decreed in heaven before the foundations of this world, upon which all blessings are predicated—</a:t>
            </a:r>
          </a:p>
          <a:p>
            <a:pPr>
              <a:buFont typeface="Wingdings" pitchFamily="2" charset="2"/>
              <a:buNone/>
            </a:pPr>
            <a:r>
              <a:rPr lang="en-US" sz="3200" b="1" dirty="0">
                <a:solidFill>
                  <a:srgbClr val="0070C0"/>
                </a:solidFill>
              </a:rPr>
              <a:t>And when we obtain any blessing from God, it is by obedience to that law upon which it is predicated.</a:t>
            </a:r>
          </a:p>
        </p:txBody>
      </p:sp>
      <p:sp>
        <p:nvSpPr>
          <p:cNvPr id="34820" name="Text Box 4"/>
          <p:cNvSpPr txBox="1">
            <a:spLocks noChangeArrowheads="1"/>
          </p:cNvSpPr>
          <p:nvPr/>
        </p:nvSpPr>
        <p:spPr bwMode="auto">
          <a:xfrm>
            <a:off x="1828800" y="1676400"/>
            <a:ext cx="1247457" cy="584775"/>
          </a:xfrm>
          <a:prstGeom prst="rect">
            <a:avLst/>
          </a:prstGeom>
          <a:solidFill>
            <a:schemeClr val="bg1"/>
          </a:solidFill>
          <a:ln w="9525">
            <a:noFill/>
            <a:miter lim="800000"/>
            <a:headEnd/>
            <a:tailEnd/>
          </a:ln>
          <a:effectLst/>
        </p:spPr>
        <p:txBody>
          <a:bodyPr wrap="none">
            <a:spAutoFit/>
          </a:bodyPr>
          <a:lstStyle/>
          <a:p>
            <a:r>
              <a:rPr lang="en-US" sz="3200" b="1" dirty="0">
                <a:solidFill>
                  <a:srgbClr val="CC0000"/>
                </a:solidFill>
                <a:latin typeface="Perpetua" pitchFamily="18" charset="0"/>
              </a:rPr>
              <a:t>A Law</a:t>
            </a:r>
          </a:p>
        </p:txBody>
      </p:sp>
      <p:sp>
        <p:nvSpPr>
          <p:cNvPr id="34821" name="Text Box 5"/>
          <p:cNvSpPr txBox="1">
            <a:spLocks noChangeArrowheads="1"/>
          </p:cNvSpPr>
          <p:nvPr/>
        </p:nvSpPr>
        <p:spPr bwMode="auto">
          <a:xfrm>
            <a:off x="1752600" y="2667000"/>
            <a:ext cx="2371162" cy="584775"/>
          </a:xfrm>
          <a:prstGeom prst="rect">
            <a:avLst/>
          </a:prstGeom>
          <a:solidFill>
            <a:schemeClr val="bg1"/>
          </a:solidFill>
          <a:ln w="9525">
            <a:noFill/>
            <a:miter lim="800000"/>
            <a:headEnd/>
            <a:tailEnd/>
          </a:ln>
          <a:effectLst/>
        </p:spPr>
        <p:txBody>
          <a:bodyPr wrap="none">
            <a:spAutoFit/>
          </a:bodyPr>
          <a:lstStyle/>
          <a:p>
            <a:r>
              <a:rPr lang="en-US" sz="3200" b="1" dirty="0">
                <a:solidFill>
                  <a:srgbClr val="CC0000"/>
                </a:solidFill>
                <a:latin typeface="Perpetua" pitchFamily="18" charset="0"/>
              </a:rPr>
              <a:t>All Blessings</a:t>
            </a:r>
          </a:p>
        </p:txBody>
      </p:sp>
      <p:sp>
        <p:nvSpPr>
          <p:cNvPr id="34822" name="AutoShape 6"/>
          <p:cNvSpPr>
            <a:spLocks noChangeArrowheads="1"/>
          </p:cNvSpPr>
          <p:nvPr/>
        </p:nvSpPr>
        <p:spPr bwMode="auto">
          <a:xfrm>
            <a:off x="3124200" y="5486400"/>
            <a:ext cx="914400" cy="304800"/>
          </a:xfrm>
          <a:prstGeom prst="downArrow">
            <a:avLst>
              <a:gd name="adj1" fmla="val 50000"/>
              <a:gd name="adj2" fmla="val 25000"/>
            </a:avLst>
          </a:prstGeom>
          <a:solidFill>
            <a:srgbClr val="FF0000"/>
          </a:solidFill>
          <a:ln w="38100" cmpd="dbl">
            <a:solidFill>
              <a:srgbClr val="CC0000"/>
            </a:solidFill>
            <a:miter lim="800000"/>
            <a:headEnd/>
            <a:tailEnd/>
          </a:ln>
          <a:effectLst/>
        </p:spPr>
        <p:txBody>
          <a:bodyPr vert="eaVert" wrap="none" anchor="ctr"/>
          <a:lstStyle/>
          <a:p>
            <a:endParaRPr lang="en-US"/>
          </a:p>
        </p:txBody>
      </p:sp>
      <p:sp>
        <p:nvSpPr>
          <p:cNvPr id="34823" name="Text Box 7"/>
          <p:cNvSpPr txBox="1">
            <a:spLocks noChangeArrowheads="1"/>
          </p:cNvSpPr>
          <p:nvPr/>
        </p:nvSpPr>
        <p:spPr bwMode="auto">
          <a:xfrm>
            <a:off x="6477000" y="1676400"/>
            <a:ext cx="1715919" cy="584775"/>
          </a:xfrm>
          <a:prstGeom prst="rect">
            <a:avLst/>
          </a:prstGeom>
          <a:solidFill>
            <a:schemeClr val="bg1"/>
          </a:solidFill>
          <a:ln w="9525">
            <a:noFill/>
            <a:miter lim="800000"/>
            <a:headEnd/>
            <a:tailEnd/>
          </a:ln>
          <a:effectLst/>
        </p:spPr>
        <p:txBody>
          <a:bodyPr wrap="none">
            <a:spAutoFit/>
          </a:bodyPr>
          <a:lstStyle/>
          <a:p>
            <a:r>
              <a:rPr lang="en-US" sz="3200" b="1" i="1" dirty="0">
                <a:solidFill>
                  <a:srgbClr val="CC0000"/>
                </a:solidFill>
                <a:latin typeface="Perpetua" pitchFamily="18" charset="0"/>
              </a:rPr>
              <a:t>in heaven</a:t>
            </a:r>
          </a:p>
        </p:txBody>
      </p:sp>
      <p:sp>
        <p:nvSpPr>
          <p:cNvPr id="34824" name="Text Box 8"/>
          <p:cNvSpPr txBox="1">
            <a:spLocks noChangeArrowheads="1"/>
          </p:cNvSpPr>
          <p:nvPr/>
        </p:nvSpPr>
        <p:spPr bwMode="auto">
          <a:xfrm>
            <a:off x="5562600" y="5119688"/>
            <a:ext cx="3313113" cy="519112"/>
          </a:xfrm>
          <a:prstGeom prst="rect">
            <a:avLst/>
          </a:prstGeom>
          <a:solidFill>
            <a:schemeClr val="bg1"/>
          </a:solidFill>
          <a:ln w="9525">
            <a:noFill/>
            <a:miter lim="800000"/>
            <a:headEnd/>
            <a:tailEnd/>
          </a:ln>
          <a:effectLst/>
        </p:spPr>
        <p:txBody>
          <a:bodyPr>
            <a:spAutoFit/>
          </a:bodyPr>
          <a:lstStyle/>
          <a:p>
            <a:pPr algn="ctr"/>
            <a:r>
              <a:rPr lang="en-US" sz="2800" b="1" i="1" u="sng">
                <a:solidFill>
                  <a:srgbClr val="CC0000"/>
                </a:solidFill>
                <a:latin typeface="Arial" charset="0"/>
              </a:rPr>
              <a:t>Law of Sacrifice</a:t>
            </a:r>
          </a:p>
        </p:txBody>
      </p:sp>
      <p:sp>
        <p:nvSpPr>
          <p:cNvPr id="34825" name="Text Box 9"/>
          <p:cNvSpPr txBox="1">
            <a:spLocks noChangeArrowheads="1"/>
          </p:cNvSpPr>
          <p:nvPr/>
        </p:nvSpPr>
        <p:spPr bwMode="auto">
          <a:xfrm>
            <a:off x="5867400" y="5867400"/>
            <a:ext cx="2971800" cy="822325"/>
          </a:xfrm>
          <a:prstGeom prst="rect">
            <a:avLst/>
          </a:prstGeom>
          <a:solidFill>
            <a:schemeClr val="bg1"/>
          </a:solidFill>
          <a:ln w="9525">
            <a:noFill/>
            <a:miter lim="800000"/>
            <a:headEnd/>
            <a:tailEnd/>
          </a:ln>
          <a:effectLst/>
        </p:spPr>
        <p:txBody>
          <a:bodyPr>
            <a:spAutoFit/>
          </a:bodyPr>
          <a:lstStyle/>
          <a:p>
            <a:pPr algn="ctr"/>
            <a:r>
              <a:rPr lang="en-US" sz="2400" b="1" i="1">
                <a:solidFill>
                  <a:srgbClr val="3333CC"/>
                </a:solidFill>
                <a:latin typeface="Arial" charset="0"/>
              </a:rPr>
              <a:t>Broken Heart</a:t>
            </a:r>
          </a:p>
          <a:p>
            <a:pPr algn="ctr"/>
            <a:r>
              <a:rPr lang="en-US" sz="2400" b="1" i="1">
                <a:solidFill>
                  <a:srgbClr val="3333CC"/>
                </a:solidFill>
                <a:latin typeface="Arial" charset="0"/>
              </a:rPr>
              <a:t>And Contrite Spirit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ipe(left)">
                                      <p:cBhvr>
                                        <p:cTn id="7" dur="20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wipe(left)">
                                      <p:cBhvr>
                                        <p:cTn id="12" dur="2000"/>
                                        <p:tgtEl>
                                          <p:spTgt spid="348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8.33333E-7 2.96296E-6 L 0.09844 0.44629 " pathEditMode="relative" rAng="0" ptsTypes="AA">
                                      <p:cBhvr>
                                        <p:cTn id="16" dur="2000" fill="hold"/>
                                        <p:tgtEl>
                                          <p:spTgt spid="34820"/>
                                        </p:tgtEl>
                                        <p:attrNameLst>
                                          <p:attrName>ppt_x</p:attrName>
                                          <p:attrName>ppt_y</p:attrName>
                                        </p:attrNameLst>
                                      </p:cBhvr>
                                      <p:rCtr x="49" y="223"/>
                                    </p:animMotion>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4822"/>
                                        </p:tgtEl>
                                        <p:attrNameLst>
                                          <p:attrName>style.visibility</p:attrName>
                                        </p:attrNameLst>
                                      </p:cBhvr>
                                      <p:to>
                                        <p:strVal val="visible"/>
                                      </p:to>
                                    </p:set>
                                    <p:animEffect transition="in" filter="wipe(up)">
                                      <p:cBhvr>
                                        <p:cTn id="21" dur="500"/>
                                        <p:tgtEl>
                                          <p:spTgt spid="3482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4.16667E-6 -1.48148E-6 L 0.07865 0.47963 " pathEditMode="relative" rAng="0" ptsTypes="AA">
                                      <p:cBhvr>
                                        <p:cTn id="25" dur="2000" fill="hold"/>
                                        <p:tgtEl>
                                          <p:spTgt spid="34821"/>
                                        </p:tgtEl>
                                        <p:attrNameLst>
                                          <p:attrName>ppt_x</p:attrName>
                                          <p:attrName>ppt_y</p:attrName>
                                        </p:attrNameLst>
                                      </p:cBhvr>
                                      <p:rCtr x="39" y="240"/>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4823"/>
                                        </p:tgtEl>
                                        <p:attrNameLst>
                                          <p:attrName>style.visibility</p:attrName>
                                        </p:attrNameLst>
                                      </p:cBhvr>
                                      <p:to>
                                        <p:strVal val="visible"/>
                                      </p:to>
                                    </p:set>
                                    <p:animEffect transition="in" filter="wipe(left)">
                                      <p:cBhvr>
                                        <p:cTn id="30" dur="2000"/>
                                        <p:tgtEl>
                                          <p:spTgt spid="348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4824"/>
                                        </p:tgtEl>
                                        <p:attrNameLst>
                                          <p:attrName>style.visibility</p:attrName>
                                        </p:attrNameLst>
                                      </p:cBhvr>
                                      <p:to>
                                        <p:strVal val="visible"/>
                                      </p:to>
                                    </p:set>
                                    <p:animEffect transition="in" filter="wipe(left)">
                                      <p:cBhvr>
                                        <p:cTn id="35" dur="2000"/>
                                        <p:tgtEl>
                                          <p:spTgt spid="348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4825"/>
                                        </p:tgtEl>
                                        <p:attrNameLst>
                                          <p:attrName>style.visibility</p:attrName>
                                        </p:attrNameLst>
                                      </p:cBhvr>
                                      <p:to>
                                        <p:strVal val="visible"/>
                                      </p:to>
                                    </p:set>
                                    <p:animEffect transition="in" filter="wipe(left)">
                                      <p:cBhvr>
                                        <p:cTn id="40" dur="20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0" grpId="1" animBg="1"/>
      <p:bldP spid="34821" grpId="0" animBg="1"/>
      <p:bldP spid="34821" grpId="1" animBg="1"/>
      <p:bldP spid="34822" grpId="0" animBg="1"/>
      <p:bldP spid="34823" grpId="0" animBg="1"/>
      <p:bldP spid="34824" grpId="0" animBg="1"/>
      <p:bldP spid="348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2.bp.blogspot.com/_Frd_kcsb6vI/S8MdzyVFnaI/AAAAAAAAJDs/IlMD40X-ZFM/s1600/ArtBook__004_004__AdamAndEveKneelingAtAnAlter____.jpg"/>
          <p:cNvPicPr>
            <a:picLocks noChangeAspect="1" noChangeArrowheads="1"/>
          </p:cNvPicPr>
          <p:nvPr/>
        </p:nvPicPr>
        <p:blipFill>
          <a:blip r:embed="rId3" cstate="print"/>
          <a:srcRect/>
          <a:stretch>
            <a:fillRect/>
          </a:stretch>
        </p:blipFill>
        <p:spPr bwMode="auto">
          <a:xfrm>
            <a:off x="4495800" y="457200"/>
            <a:ext cx="4189809" cy="5715000"/>
          </a:xfrm>
          <a:prstGeom prst="rect">
            <a:avLst/>
          </a:prstGeom>
          <a:noFill/>
        </p:spPr>
      </p:pic>
      <p:sp>
        <p:nvSpPr>
          <p:cNvPr id="2" name="Title 1"/>
          <p:cNvSpPr>
            <a:spLocks noGrp="1"/>
          </p:cNvSpPr>
          <p:nvPr>
            <p:ph type="title"/>
          </p:nvPr>
        </p:nvSpPr>
        <p:spPr>
          <a:xfrm>
            <a:off x="685800" y="304800"/>
            <a:ext cx="7772400" cy="1143000"/>
          </a:xfrm>
        </p:spPr>
        <p:txBody>
          <a:bodyPr/>
          <a:lstStyle/>
          <a:p>
            <a:r>
              <a:rPr lang="en-US" b="1" dirty="0" smtClean="0">
                <a:solidFill>
                  <a:srgbClr val="C00000"/>
                </a:solidFill>
              </a:rPr>
              <a:t>Alter of Sacrifice</a:t>
            </a:r>
            <a:endParaRPr lang="en-US" b="1" dirty="0">
              <a:solidFill>
                <a:srgbClr val="C00000"/>
              </a:solidFill>
            </a:endParaRPr>
          </a:p>
        </p:txBody>
      </p:sp>
      <p:pic>
        <p:nvPicPr>
          <p:cNvPr id="44036" name="Picture 4" descr="http://jesus.christ.org/wp-content/uploads/2008/06/mormon-church-.jpg"/>
          <p:cNvPicPr>
            <a:picLocks noChangeAspect="1" noChangeArrowheads="1"/>
          </p:cNvPicPr>
          <p:nvPr/>
        </p:nvPicPr>
        <p:blipFill>
          <a:blip r:embed="rId4" cstate="print"/>
          <a:srcRect/>
          <a:stretch>
            <a:fillRect/>
          </a:stretch>
        </p:blipFill>
        <p:spPr bwMode="auto">
          <a:xfrm>
            <a:off x="0" y="0"/>
            <a:ext cx="9144000" cy="73152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ppt_w</p:attrName>
                                        </p:attrNameLst>
                                      </p:cBhvr>
                                      <p:tavLst>
                                        <p:tav tm="0">
                                          <p:val>
                                            <p:strVal val="#ppt_w*0.70"/>
                                          </p:val>
                                        </p:tav>
                                        <p:tav tm="100000">
                                          <p:val>
                                            <p:strVal val="#ppt_w"/>
                                          </p:val>
                                        </p:tav>
                                      </p:tavLst>
                                    </p:anim>
                                    <p:anim calcmode="lin" valueType="num">
                                      <p:cBhvr>
                                        <p:cTn id="8" dur="1000" fill="hold"/>
                                        <p:tgtEl>
                                          <p:spTgt spid="44034"/>
                                        </p:tgtEl>
                                        <p:attrNameLst>
                                          <p:attrName>ppt_h</p:attrName>
                                        </p:attrNameLst>
                                      </p:cBhvr>
                                      <p:tavLst>
                                        <p:tav tm="0">
                                          <p:val>
                                            <p:strVal val="#ppt_h"/>
                                          </p:val>
                                        </p:tav>
                                        <p:tav tm="100000">
                                          <p:val>
                                            <p:strVal val="#ppt_h"/>
                                          </p:val>
                                        </p:tav>
                                      </p:tavLst>
                                    </p:anim>
                                    <p:animEffect transition="in" filter="fade">
                                      <p:cBhvr>
                                        <p:cTn id="9" dur="1000"/>
                                        <p:tgtEl>
                                          <p:spTgt spid="4403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4036"/>
                                        </p:tgtEl>
                                        <p:attrNameLst>
                                          <p:attrName>style.visibility</p:attrName>
                                        </p:attrNameLst>
                                      </p:cBhvr>
                                      <p:to>
                                        <p:strVal val="visible"/>
                                      </p:to>
                                    </p:set>
                                    <p:anim calcmode="lin" valueType="num">
                                      <p:cBhvr>
                                        <p:cTn id="14" dur="1000" fill="hold"/>
                                        <p:tgtEl>
                                          <p:spTgt spid="44036"/>
                                        </p:tgtEl>
                                        <p:attrNameLst>
                                          <p:attrName>ppt_w</p:attrName>
                                        </p:attrNameLst>
                                      </p:cBhvr>
                                      <p:tavLst>
                                        <p:tav tm="0">
                                          <p:val>
                                            <p:strVal val="#ppt_w*0.70"/>
                                          </p:val>
                                        </p:tav>
                                        <p:tav tm="100000">
                                          <p:val>
                                            <p:strVal val="#ppt_w"/>
                                          </p:val>
                                        </p:tav>
                                      </p:tavLst>
                                    </p:anim>
                                    <p:anim calcmode="lin" valueType="num">
                                      <p:cBhvr>
                                        <p:cTn id="15" dur="1000" fill="hold"/>
                                        <p:tgtEl>
                                          <p:spTgt spid="44036"/>
                                        </p:tgtEl>
                                        <p:attrNameLst>
                                          <p:attrName>ppt_h</p:attrName>
                                        </p:attrNameLst>
                                      </p:cBhvr>
                                      <p:tavLst>
                                        <p:tav tm="0">
                                          <p:val>
                                            <p:strVal val="#ppt_h"/>
                                          </p:val>
                                        </p:tav>
                                        <p:tav tm="100000">
                                          <p:val>
                                            <p:strVal val="#ppt_h"/>
                                          </p:val>
                                        </p:tav>
                                      </p:tavLst>
                                    </p:anim>
                                    <p:animEffect transition="in" filter="fade">
                                      <p:cBhvr>
                                        <p:cTn id="16" dur="1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304800"/>
            <a:ext cx="4343400" cy="914400"/>
          </a:xfrm>
        </p:spPr>
        <p:txBody>
          <a:bodyPr>
            <a:normAutofit/>
          </a:bodyPr>
          <a:lstStyle/>
          <a:p>
            <a:r>
              <a:rPr lang="en-US" sz="4400" b="1" dirty="0">
                <a:solidFill>
                  <a:srgbClr val="7030A0"/>
                </a:solidFill>
              </a:rPr>
              <a:t>Elder Maxwell</a:t>
            </a:r>
          </a:p>
        </p:txBody>
      </p:sp>
      <p:sp>
        <p:nvSpPr>
          <p:cNvPr id="19459" name="Rectangle 3"/>
          <p:cNvSpPr>
            <a:spLocks noGrp="1" noChangeArrowheads="1"/>
          </p:cNvSpPr>
          <p:nvPr>
            <p:ph type="body" idx="1"/>
          </p:nvPr>
        </p:nvSpPr>
        <p:spPr>
          <a:xfrm>
            <a:off x="4191000" y="381000"/>
            <a:ext cx="4191000" cy="6019800"/>
          </a:xfrm>
        </p:spPr>
        <p:txBody>
          <a:bodyPr>
            <a:normAutofit lnSpcReduction="10000"/>
          </a:bodyPr>
          <a:lstStyle/>
          <a:p>
            <a:pPr>
              <a:lnSpc>
                <a:spcPct val="80000"/>
              </a:lnSpc>
              <a:buFont typeface="Wingdings" pitchFamily="2" charset="2"/>
              <a:buNone/>
            </a:pPr>
            <a:r>
              <a:rPr lang="en-US" sz="2400" b="1" i="1" dirty="0" smtClean="0">
                <a:solidFill>
                  <a:srgbClr val="7030A0"/>
                </a:solidFill>
              </a:rPr>
              <a:t>In </a:t>
            </a:r>
            <a:r>
              <a:rPr lang="en-US" sz="2400" b="1" i="1" dirty="0">
                <a:solidFill>
                  <a:srgbClr val="7030A0"/>
                </a:solidFill>
              </a:rPr>
              <a:t>today's society, at the </a:t>
            </a:r>
            <a:r>
              <a:rPr lang="en-US" sz="2400" b="1" i="1" dirty="0" smtClean="0">
                <a:solidFill>
                  <a:srgbClr val="7030A0"/>
                </a:solidFill>
              </a:rPr>
              <a:t>mere </a:t>
            </a:r>
            <a:r>
              <a:rPr lang="en-US" sz="2400" b="1" i="1" dirty="0">
                <a:solidFill>
                  <a:srgbClr val="7030A0"/>
                </a:solidFill>
              </a:rPr>
              <a:t>mention of </a:t>
            </a:r>
            <a:r>
              <a:rPr lang="en-US" sz="2400" b="1" i="1" dirty="0" smtClean="0">
                <a:solidFill>
                  <a:srgbClr val="7030A0"/>
                </a:solidFill>
              </a:rPr>
              <a:t>the words </a:t>
            </a:r>
            <a:r>
              <a:rPr lang="en-US" sz="2400" b="1" dirty="0" smtClean="0">
                <a:solidFill>
                  <a:srgbClr val="7030A0"/>
                </a:solidFill>
              </a:rPr>
              <a:t>obedience </a:t>
            </a:r>
            <a:r>
              <a:rPr lang="en-US" sz="2400" b="1" i="1" dirty="0">
                <a:solidFill>
                  <a:srgbClr val="7030A0"/>
                </a:solidFill>
              </a:rPr>
              <a:t>and </a:t>
            </a:r>
            <a:r>
              <a:rPr lang="en-US" sz="2400" b="1" dirty="0" smtClean="0">
                <a:solidFill>
                  <a:srgbClr val="7030A0"/>
                </a:solidFill>
              </a:rPr>
              <a:t>submissiveness </a:t>
            </a:r>
            <a:r>
              <a:rPr lang="en-US" sz="2400" b="1" i="1" dirty="0" smtClean="0">
                <a:solidFill>
                  <a:srgbClr val="7030A0"/>
                </a:solidFill>
              </a:rPr>
              <a:t>hackles </a:t>
            </a:r>
            <a:r>
              <a:rPr lang="en-US" sz="2400" b="1" i="1" dirty="0">
                <a:solidFill>
                  <a:srgbClr val="7030A0"/>
                </a:solidFill>
              </a:rPr>
              <a:t>rise </a:t>
            </a:r>
            <a:r>
              <a:rPr lang="en-US" sz="2400" b="1" i="1" dirty="0" smtClean="0">
                <a:solidFill>
                  <a:srgbClr val="7030A0"/>
                </a:solidFill>
              </a:rPr>
              <a:t>and people are </a:t>
            </a:r>
            <a:r>
              <a:rPr lang="en-US" sz="2400" b="1" i="1" dirty="0">
                <a:solidFill>
                  <a:srgbClr val="7030A0"/>
                </a:solidFill>
              </a:rPr>
              <a:t>put on </a:t>
            </a:r>
            <a:r>
              <a:rPr lang="en-US" sz="2400" b="1" i="1" dirty="0" smtClean="0">
                <a:solidFill>
                  <a:srgbClr val="7030A0"/>
                </a:solidFill>
              </a:rPr>
              <a:t>nervous </a:t>
            </a:r>
            <a:r>
              <a:rPr lang="en-US" sz="2400" b="1" i="1" dirty="0">
                <a:solidFill>
                  <a:srgbClr val="7030A0"/>
                </a:solidFill>
              </a:rPr>
              <a:t>alert. . . . </a:t>
            </a:r>
          </a:p>
          <a:p>
            <a:pPr>
              <a:lnSpc>
                <a:spcPct val="80000"/>
              </a:lnSpc>
              <a:buFont typeface="Wingdings" pitchFamily="2" charset="2"/>
              <a:buNone/>
            </a:pPr>
            <a:r>
              <a:rPr lang="en-US" sz="2400" b="1" i="1" dirty="0">
                <a:solidFill>
                  <a:srgbClr val="7030A0"/>
                </a:solidFill>
              </a:rPr>
              <a:t>People promptly furnish examples from secular history to illustrate how obedience to unwise authority and servility to bad leaders have caused much human misery and suffering. </a:t>
            </a:r>
          </a:p>
          <a:p>
            <a:pPr>
              <a:lnSpc>
                <a:spcPct val="80000"/>
              </a:lnSpc>
              <a:buFont typeface="Wingdings" pitchFamily="2" charset="2"/>
              <a:buNone/>
            </a:pPr>
            <a:r>
              <a:rPr lang="en-US" sz="2400" b="1" i="1" dirty="0">
                <a:solidFill>
                  <a:srgbClr val="7030A0"/>
                </a:solidFill>
              </a:rPr>
              <a:t>It is difficult, therefore, to get a hearing for what the words </a:t>
            </a:r>
            <a:r>
              <a:rPr lang="en-US" sz="2400" b="1" dirty="0">
                <a:solidFill>
                  <a:srgbClr val="7030A0"/>
                </a:solidFill>
              </a:rPr>
              <a:t>obedience </a:t>
            </a:r>
            <a:r>
              <a:rPr lang="en-US" sz="2400" b="1" i="1" dirty="0">
                <a:solidFill>
                  <a:srgbClr val="7030A0"/>
                </a:solidFill>
              </a:rPr>
              <a:t>and </a:t>
            </a:r>
            <a:r>
              <a:rPr lang="en-US" sz="2400" b="1" dirty="0">
                <a:solidFill>
                  <a:srgbClr val="7030A0"/>
                </a:solidFill>
              </a:rPr>
              <a:t>submissiveness </a:t>
            </a:r>
            <a:r>
              <a:rPr lang="en-US" sz="2400" b="1" i="1" dirty="0">
                <a:solidFill>
                  <a:srgbClr val="7030A0"/>
                </a:solidFill>
              </a:rPr>
              <a:t>really mean--even when the clarifying phrase, "to God," is attached.</a:t>
            </a:r>
            <a:r>
              <a:rPr lang="en-US" sz="2400" i="1" dirty="0"/>
              <a:t> </a:t>
            </a:r>
            <a:r>
              <a:rPr lang="en-US" sz="2400" i="1" dirty="0" smtClean="0"/>
              <a:t>       </a:t>
            </a:r>
            <a:r>
              <a:rPr lang="en-US" sz="1200" dirty="0" smtClean="0"/>
              <a:t>[</a:t>
            </a:r>
            <a:r>
              <a:rPr lang="en-US" sz="1200" i="1" dirty="0" smtClean="0"/>
              <a:t>"</a:t>
            </a:r>
            <a:r>
              <a:rPr lang="en-US" sz="1200" i="1" dirty="0"/>
              <a:t>Not My Will, But </a:t>
            </a:r>
            <a:r>
              <a:rPr lang="en-US" sz="1200" i="1" dirty="0" err="1"/>
              <a:t>Thine</a:t>
            </a:r>
            <a:r>
              <a:rPr lang="en-US" sz="1200" i="1" dirty="0"/>
              <a:t>" </a:t>
            </a:r>
            <a:r>
              <a:rPr lang="en-US" sz="1200" dirty="0" smtClean="0"/>
              <a:t>, </a:t>
            </a:r>
            <a:r>
              <a:rPr lang="en-US" sz="1200" dirty="0"/>
              <a:t>p. 1]</a:t>
            </a:r>
            <a:r>
              <a:rPr lang="en-US" sz="2400" dirty="0"/>
              <a:t> </a:t>
            </a:r>
          </a:p>
        </p:txBody>
      </p:sp>
      <p:pic>
        <p:nvPicPr>
          <p:cNvPr id="19461" name="Picture 5" descr="_prophet0034sm">
            <a:hlinkClick r:id="rId3"/>
          </p:cNvPr>
          <p:cNvPicPr>
            <a:picLocks noChangeAspect="1" noChangeArrowheads="1"/>
          </p:cNvPicPr>
          <p:nvPr/>
        </p:nvPicPr>
        <p:blipFill>
          <a:blip r:embed="rId4" cstate="print"/>
          <a:srcRect/>
          <a:stretch>
            <a:fillRect/>
          </a:stretch>
        </p:blipFill>
        <p:spPr bwMode="auto">
          <a:xfrm>
            <a:off x="152400" y="1766888"/>
            <a:ext cx="3947686" cy="2576512"/>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20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74638"/>
            <a:ext cx="4495800" cy="639762"/>
          </a:xfrm>
        </p:spPr>
        <p:txBody>
          <a:bodyPr>
            <a:noAutofit/>
          </a:bodyPr>
          <a:lstStyle/>
          <a:p>
            <a:r>
              <a:rPr lang="en-US" sz="4400" b="1" dirty="0" smtClean="0">
                <a:solidFill>
                  <a:srgbClr val="C00000"/>
                </a:solidFill>
              </a:rPr>
              <a:t>1 Nephi 4 </a:t>
            </a:r>
            <a:endParaRPr lang="en-US" sz="4400" b="1" dirty="0">
              <a:solidFill>
                <a:srgbClr val="C00000"/>
              </a:solidFill>
            </a:endParaRPr>
          </a:p>
        </p:txBody>
      </p:sp>
      <p:sp>
        <p:nvSpPr>
          <p:cNvPr id="3" name="Content Placeholder 2"/>
          <p:cNvSpPr>
            <a:spLocks noGrp="1"/>
          </p:cNvSpPr>
          <p:nvPr>
            <p:ph sz="quarter" idx="1"/>
          </p:nvPr>
        </p:nvSpPr>
        <p:spPr>
          <a:xfrm>
            <a:off x="4191000" y="914400"/>
            <a:ext cx="4953000" cy="5791200"/>
          </a:xfrm>
        </p:spPr>
        <p:txBody>
          <a:bodyPr>
            <a:normAutofit fontScale="70000" lnSpcReduction="20000"/>
          </a:bodyPr>
          <a:lstStyle/>
          <a:p>
            <a:pPr>
              <a:buNone/>
            </a:pPr>
            <a:r>
              <a:rPr lang="en-US" b="1" dirty="0" smtClean="0">
                <a:solidFill>
                  <a:srgbClr val="C00000"/>
                </a:solidFill>
              </a:rPr>
              <a:t>Therefore let us go up; let us be strong like unto Moses; for he truly </a:t>
            </a:r>
            <a:r>
              <a:rPr lang="en-US" b="1" dirty="0" err="1" smtClean="0">
                <a:solidFill>
                  <a:srgbClr val="C00000"/>
                </a:solidFill>
              </a:rPr>
              <a:t>spake</a:t>
            </a:r>
            <a:r>
              <a:rPr lang="en-US" b="1" dirty="0" smtClean="0">
                <a:solidFill>
                  <a:srgbClr val="C00000"/>
                </a:solidFill>
              </a:rPr>
              <a:t> unto the waters of the Red Sea and they divided hither and thither, and our fathers came through, out of captivity, on dry ground, and the armies of Pharaoh did follow and were drowned in the waters of the Red Sea.</a:t>
            </a:r>
          </a:p>
          <a:p>
            <a:pPr>
              <a:buNone/>
            </a:pPr>
            <a:r>
              <a:rPr lang="en-US" b="1" dirty="0" smtClean="0">
                <a:solidFill>
                  <a:srgbClr val="C00000"/>
                </a:solidFill>
              </a:rPr>
              <a:t>Now behold ye know that this is true…Let us go up; the Lord is able to deliver us, even as our fathers, </a:t>
            </a:r>
            <a:r>
              <a:rPr lang="en-US" b="1" i="1" u="sng" dirty="0" smtClean="0">
                <a:solidFill>
                  <a:srgbClr val="C00000"/>
                </a:solidFill>
              </a:rPr>
              <a:t>and to destroy </a:t>
            </a:r>
            <a:r>
              <a:rPr lang="en-US" b="1" i="1" u="sng" dirty="0" err="1" smtClean="0">
                <a:solidFill>
                  <a:srgbClr val="C00000"/>
                </a:solidFill>
              </a:rPr>
              <a:t>Laban</a:t>
            </a:r>
            <a:r>
              <a:rPr lang="en-US" b="1" dirty="0" smtClean="0">
                <a:solidFill>
                  <a:srgbClr val="C00000"/>
                </a:solidFill>
              </a:rPr>
              <a:t>, even as the Egyptians.</a:t>
            </a:r>
          </a:p>
          <a:p>
            <a:pPr>
              <a:buNone/>
            </a:pPr>
            <a:r>
              <a:rPr lang="en-US" b="1" dirty="0" smtClean="0">
                <a:solidFill>
                  <a:srgbClr val="C00000"/>
                </a:solidFill>
              </a:rPr>
              <a:t> And I was led by the Spirit, not knowing beforehand the things which I should do.</a:t>
            </a:r>
          </a:p>
          <a:p>
            <a:pPr>
              <a:buNone/>
            </a:pPr>
            <a:r>
              <a:rPr lang="en-US" b="1" dirty="0" smtClean="0">
                <a:solidFill>
                  <a:srgbClr val="C00000"/>
                </a:solidFill>
              </a:rPr>
              <a:t>…as I came near unto the house of </a:t>
            </a:r>
            <a:r>
              <a:rPr lang="en-US" b="1" dirty="0" err="1" smtClean="0">
                <a:solidFill>
                  <a:srgbClr val="C00000"/>
                </a:solidFill>
              </a:rPr>
              <a:t>Laban</a:t>
            </a:r>
            <a:r>
              <a:rPr lang="en-US" b="1" dirty="0" smtClean="0">
                <a:solidFill>
                  <a:srgbClr val="C00000"/>
                </a:solidFill>
              </a:rPr>
              <a:t> I beheld a man, and …he was drunken with wine….And when I came to him I found that it was </a:t>
            </a:r>
            <a:r>
              <a:rPr lang="en-US" b="1" dirty="0" err="1" smtClean="0">
                <a:solidFill>
                  <a:srgbClr val="C00000"/>
                </a:solidFill>
              </a:rPr>
              <a:t>Laban</a:t>
            </a:r>
            <a:r>
              <a:rPr lang="en-US" b="1" dirty="0" smtClean="0">
                <a:solidFill>
                  <a:srgbClr val="C00000"/>
                </a:solidFill>
              </a:rPr>
              <a:t>.</a:t>
            </a:r>
          </a:p>
          <a:p>
            <a:pPr>
              <a:buNone/>
            </a:pPr>
            <a:r>
              <a:rPr lang="en-US" b="1" dirty="0" smtClean="0">
                <a:solidFill>
                  <a:srgbClr val="C00000"/>
                </a:solidFill>
              </a:rPr>
              <a:t>And I beheld his sword, and I drew it forth from the sheath thereof; and the hilt thereof was of pure gold, and the workmanship thereof was exceedingly fine, and I saw that the blade thereof was of the most precious steel.</a:t>
            </a:r>
          </a:p>
          <a:p>
            <a:pPr>
              <a:buNone/>
            </a:pPr>
            <a:r>
              <a:rPr lang="en-US" b="1" dirty="0" smtClean="0">
                <a:solidFill>
                  <a:srgbClr val="C00000"/>
                </a:solidFill>
              </a:rPr>
              <a:t>And it came to pass that I was constrained by the Spirit that I should kill </a:t>
            </a:r>
            <a:r>
              <a:rPr lang="en-US" b="1" dirty="0" err="1" smtClean="0">
                <a:solidFill>
                  <a:srgbClr val="C00000"/>
                </a:solidFill>
              </a:rPr>
              <a:t>Laban</a:t>
            </a:r>
            <a:r>
              <a:rPr lang="en-US" b="1" dirty="0" smtClean="0">
                <a:solidFill>
                  <a:srgbClr val="C00000"/>
                </a:solidFill>
              </a:rPr>
              <a:t>;</a:t>
            </a:r>
          </a:p>
          <a:p>
            <a:pPr>
              <a:buNone/>
            </a:pPr>
            <a:endParaRPr lang="en-US" dirty="0"/>
          </a:p>
        </p:txBody>
      </p:sp>
      <p:pic>
        <p:nvPicPr>
          <p:cNvPr id="2050" name="Picture 2" descr="http://lesteryocum.com/business/gallery/images/display/traditional/nephi_laban.jpg"/>
          <p:cNvPicPr>
            <a:picLocks noChangeAspect="1" noChangeArrowheads="1"/>
          </p:cNvPicPr>
          <p:nvPr/>
        </p:nvPicPr>
        <p:blipFill>
          <a:blip r:embed="rId3" cstate="print"/>
          <a:srcRect/>
          <a:stretch>
            <a:fillRect/>
          </a:stretch>
        </p:blipFill>
        <p:spPr bwMode="auto">
          <a:xfrm>
            <a:off x="152400" y="1066800"/>
            <a:ext cx="4003148" cy="51816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70C0"/>
                </a:solidFill>
                <a:latin typeface="Copperplate Gothic Bold" pitchFamily="34" charset="0"/>
              </a:rPr>
              <a:t>30 Day EMD Challenge</a:t>
            </a:r>
            <a:br>
              <a:rPr lang="en-US" dirty="0" smtClean="0">
                <a:solidFill>
                  <a:srgbClr val="0070C0"/>
                </a:solidFill>
                <a:latin typeface="Copperplate Gothic Bold" pitchFamily="34" charset="0"/>
              </a:rPr>
            </a:br>
            <a:r>
              <a:rPr lang="en-US" sz="2200" dirty="0" smtClean="0">
                <a:solidFill>
                  <a:srgbClr val="0070C0"/>
                </a:solidFill>
                <a:latin typeface="Copperplate Gothic Bold" pitchFamily="34" charset="0"/>
              </a:rPr>
              <a:t>“Educate my desires”</a:t>
            </a:r>
            <a:endParaRPr lang="en-US" sz="2200" dirty="0">
              <a:solidFill>
                <a:srgbClr val="0070C0"/>
              </a:solidFill>
              <a:latin typeface="Copperplate Gothic Bold" pitchFamily="34" charset="0"/>
            </a:endParaRPr>
          </a:p>
        </p:txBody>
      </p:sp>
      <p:sp>
        <p:nvSpPr>
          <p:cNvPr id="3" name="Content Placeholder 2"/>
          <p:cNvSpPr>
            <a:spLocks noGrp="1"/>
          </p:cNvSpPr>
          <p:nvPr>
            <p:ph sz="quarter" idx="1"/>
          </p:nvPr>
        </p:nvSpPr>
        <p:spPr>
          <a:xfrm>
            <a:off x="381000" y="1447800"/>
            <a:ext cx="4648200" cy="4572000"/>
          </a:xfrm>
        </p:spPr>
        <p:txBody>
          <a:bodyPr>
            <a:normAutofit/>
          </a:bodyPr>
          <a:lstStyle/>
          <a:p>
            <a:pPr>
              <a:buNone/>
            </a:pPr>
            <a:r>
              <a:rPr lang="en-US" sz="3200" b="1" dirty="0" smtClean="0">
                <a:solidFill>
                  <a:srgbClr val="0070C0"/>
                </a:solidFill>
              </a:rPr>
              <a:t>1- Express gratitude, but ask for nothing.</a:t>
            </a:r>
          </a:p>
          <a:p>
            <a:pPr>
              <a:buNone/>
            </a:pPr>
            <a:r>
              <a:rPr lang="en-US" sz="3200" b="1" dirty="0" smtClean="0">
                <a:solidFill>
                  <a:srgbClr val="0070C0"/>
                </a:solidFill>
              </a:rPr>
              <a:t>2- Explain, “All I Want is What You Want”</a:t>
            </a:r>
          </a:p>
          <a:p>
            <a:pPr>
              <a:buNone/>
            </a:pPr>
            <a:r>
              <a:rPr lang="en-US" sz="3200" b="1" dirty="0" smtClean="0">
                <a:solidFill>
                  <a:srgbClr val="0070C0"/>
                </a:solidFill>
              </a:rPr>
              <a:t>3- Ask, “What would you have me do?”</a:t>
            </a:r>
          </a:p>
          <a:p>
            <a:pPr>
              <a:buNone/>
            </a:pPr>
            <a:r>
              <a:rPr lang="en-US" sz="3200" b="1" dirty="0" smtClean="0">
                <a:solidFill>
                  <a:srgbClr val="0070C0"/>
                </a:solidFill>
              </a:rPr>
              <a:t>4- Listen for promptings or needs</a:t>
            </a:r>
            <a:endParaRPr lang="en-US" sz="3200" b="1" dirty="0">
              <a:solidFill>
                <a:srgbClr val="0070C0"/>
              </a:solidFill>
            </a:endParaRPr>
          </a:p>
        </p:txBody>
      </p:sp>
      <p:pic>
        <p:nvPicPr>
          <p:cNvPr id="2050" name="Picture 2" descr="http://www.femalegamblers.info/images/Lady%20looking%20down.jpg"/>
          <p:cNvPicPr>
            <a:picLocks noChangeAspect="1" noChangeArrowheads="1"/>
          </p:cNvPicPr>
          <p:nvPr/>
        </p:nvPicPr>
        <p:blipFill>
          <a:blip r:embed="rId3" cstate="print"/>
          <a:srcRect/>
          <a:stretch>
            <a:fillRect/>
          </a:stretch>
        </p:blipFill>
        <p:spPr bwMode="auto">
          <a:xfrm>
            <a:off x="5562600" y="1515022"/>
            <a:ext cx="3124200" cy="448693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Isaiah Poem Book</a:t>
            </a:r>
            <a:endParaRPr lang="en-US" dirty="0"/>
          </a:p>
        </p:txBody>
      </p:sp>
      <p:sp>
        <p:nvSpPr>
          <p:cNvPr id="3" name="Content Placeholder 2"/>
          <p:cNvSpPr>
            <a:spLocks noGrp="1"/>
          </p:cNvSpPr>
          <p:nvPr>
            <p:ph sz="quarter" idx="1"/>
          </p:nvPr>
        </p:nvSpPr>
        <p:spPr>
          <a:xfrm>
            <a:off x="228600" y="1447800"/>
            <a:ext cx="4800600" cy="5029200"/>
          </a:xfrm>
        </p:spPr>
        <p:txBody>
          <a:bodyPr>
            <a:normAutofit fontScale="92500" lnSpcReduction="20000"/>
          </a:bodyPr>
          <a:lstStyle/>
          <a:p>
            <a:pPr>
              <a:buNone/>
            </a:pPr>
            <a:r>
              <a:rPr lang="en-US" sz="1900" dirty="0" smtClean="0"/>
              <a:t>Hearken to me, ye that follow after righteousness, ye that seek the LORD: </a:t>
            </a:r>
          </a:p>
          <a:p>
            <a:pPr>
              <a:buNone/>
            </a:pPr>
            <a:r>
              <a:rPr lang="en-US" sz="1900" dirty="0" smtClean="0"/>
              <a:t>	look unto the rock </a:t>
            </a:r>
            <a:r>
              <a:rPr lang="en-US" sz="1900" i="1" dirty="0" smtClean="0"/>
              <a:t>whence</a:t>
            </a:r>
            <a:r>
              <a:rPr lang="en-US" sz="1900" dirty="0" smtClean="0"/>
              <a:t> ye are hewn, </a:t>
            </a:r>
          </a:p>
          <a:p>
            <a:pPr>
              <a:buNone/>
            </a:pPr>
            <a:r>
              <a:rPr lang="en-US" sz="1900" dirty="0" smtClean="0"/>
              <a:t>	and to the hole of the pit </a:t>
            </a:r>
            <a:r>
              <a:rPr lang="en-US" sz="1900" i="1" dirty="0" smtClean="0"/>
              <a:t>whence</a:t>
            </a:r>
            <a:r>
              <a:rPr lang="en-US" sz="1900" dirty="0" smtClean="0"/>
              <a:t> ye are </a:t>
            </a:r>
            <a:r>
              <a:rPr lang="en-US" sz="1900" dirty="0" err="1" smtClean="0"/>
              <a:t>digged</a:t>
            </a:r>
            <a:r>
              <a:rPr lang="en-US" sz="1900" dirty="0" smtClean="0"/>
              <a:t>.</a:t>
            </a:r>
          </a:p>
          <a:p>
            <a:pPr>
              <a:buNone/>
            </a:pPr>
            <a:endParaRPr lang="en-US" sz="1900" dirty="0" smtClean="0"/>
          </a:p>
          <a:p>
            <a:pPr>
              <a:buNone/>
            </a:pPr>
            <a:r>
              <a:rPr lang="en-US" sz="1900" dirty="0" smtClean="0"/>
              <a:t>Look unto Abraham your father, </a:t>
            </a:r>
          </a:p>
          <a:p>
            <a:pPr>
              <a:buNone/>
            </a:pPr>
            <a:r>
              <a:rPr lang="en-US" sz="1900" dirty="0" smtClean="0"/>
              <a:t>and unto Sarah </a:t>
            </a:r>
            <a:r>
              <a:rPr lang="en-US" sz="1900" i="1" dirty="0" smtClean="0"/>
              <a:t>that</a:t>
            </a:r>
            <a:r>
              <a:rPr lang="en-US" sz="1900" dirty="0" smtClean="0"/>
              <a:t> bare you: </a:t>
            </a:r>
          </a:p>
          <a:p>
            <a:pPr>
              <a:buNone/>
            </a:pPr>
            <a:r>
              <a:rPr lang="en-US" sz="1900" dirty="0" smtClean="0"/>
              <a:t>	for I called him alone, and blessed him, and increased him.</a:t>
            </a:r>
          </a:p>
          <a:p>
            <a:pPr>
              <a:buNone/>
            </a:pPr>
            <a:endParaRPr lang="en-US" sz="1900" dirty="0" smtClean="0"/>
          </a:p>
          <a:p>
            <a:pPr>
              <a:buNone/>
            </a:pPr>
            <a:r>
              <a:rPr lang="en-US" sz="1900" dirty="0" smtClean="0"/>
              <a:t>For the LORD shall comfort Zion: </a:t>
            </a:r>
          </a:p>
          <a:p>
            <a:pPr>
              <a:buNone/>
            </a:pPr>
            <a:r>
              <a:rPr lang="en-US" sz="1900" dirty="0" smtClean="0"/>
              <a:t>	he will comfort all her waste places; </a:t>
            </a:r>
          </a:p>
          <a:p>
            <a:pPr>
              <a:buNone/>
            </a:pPr>
            <a:r>
              <a:rPr lang="en-US" sz="1900" dirty="0" smtClean="0"/>
              <a:t>	and he will make her wilderness like Eden, </a:t>
            </a:r>
          </a:p>
          <a:p>
            <a:pPr>
              <a:buNone/>
            </a:pPr>
            <a:r>
              <a:rPr lang="en-US" sz="1900" dirty="0" smtClean="0"/>
              <a:t>	and her desert like the garden of the LORD; </a:t>
            </a:r>
          </a:p>
          <a:p>
            <a:pPr>
              <a:buNone/>
            </a:pPr>
            <a:endParaRPr lang="en-US" sz="1900" dirty="0" smtClean="0"/>
          </a:p>
          <a:p>
            <a:pPr>
              <a:buNone/>
            </a:pPr>
            <a:r>
              <a:rPr lang="en-US" sz="1900" dirty="0" smtClean="0"/>
              <a:t>joy and gladness shall be found therein, thanksgiving, and the voice of melody.</a:t>
            </a:r>
          </a:p>
          <a:p>
            <a:pPr>
              <a:buNone/>
            </a:pPr>
            <a:endParaRPr lang="en-US" dirty="0"/>
          </a:p>
        </p:txBody>
      </p:sp>
      <p:pic>
        <p:nvPicPr>
          <p:cNvPr id="2050" name="Picture 2" descr="http://www.sempletravel.co.uk/pictures/Image/cANADA/bc-butchart_gardens_3_victoria.jpg"/>
          <p:cNvPicPr>
            <a:picLocks noChangeAspect="1" noChangeArrowheads="1"/>
          </p:cNvPicPr>
          <p:nvPr/>
        </p:nvPicPr>
        <p:blipFill>
          <a:blip r:embed="rId3" cstate="print"/>
          <a:srcRect/>
          <a:stretch>
            <a:fillRect/>
          </a:stretch>
        </p:blipFill>
        <p:spPr bwMode="auto">
          <a:xfrm>
            <a:off x="4495800" y="2057400"/>
            <a:ext cx="4557756" cy="30480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20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070C0"/>
                </a:solidFill>
              </a:rPr>
              <a:t>Its time…</a:t>
            </a:r>
            <a:endParaRPr lang="en-US" sz="6000" b="1" dirty="0">
              <a:solidFill>
                <a:srgbClr val="0070C0"/>
              </a:solidFill>
            </a:endParaRPr>
          </a:p>
        </p:txBody>
      </p:sp>
      <p:sp>
        <p:nvSpPr>
          <p:cNvPr id="3" name="Content Placeholder 2"/>
          <p:cNvSpPr>
            <a:spLocks noGrp="1"/>
          </p:cNvSpPr>
          <p:nvPr>
            <p:ph sz="quarter" idx="1"/>
          </p:nvPr>
        </p:nvSpPr>
        <p:spPr/>
        <p:txBody>
          <a:bodyPr/>
          <a:lstStyle/>
          <a:p>
            <a:endParaRPr lang="en-US" dirty="0"/>
          </a:p>
        </p:txBody>
      </p:sp>
      <p:pic>
        <p:nvPicPr>
          <p:cNvPr id="4" name="Picture 3"/>
          <p:cNvPicPr/>
          <p:nvPr/>
        </p:nvPicPr>
        <p:blipFill>
          <a:blip r:embed="rId3" cstate="print"/>
          <a:srcRect/>
          <a:stretch>
            <a:fillRect/>
          </a:stretch>
        </p:blipFill>
        <p:spPr bwMode="auto">
          <a:xfrm>
            <a:off x="2480945" y="1786890"/>
            <a:ext cx="4182110" cy="484251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1143000"/>
          </a:xfrm>
        </p:spPr>
        <p:txBody>
          <a:bodyPr/>
          <a:lstStyle/>
          <a:p>
            <a:r>
              <a:rPr lang="en-US" dirty="0" smtClean="0"/>
              <a:t>For Starters…</a:t>
            </a:r>
          </a:p>
        </p:txBody>
      </p:sp>
      <p:sp>
        <p:nvSpPr>
          <p:cNvPr id="3" name="Content Placeholder 2"/>
          <p:cNvSpPr>
            <a:spLocks noGrp="1"/>
          </p:cNvSpPr>
          <p:nvPr>
            <p:ph sz="half" idx="1"/>
          </p:nvPr>
        </p:nvSpPr>
        <p:spPr>
          <a:xfrm>
            <a:off x="457200" y="1219200"/>
            <a:ext cx="7315200" cy="5638800"/>
          </a:xfrm>
        </p:spPr>
        <p:txBody>
          <a:bodyPr>
            <a:normAutofit/>
          </a:bodyPr>
          <a:lstStyle/>
          <a:p>
            <a:pPr>
              <a:buFont typeface="Wingdings 2" pitchFamily="18" charset="2"/>
              <a:buNone/>
            </a:pPr>
            <a:r>
              <a:rPr lang="en-US" sz="1600" b="1" dirty="0" smtClean="0"/>
              <a:t>Question: what kind of things do you worry about?</a:t>
            </a:r>
          </a:p>
          <a:p>
            <a:pPr>
              <a:buFont typeface="Wingdings 2" pitchFamily="18" charset="2"/>
              <a:buNone/>
            </a:pPr>
            <a:r>
              <a:rPr lang="en-US" sz="1600" b="1" dirty="0" smtClean="0"/>
              <a:t>Unless it is:</a:t>
            </a:r>
          </a:p>
          <a:p>
            <a:pPr>
              <a:buFont typeface="Wingdings 2" pitchFamily="18" charset="2"/>
              <a:buNone/>
            </a:pPr>
            <a:endParaRPr lang="en-US" sz="1400" b="1" dirty="0" smtClean="0"/>
          </a:p>
          <a:p>
            <a:pPr>
              <a:buFont typeface="Wingdings 2" pitchFamily="18" charset="2"/>
              <a:buNone/>
            </a:pPr>
            <a:r>
              <a:rPr lang="en-US" sz="1600" b="1" dirty="0" smtClean="0">
                <a:solidFill>
                  <a:srgbClr val="C00000"/>
                </a:solidFill>
              </a:rPr>
              <a:t>Current world conditions</a:t>
            </a:r>
          </a:p>
          <a:p>
            <a:pPr>
              <a:buFont typeface="Wingdings 2" pitchFamily="18" charset="2"/>
              <a:buNone/>
            </a:pPr>
            <a:r>
              <a:rPr lang="en-US" sz="1600" b="1" dirty="0" smtClean="0">
                <a:solidFill>
                  <a:srgbClr val="C00000"/>
                </a:solidFill>
              </a:rPr>
              <a:t>Financial markets and US Debt</a:t>
            </a:r>
          </a:p>
          <a:p>
            <a:pPr>
              <a:buFont typeface="Wingdings 2" pitchFamily="18" charset="2"/>
              <a:buNone/>
            </a:pPr>
            <a:r>
              <a:rPr lang="en-US" sz="1600" b="1" dirty="0" smtClean="0">
                <a:solidFill>
                  <a:srgbClr val="C00000"/>
                </a:solidFill>
              </a:rPr>
              <a:t>Terrorist Threats and warnings</a:t>
            </a:r>
          </a:p>
          <a:p>
            <a:pPr>
              <a:buFont typeface="Wingdings 2" pitchFamily="18" charset="2"/>
              <a:buNone/>
            </a:pPr>
            <a:r>
              <a:rPr lang="en-US" sz="1600" b="1" dirty="0" smtClean="0">
                <a:solidFill>
                  <a:srgbClr val="C00000"/>
                </a:solidFill>
              </a:rPr>
              <a:t>Natural Disasters</a:t>
            </a:r>
          </a:p>
          <a:p>
            <a:pPr>
              <a:buFont typeface="Wingdings 2" pitchFamily="18" charset="2"/>
              <a:buNone/>
            </a:pPr>
            <a:r>
              <a:rPr lang="en-US" sz="1600" b="1" dirty="0" smtClean="0">
                <a:solidFill>
                  <a:srgbClr val="C00000"/>
                </a:solidFill>
              </a:rPr>
              <a:t>Shifting political policies</a:t>
            </a:r>
          </a:p>
          <a:p>
            <a:pPr>
              <a:buFont typeface="Wingdings 2" pitchFamily="18" charset="2"/>
              <a:buNone/>
            </a:pPr>
            <a:r>
              <a:rPr lang="en-US" sz="1600" b="1" dirty="0" smtClean="0">
                <a:solidFill>
                  <a:srgbClr val="C00000"/>
                </a:solidFill>
              </a:rPr>
              <a:t>Your job security</a:t>
            </a:r>
          </a:p>
          <a:p>
            <a:pPr>
              <a:buFont typeface="Wingdings 2" pitchFamily="18" charset="2"/>
              <a:buNone/>
            </a:pPr>
            <a:r>
              <a:rPr lang="en-US" sz="1600" b="1" dirty="0" smtClean="0">
                <a:solidFill>
                  <a:srgbClr val="C00000"/>
                </a:solidFill>
              </a:rPr>
              <a:t>Your retirement security</a:t>
            </a:r>
          </a:p>
          <a:p>
            <a:pPr>
              <a:buFont typeface="Wingdings 2" pitchFamily="18" charset="2"/>
              <a:buNone/>
            </a:pPr>
            <a:r>
              <a:rPr lang="en-US" sz="1600" b="1" dirty="0" smtClean="0">
                <a:solidFill>
                  <a:srgbClr val="C00000"/>
                </a:solidFill>
              </a:rPr>
              <a:t>Raising a family/Youth leader?</a:t>
            </a:r>
          </a:p>
          <a:p>
            <a:pPr>
              <a:buFont typeface="Wingdings 2" pitchFamily="18" charset="2"/>
              <a:buNone/>
            </a:pPr>
            <a:r>
              <a:rPr lang="en-US" sz="1600" b="1" dirty="0" smtClean="0">
                <a:solidFill>
                  <a:srgbClr val="C00000"/>
                </a:solidFill>
              </a:rPr>
              <a:t>	Peer pressure</a:t>
            </a:r>
          </a:p>
          <a:p>
            <a:pPr>
              <a:buFont typeface="Wingdings 2" pitchFamily="18" charset="2"/>
              <a:buNone/>
            </a:pPr>
            <a:r>
              <a:rPr lang="en-US" sz="1600" b="1" dirty="0" smtClean="0">
                <a:solidFill>
                  <a:srgbClr val="C00000"/>
                </a:solidFill>
              </a:rPr>
              <a:t>	Normalization of same-sex culture</a:t>
            </a:r>
          </a:p>
          <a:p>
            <a:pPr>
              <a:buFont typeface="Wingdings 2" pitchFamily="18" charset="2"/>
              <a:buNone/>
            </a:pPr>
            <a:r>
              <a:rPr lang="en-US" sz="1600" b="1" dirty="0" smtClean="0">
                <a:solidFill>
                  <a:srgbClr val="C00000"/>
                </a:solidFill>
              </a:rPr>
              <a:t>	Pornography</a:t>
            </a:r>
          </a:p>
          <a:p>
            <a:pPr>
              <a:buFont typeface="Wingdings 2" pitchFamily="18" charset="2"/>
              <a:buNone/>
            </a:pPr>
            <a:r>
              <a:rPr lang="en-US" sz="1600" b="1" dirty="0" smtClean="0">
                <a:solidFill>
                  <a:srgbClr val="C00000"/>
                </a:solidFill>
              </a:rPr>
              <a:t>	Texting</a:t>
            </a:r>
          </a:p>
          <a:p>
            <a:pPr>
              <a:buFont typeface="Wingdings 2" pitchFamily="18" charset="2"/>
              <a:buNone/>
            </a:pPr>
            <a:r>
              <a:rPr lang="en-US" sz="1600" b="1" dirty="0" smtClean="0">
                <a:solidFill>
                  <a:srgbClr val="C00000"/>
                </a:solidFill>
              </a:rPr>
              <a:t>	Lady Gaga</a:t>
            </a:r>
          </a:p>
          <a:p>
            <a:pPr>
              <a:buFont typeface="Wingdings 2" pitchFamily="18" charset="2"/>
              <a:buNone/>
            </a:pPr>
            <a:endParaRPr lang="en-US" sz="1200" b="1" dirty="0" smtClean="0"/>
          </a:p>
        </p:txBody>
      </p:sp>
      <p:sp>
        <p:nvSpPr>
          <p:cNvPr id="5" name="Content Placeholder 4"/>
          <p:cNvSpPr>
            <a:spLocks noGrp="1"/>
          </p:cNvSpPr>
          <p:nvPr>
            <p:ph sz="half" idx="2"/>
          </p:nvPr>
        </p:nvSpPr>
        <p:spPr>
          <a:xfrm>
            <a:off x="3810000" y="2133600"/>
            <a:ext cx="4648200" cy="4435475"/>
          </a:xfrm>
        </p:spPr>
        <p:txBody>
          <a:bodyPr>
            <a:normAutofit/>
          </a:bodyPr>
          <a:lstStyle/>
          <a:p>
            <a:pPr>
              <a:buFont typeface="Wingdings 2" pitchFamily="18" charset="2"/>
              <a:buNone/>
            </a:pPr>
            <a:r>
              <a:rPr lang="en-US" sz="1600" b="1" dirty="0" smtClean="0">
                <a:solidFill>
                  <a:srgbClr val="00B050"/>
                </a:solidFill>
              </a:rPr>
              <a:t>Personal:</a:t>
            </a:r>
          </a:p>
          <a:p>
            <a:pPr>
              <a:buFont typeface="Wingdings 2" pitchFamily="18" charset="2"/>
              <a:buNone/>
            </a:pPr>
            <a:r>
              <a:rPr lang="en-US" sz="1600" b="1" dirty="0" smtClean="0">
                <a:solidFill>
                  <a:srgbClr val="00B050"/>
                </a:solidFill>
              </a:rPr>
              <a:t>Your debt</a:t>
            </a:r>
          </a:p>
          <a:p>
            <a:pPr>
              <a:buFont typeface="Wingdings 2" pitchFamily="18" charset="2"/>
              <a:buNone/>
            </a:pPr>
            <a:r>
              <a:rPr lang="en-US" sz="1600" b="1" dirty="0" smtClean="0">
                <a:solidFill>
                  <a:srgbClr val="00B050"/>
                </a:solidFill>
              </a:rPr>
              <a:t>Your weight</a:t>
            </a:r>
          </a:p>
          <a:p>
            <a:pPr>
              <a:buFont typeface="Wingdings 2" pitchFamily="18" charset="2"/>
              <a:buNone/>
            </a:pPr>
            <a:r>
              <a:rPr lang="en-US" sz="1600" b="1" dirty="0" smtClean="0">
                <a:solidFill>
                  <a:srgbClr val="00B050"/>
                </a:solidFill>
              </a:rPr>
              <a:t>Your calling</a:t>
            </a:r>
          </a:p>
          <a:p>
            <a:pPr>
              <a:buFont typeface="Wingdings 2" pitchFamily="18" charset="2"/>
              <a:buNone/>
            </a:pPr>
            <a:r>
              <a:rPr lang="en-US" sz="1600" b="1" dirty="0" smtClean="0">
                <a:solidFill>
                  <a:srgbClr val="00B050"/>
                </a:solidFill>
              </a:rPr>
              <a:t>The car</a:t>
            </a:r>
          </a:p>
          <a:p>
            <a:pPr>
              <a:buFont typeface="Wingdings 2" pitchFamily="18" charset="2"/>
              <a:buNone/>
            </a:pPr>
            <a:r>
              <a:rPr lang="en-US" sz="1600" b="1" dirty="0" smtClean="0">
                <a:solidFill>
                  <a:srgbClr val="00B050"/>
                </a:solidFill>
              </a:rPr>
              <a:t>Your sins</a:t>
            </a:r>
          </a:p>
          <a:p>
            <a:pPr>
              <a:buFont typeface="Wingdings 2" pitchFamily="18" charset="2"/>
              <a:buNone/>
            </a:pPr>
            <a:r>
              <a:rPr lang="en-US" sz="1600" b="1" dirty="0" smtClean="0">
                <a:solidFill>
                  <a:srgbClr val="00B050"/>
                </a:solidFill>
              </a:rPr>
              <a:t>Your kid’s sins</a:t>
            </a:r>
          </a:p>
          <a:p>
            <a:pPr>
              <a:buFont typeface="Wingdings 2" pitchFamily="18" charset="2"/>
              <a:buNone/>
            </a:pPr>
            <a:r>
              <a:rPr lang="en-US" sz="1600" b="1" dirty="0" smtClean="0">
                <a:solidFill>
                  <a:srgbClr val="00B050"/>
                </a:solidFill>
              </a:rPr>
              <a:t>Your high blood pressure</a:t>
            </a:r>
          </a:p>
          <a:p>
            <a:pPr>
              <a:buFont typeface="Wingdings 2" pitchFamily="18" charset="2"/>
              <a:buNone/>
            </a:pPr>
            <a:r>
              <a:rPr lang="en-US" sz="1600" b="1" dirty="0" smtClean="0">
                <a:solidFill>
                  <a:srgbClr val="00B050"/>
                </a:solidFill>
              </a:rPr>
              <a:t>And even more importantly:</a:t>
            </a:r>
          </a:p>
          <a:p>
            <a:pPr>
              <a:buFont typeface="Wingdings 2" pitchFamily="18" charset="2"/>
              <a:buNone/>
            </a:pPr>
            <a:r>
              <a:rPr lang="en-US" sz="1600" b="1" dirty="0" smtClean="0">
                <a:solidFill>
                  <a:srgbClr val="00B050"/>
                </a:solidFill>
              </a:rPr>
              <a:t>	</a:t>
            </a:r>
            <a:r>
              <a:rPr lang="en-US" sz="1600" b="1" dirty="0" smtClean="0">
                <a:solidFill>
                  <a:srgbClr val="00B050"/>
                </a:solidFill>
              </a:rPr>
              <a:t>Will American Idol Survive?</a:t>
            </a:r>
            <a:endParaRPr lang="en-US" sz="1600" b="1" dirty="0" smtClean="0">
              <a:solidFill>
                <a:srgbClr val="00B050"/>
              </a:solidFill>
            </a:endParaRPr>
          </a:p>
          <a:p>
            <a:pPr>
              <a:buFont typeface="Wingdings 2" pitchFamily="18" charset="2"/>
              <a:buNone/>
            </a:pPr>
            <a:r>
              <a:rPr lang="en-US" sz="1600" b="1" dirty="0" smtClean="0">
                <a:solidFill>
                  <a:srgbClr val="00B050"/>
                </a:solidFill>
              </a:rPr>
              <a:t>	Team Edward or Team Jacob?</a:t>
            </a:r>
          </a:p>
          <a:p>
            <a:pPr>
              <a:buFont typeface="Wingdings 2" pitchFamily="18" charset="2"/>
              <a:buNone/>
            </a:pPr>
            <a:r>
              <a:rPr lang="en-US" sz="1600" b="1" dirty="0" smtClean="0">
                <a:solidFill>
                  <a:srgbClr val="00B050"/>
                </a:solidFill>
              </a:rPr>
              <a:t>	Can Dr. House </a:t>
            </a:r>
            <a:r>
              <a:rPr lang="en-US" sz="1600" b="1" dirty="0" smtClean="0">
                <a:solidFill>
                  <a:srgbClr val="00B050"/>
                </a:solidFill>
              </a:rPr>
              <a:t>find true love</a:t>
            </a:r>
            <a:r>
              <a:rPr lang="en-US" sz="1600" b="1" dirty="0" smtClean="0">
                <a:solidFill>
                  <a:srgbClr val="00B050"/>
                </a:solidFill>
              </a:rPr>
              <a:t>?</a:t>
            </a:r>
            <a:endParaRPr lang="en-US" sz="1600" b="1" dirty="0" smtClean="0">
              <a:solidFill>
                <a:srgbClr val="00B050"/>
              </a:solidFill>
            </a:endParaRPr>
          </a:p>
          <a:p>
            <a:pPr>
              <a:buFont typeface="Wingdings 2" pitchFamily="18" charset="2"/>
              <a:buNone/>
            </a:pPr>
            <a:r>
              <a:rPr lang="en-US" sz="1600" b="1" dirty="0" smtClean="0">
                <a:solidFill>
                  <a:srgbClr val="00B050"/>
                </a:solidFill>
              </a:rPr>
              <a:t>	</a:t>
            </a:r>
          </a:p>
        </p:txBody>
      </p:sp>
      <p:pic>
        <p:nvPicPr>
          <p:cNvPr id="7173" name="Picture 2" descr="http://markspsychiatry.com/images/panic.jpg"/>
          <p:cNvPicPr>
            <a:picLocks noChangeAspect="1" noChangeArrowheads="1"/>
          </p:cNvPicPr>
          <p:nvPr/>
        </p:nvPicPr>
        <p:blipFill>
          <a:blip r:embed="rId3" cstate="print"/>
          <a:srcRect/>
          <a:stretch>
            <a:fillRect/>
          </a:stretch>
        </p:blipFill>
        <p:spPr bwMode="auto">
          <a:xfrm>
            <a:off x="5715000" y="76200"/>
            <a:ext cx="3076575" cy="4267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9D375A9-B5EE-4C36-821D-F6DD29C9FB3C}" type="slidenum">
              <a:rPr lang="en-US" smtClean="0"/>
              <a:pPr>
                <a:defRPr/>
              </a:pPr>
              <a:t>2</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2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20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20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20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20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fade">
                                      <p:cBhvr>
                                        <p:cTn id="72" dur="2000"/>
                                        <p:tgtEl>
                                          <p:spTgt spid="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fade">
                                      <p:cBhvr>
                                        <p:cTn id="77" dur="2000"/>
                                        <p:tgtEl>
                                          <p:spTgt spid="3">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xEl>
                                              <p:pRg st="0" end="0"/>
                                            </p:txEl>
                                          </p:spTgt>
                                        </p:tgtEl>
                                        <p:attrNameLst>
                                          <p:attrName>style.visibility</p:attrName>
                                        </p:attrNameLst>
                                      </p:cBhvr>
                                      <p:to>
                                        <p:strVal val="visible"/>
                                      </p:to>
                                    </p:set>
                                    <p:animEffect transition="in" filter="fade">
                                      <p:cBhvr>
                                        <p:cTn id="82" dur="2000"/>
                                        <p:tgtEl>
                                          <p:spTgt spid="5">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xEl>
                                              <p:pRg st="1" end="1"/>
                                            </p:txEl>
                                          </p:spTgt>
                                        </p:tgtEl>
                                        <p:attrNameLst>
                                          <p:attrName>style.visibility</p:attrName>
                                        </p:attrNameLst>
                                      </p:cBhvr>
                                      <p:to>
                                        <p:strVal val="visible"/>
                                      </p:to>
                                    </p:set>
                                    <p:animEffect transition="in" filter="fade">
                                      <p:cBhvr>
                                        <p:cTn id="87" dur="2000"/>
                                        <p:tgtEl>
                                          <p:spTgt spid="5">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xEl>
                                              <p:pRg st="2" end="2"/>
                                            </p:txEl>
                                          </p:spTgt>
                                        </p:tgtEl>
                                        <p:attrNameLst>
                                          <p:attrName>style.visibility</p:attrName>
                                        </p:attrNameLst>
                                      </p:cBhvr>
                                      <p:to>
                                        <p:strVal val="visible"/>
                                      </p:to>
                                    </p:set>
                                    <p:animEffect transition="in" filter="fade">
                                      <p:cBhvr>
                                        <p:cTn id="92" dur="2000"/>
                                        <p:tgtEl>
                                          <p:spTgt spid="5">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
                                            <p:txEl>
                                              <p:pRg st="3" end="3"/>
                                            </p:txEl>
                                          </p:spTgt>
                                        </p:tgtEl>
                                        <p:attrNameLst>
                                          <p:attrName>style.visibility</p:attrName>
                                        </p:attrNameLst>
                                      </p:cBhvr>
                                      <p:to>
                                        <p:strVal val="visible"/>
                                      </p:to>
                                    </p:set>
                                    <p:animEffect transition="in" filter="fade">
                                      <p:cBhvr>
                                        <p:cTn id="97" dur="2000"/>
                                        <p:tgtEl>
                                          <p:spTgt spid="5">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txEl>
                                              <p:pRg st="4" end="4"/>
                                            </p:txEl>
                                          </p:spTgt>
                                        </p:tgtEl>
                                        <p:attrNameLst>
                                          <p:attrName>style.visibility</p:attrName>
                                        </p:attrNameLst>
                                      </p:cBhvr>
                                      <p:to>
                                        <p:strVal val="visible"/>
                                      </p:to>
                                    </p:set>
                                    <p:animEffect transition="in" filter="fade">
                                      <p:cBhvr>
                                        <p:cTn id="102" dur="2000"/>
                                        <p:tgtEl>
                                          <p:spTgt spid="5">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
                                            <p:txEl>
                                              <p:pRg st="5" end="5"/>
                                            </p:txEl>
                                          </p:spTgt>
                                        </p:tgtEl>
                                        <p:attrNameLst>
                                          <p:attrName>style.visibility</p:attrName>
                                        </p:attrNameLst>
                                      </p:cBhvr>
                                      <p:to>
                                        <p:strVal val="visible"/>
                                      </p:to>
                                    </p:set>
                                    <p:animEffect transition="in" filter="fade">
                                      <p:cBhvr>
                                        <p:cTn id="107" dur="2000"/>
                                        <p:tgtEl>
                                          <p:spTgt spid="5">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
                                            <p:txEl>
                                              <p:pRg st="6" end="6"/>
                                            </p:txEl>
                                          </p:spTgt>
                                        </p:tgtEl>
                                        <p:attrNameLst>
                                          <p:attrName>style.visibility</p:attrName>
                                        </p:attrNameLst>
                                      </p:cBhvr>
                                      <p:to>
                                        <p:strVal val="visible"/>
                                      </p:to>
                                    </p:set>
                                    <p:animEffect transition="in" filter="fade">
                                      <p:cBhvr>
                                        <p:cTn id="112" dur="2000"/>
                                        <p:tgtEl>
                                          <p:spTgt spid="5">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
                                            <p:txEl>
                                              <p:pRg st="7" end="7"/>
                                            </p:txEl>
                                          </p:spTgt>
                                        </p:tgtEl>
                                        <p:attrNameLst>
                                          <p:attrName>style.visibility</p:attrName>
                                        </p:attrNameLst>
                                      </p:cBhvr>
                                      <p:to>
                                        <p:strVal val="visible"/>
                                      </p:to>
                                    </p:set>
                                    <p:animEffect transition="in" filter="fade">
                                      <p:cBhvr>
                                        <p:cTn id="117" dur="2000"/>
                                        <p:tgtEl>
                                          <p:spTgt spid="5">
                                            <p:txEl>
                                              <p:pRg st="7" end="7"/>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
                                            <p:txEl>
                                              <p:pRg st="8" end="8"/>
                                            </p:txEl>
                                          </p:spTgt>
                                        </p:tgtEl>
                                        <p:attrNameLst>
                                          <p:attrName>style.visibility</p:attrName>
                                        </p:attrNameLst>
                                      </p:cBhvr>
                                      <p:to>
                                        <p:strVal val="visible"/>
                                      </p:to>
                                    </p:set>
                                    <p:animEffect transition="in" filter="fade">
                                      <p:cBhvr>
                                        <p:cTn id="122" dur="2000"/>
                                        <p:tgtEl>
                                          <p:spTgt spid="5">
                                            <p:txEl>
                                              <p:pRg st="8" end="8"/>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
                                            <p:txEl>
                                              <p:pRg st="9" end="9"/>
                                            </p:txEl>
                                          </p:spTgt>
                                        </p:tgtEl>
                                        <p:attrNameLst>
                                          <p:attrName>style.visibility</p:attrName>
                                        </p:attrNameLst>
                                      </p:cBhvr>
                                      <p:to>
                                        <p:strVal val="visible"/>
                                      </p:to>
                                    </p:set>
                                    <p:animEffect transition="in" filter="fade">
                                      <p:cBhvr>
                                        <p:cTn id="127" dur="2000"/>
                                        <p:tgtEl>
                                          <p:spTgt spid="5">
                                            <p:txEl>
                                              <p:pRg st="9" end="9"/>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
                                            <p:txEl>
                                              <p:pRg st="10" end="10"/>
                                            </p:txEl>
                                          </p:spTgt>
                                        </p:tgtEl>
                                        <p:attrNameLst>
                                          <p:attrName>style.visibility</p:attrName>
                                        </p:attrNameLst>
                                      </p:cBhvr>
                                      <p:to>
                                        <p:strVal val="visible"/>
                                      </p:to>
                                    </p:set>
                                    <p:animEffect transition="in" filter="fade">
                                      <p:cBhvr>
                                        <p:cTn id="132" dur="2000"/>
                                        <p:tgtEl>
                                          <p:spTgt spid="5">
                                            <p:txEl>
                                              <p:pRg st="10" end="10"/>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
                                            <p:txEl>
                                              <p:pRg st="11" end="11"/>
                                            </p:txEl>
                                          </p:spTgt>
                                        </p:tgtEl>
                                        <p:attrNameLst>
                                          <p:attrName>style.visibility</p:attrName>
                                        </p:attrNameLst>
                                      </p:cBhvr>
                                      <p:to>
                                        <p:strVal val="visible"/>
                                      </p:to>
                                    </p:set>
                                    <p:animEffect transition="in" filter="fade">
                                      <p:cBhvr>
                                        <p:cTn id="137" dur="2000"/>
                                        <p:tgtEl>
                                          <p:spTgt spid="5">
                                            <p:txEl>
                                              <p:pRg st="11" end="11"/>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5">
                                            <p:txEl>
                                              <p:pRg st="12" end="12"/>
                                            </p:txEl>
                                          </p:spTgt>
                                        </p:tgtEl>
                                        <p:attrNameLst>
                                          <p:attrName>style.visibility</p:attrName>
                                        </p:attrNameLst>
                                      </p:cBhvr>
                                      <p:to>
                                        <p:strVal val="visible"/>
                                      </p:to>
                                    </p:set>
                                    <p:animEffect transition="in" filter="fade">
                                      <p:cBhvr>
                                        <p:cTn id="142"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solidFill>
          </a:ln>
        </p:spPr>
        <p:txBody>
          <a:bodyPr>
            <a:normAutofit/>
          </a:bodyPr>
          <a:lstStyle/>
          <a:p>
            <a:r>
              <a:rPr lang="en-US" sz="4800" b="1" dirty="0" smtClean="0">
                <a:solidFill>
                  <a:srgbClr val="C00000"/>
                </a:solidFill>
              </a:rPr>
              <a:t>Amy</a:t>
            </a:r>
            <a:endParaRPr lang="en-US" sz="4800" b="1" dirty="0">
              <a:solidFill>
                <a:srgbClr val="C00000"/>
              </a:solidFill>
            </a:endParaRPr>
          </a:p>
        </p:txBody>
      </p:sp>
      <p:sp>
        <p:nvSpPr>
          <p:cNvPr id="5" name="Content Placeholder 4"/>
          <p:cNvSpPr>
            <a:spLocks noGrp="1"/>
          </p:cNvSpPr>
          <p:nvPr>
            <p:ph sz="quarter" idx="1"/>
          </p:nvPr>
        </p:nvSpPr>
        <p:spPr>
          <a:xfrm>
            <a:off x="4648200" y="838200"/>
            <a:ext cx="4267200" cy="5638800"/>
          </a:xfrm>
        </p:spPr>
        <p:txBody>
          <a:bodyPr>
            <a:normAutofit fontScale="92500"/>
          </a:bodyPr>
          <a:lstStyle/>
          <a:p>
            <a:pPr>
              <a:buNone/>
            </a:pPr>
            <a:r>
              <a:rPr lang="en-US" sz="3200" b="1" dirty="0" smtClean="0">
                <a:solidFill>
                  <a:srgbClr val="FF0000"/>
                </a:solidFill>
              </a:rPr>
              <a:t>Questions:</a:t>
            </a:r>
          </a:p>
          <a:p>
            <a:pPr>
              <a:buNone/>
            </a:pPr>
            <a:r>
              <a:rPr lang="en-US" sz="3200" b="1" dirty="0" smtClean="0">
                <a:solidFill>
                  <a:srgbClr val="FF0000"/>
                </a:solidFill>
              </a:rPr>
              <a:t>Its not fair!</a:t>
            </a:r>
          </a:p>
          <a:p>
            <a:pPr>
              <a:buNone/>
            </a:pPr>
            <a:r>
              <a:rPr lang="en-US" sz="3200" b="1" dirty="0" smtClean="0">
                <a:solidFill>
                  <a:srgbClr val="FF0000"/>
                </a:solidFill>
              </a:rPr>
              <a:t>I got an answer to marry him. What happened?</a:t>
            </a:r>
          </a:p>
          <a:p>
            <a:pPr>
              <a:buNone/>
            </a:pPr>
            <a:r>
              <a:rPr lang="en-US" sz="3200" b="1" dirty="0" smtClean="0">
                <a:solidFill>
                  <a:srgbClr val="FF0000"/>
                </a:solidFill>
              </a:rPr>
              <a:t>Plus, the Lord knew my husband would do that. Why didn’t the Lord warn me not to marry him?</a:t>
            </a:r>
          </a:p>
          <a:p>
            <a:pPr>
              <a:buNone/>
            </a:pPr>
            <a:r>
              <a:rPr lang="en-US" sz="3200" b="1" dirty="0" smtClean="0">
                <a:solidFill>
                  <a:srgbClr val="FF0000"/>
                </a:solidFill>
              </a:rPr>
              <a:t>I just wanted to do the right thing!</a:t>
            </a:r>
            <a:endParaRPr lang="en-US" sz="3200" b="1" dirty="0">
              <a:solidFill>
                <a:srgbClr val="FF0000"/>
              </a:solidFill>
            </a:endParaRPr>
          </a:p>
        </p:txBody>
      </p:sp>
      <p:pic>
        <p:nvPicPr>
          <p:cNvPr id="16386" name="Picture 2" descr="http://www.urbanchristiannews.com/ucn/images/sad-woman.jpg"/>
          <p:cNvPicPr>
            <a:picLocks noChangeAspect="1" noChangeArrowheads="1"/>
          </p:cNvPicPr>
          <p:nvPr/>
        </p:nvPicPr>
        <p:blipFill>
          <a:blip r:embed="rId3" cstate="print"/>
          <a:srcRect/>
          <a:stretch>
            <a:fillRect/>
          </a:stretch>
        </p:blipFill>
        <p:spPr bwMode="auto">
          <a:xfrm>
            <a:off x="418090" y="1752600"/>
            <a:ext cx="4012300" cy="26670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0" y="304800"/>
            <a:ext cx="6148387" cy="1066800"/>
          </a:xfrm>
          <a:solidFill>
            <a:schemeClr val="bg1"/>
          </a:solidFill>
        </p:spPr>
        <p:txBody>
          <a:bodyPr>
            <a:normAutofit/>
          </a:bodyPr>
          <a:lstStyle/>
          <a:p>
            <a:pPr algn="ctr"/>
            <a:r>
              <a:rPr lang="en-US" sz="4800" dirty="0"/>
              <a:t> </a:t>
            </a:r>
            <a:r>
              <a:rPr lang="en-US" sz="4800" b="1" dirty="0">
                <a:solidFill>
                  <a:srgbClr val="00B050"/>
                </a:solidFill>
              </a:rPr>
              <a:t>Pres. Joseph F. Smith</a:t>
            </a:r>
          </a:p>
        </p:txBody>
      </p:sp>
      <p:sp>
        <p:nvSpPr>
          <p:cNvPr id="37891" name="Rectangle 3"/>
          <p:cNvSpPr>
            <a:spLocks noGrp="1" noChangeArrowheads="1"/>
          </p:cNvSpPr>
          <p:nvPr>
            <p:ph type="body" idx="1"/>
          </p:nvPr>
        </p:nvSpPr>
        <p:spPr>
          <a:xfrm>
            <a:off x="4876800" y="1447800"/>
            <a:ext cx="4191000" cy="5257800"/>
          </a:xfrm>
        </p:spPr>
        <p:txBody>
          <a:bodyPr>
            <a:normAutofit/>
          </a:bodyPr>
          <a:lstStyle/>
          <a:p>
            <a:pPr>
              <a:buFont typeface="Wingdings" pitchFamily="2" charset="2"/>
              <a:buNone/>
            </a:pPr>
            <a:r>
              <a:rPr lang="en-US" sz="3200" b="1" dirty="0" smtClean="0">
                <a:solidFill>
                  <a:srgbClr val="00B050"/>
                </a:solidFill>
              </a:rPr>
              <a:t>…</a:t>
            </a:r>
            <a:r>
              <a:rPr lang="en-US" sz="3200" b="1" dirty="0">
                <a:solidFill>
                  <a:srgbClr val="00B050"/>
                </a:solidFill>
              </a:rPr>
              <a:t>the </a:t>
            </a:r>
            <a:r>
              <a:rPr lang="en-US" sz="3200" b="1" i="1" dirty="0">
                <a:solidFill>
                  <a:srgbClr val="00B050"/>
                </a:solidFill>
              </a:rPr>
              <a:t>education of </a:t>
            </a:r>
            <a:r>
              <a:rPr lang="en-US" sz="3200" b="1" i="1" dirty="0" smtClean="0">
                <a:solidFill>
                  <a:srgbClr val="00B050"/>
                </a:solidFill>
              </a:rPr>
              <a:t>our </a:t>
            </a:r>
            <a:r>
              <a:rPr lang="en-US" sz="3200" b="1" i="1" dirty="0">
                <a:solidFill>
                  <a:srgbClr val="00B050"/>
                </a:solidFill>
              </a:rPr>
              <a:t>desires</a:t>
            </a:r>
            <a:r>
              <a:rPr lang="en-US" sz="3200" b="1" dirty="0">
                <a:solidFill>
                  <a:srgbClr val="00B050"/>
                </a:solidFill>
              </a:rPr>
              <a:t> is one of </a:t>
            </a:r>
            <a:r>
              <a:rPr lang="en-US" sz="3200" b="1" dirty="0" smtClean="0">
                <a:solidFill>
                  <a:srgbClr val="00B050"/>
                </a:solidFill>
              </a:rPr>
              <a:t>far-reaching importance to </a:t>
            </a:r>
            <a:r>
              <a:rPr lang="en-US" sz="3200" b="1" dirty="0">
                <a:solidFill>
                  <a:srgbClr val="00B050"/>
                </a:solidFill>
              </a:rPr>
              <a:t>our happiness in </a:t>
            </a:r>
            <a:r>
              <a:rPr lang="en-US" sz="3200" b="1" dirty="0" smtClean="0">
                <a:solidFill>
                  <a:srgbClr val="00B050"/>
                </a:solidFill>
              </a:rPr>
              <a:t>life”</a:t>
            </a:r>
          </a:p>
          <a:p>
            <a:pPr>
              <a:buFont typeface="Wingdings" pitchFamily="2" charset="2"/>
              <a:buNone/>
            </a:pPr>
            <a:r>
              <a:rPr lang="en-US" sz="800" b="1" i="1" dirty="0" smtClean="0">
                <a:solidFill>
                  <a:srgbClr val="00B050"/>
                </a:solidFill>
              </a:rPr>
              <a:t>   			 </a:t>
            </a:r>
            <a:r>
              <a:rPr lang="en-US" sz="1400" b="1" i="1" dirty="0" smtClean="0">
                <a:solidFill>
                  <a:srgbClr val="00B050"/>
                </a:solidFill>
              </a:rPr>
              <a:t>Gospel </a:t>
            </a:r>
            <a:r>
              <a:rPr lang="en-US" sz="1400" b="1" i="1" dirty="0">
                <a:solidFill>
                  <a:srgbClr val="00B050"/>
                </a:solidFill>
              </a:rPr>
              <a:t>Doctrine,</a:t>
            </a:r>
            <a:r>
              <a:rPr lang="en-US" sz="1400" b="1" dirty="0">
                <a:solidFill>
                  <a:srgbClr val="00B050"/>
                </a:solidFill>
              </a:rPr>
              <a:t> </a:t>
            </a:r>
            <a:r>
              <a:rPr lang="en-US" sz="1400" b="1" dirty="0" smtClean="0">
                <a:solidFill>
                  <a:srgbClr val="00B050"/>
                </a:solidFill>
              </a:rPr>
              <a:t>p. </a:t>
            </a:r>
            <a:r>
              <a:rPr lang="en-US" sz="1400" b="1" dirty="0">
                <a:solidFill>
                  <a:srgbClr val="00B050"/>
                </a:solidFill>
              </a:rPr>
              <a:t>297</a:t>
            </a:r>
          </a:p>
          <a:p>
            <a:pPr>
              <a:buFont typeface="Wingdings" pitchFamily="2" charset="2"/>
              <a:buNone/>
            </a:pPr>
            <a:r>
              <a:rPr lang="en-US" b="1" dirty="0">
                <a:solidFill>
                  <a:srgbClr val="00B050"/>
                </a:solidFill>
              </a:rPr>
              <a:t>Desires?</a:t>
            </a:r>
            <a:endParaRPr lang="en-US" sz="4000" b="1" dirty="0">
              <a:solidFill>
                <a:srgbClr val="00B050"/>
              </a:solidFill>
            </a:endParaRPr>
          </a:p>
          <a:p>
            <a:pPr>
              <a:buFont typeface="Wingdings" pitchFamily="2" charset="2"/>
              <a:buNone/>
            </a:pPr>
            <a:r>
              <a:rPr lang="en-US" b="1" dirty="0">
                <a:solidFill>
                  <a:srgbClr val="00B050"/>
                </a:solidFill>
              </a:rPr>
              <a:t>Wait! I know what I what I need- don’t I?</a:t>
            </a:r>
          </a:p>
        </p:txBody>
      </p:sp>
      <p:pic>
        <p:nvPicPr>
          <p:cNvPr id="5" name="Picture 4"/>
          <p:cNvPicPr/>
          <p:nvPr/>
        </p:nvPicPr>
        <p:blipFill>
          <a:blip r:embed="rId3" cstate="print"/>
          <a:srcRect/>
          <a:stretch>
            <a:fillRect/>
          </a:stretch>
        </p:blipFill>
        <p:spPr bwMode="auto">
          <a:xfrm>
            <a:off x="152400" y="1676400"/>
            <a:ext cx="4674235" cy="346646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0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20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20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fade">
                                      <p:cBhvr>
                                        <p:cTn id="22" dur="20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648200" cy="1143000"/>
          </a:xfrm>
        </p:spPr>
        <p:txBody>
          <a:bodyPr>
            <a:normAutofit fontScale="90000"/>
          </a:bodyPr>
          <a:lstStyle/>
          <a:p>
            <a:r>
              <a:rPr lang="en-US" dirty="0" smtClean="0">
                <a:solidFill>
                  <a:srgbClr val="C00000"/>
                </a:solidFill>
              </a:rPr>
              <a:t>Elder Neal A. Maxwell</a:t>
            </a:r>
            <a:br>
              <a:rPr lang="en-US" dirty="0" smtClean="0">
                <a:solidFill>
                  <a:srgbClr val="C00000"/>
                </a:solidFill>
              </a:rPr>
            </a:br>
            <a:r>
              <a:rPr lang="en-US" dirty="0" smtClean="0">
                <a:solidFill>
                  <a:srgbClr val="C00000"/>
                </a:solidFill>
              </a:rPr>
              <a:t>Letter to a Grandchild</a:t>
            </a:r>
            <a:endParaRPr lang="en-US" dirty="0">
              <a:solidFill>
                <a:srgbClr val="C00000"/>
              </a:solidFill>
            </a:endParaRPr>
          </a:p>
        </p:txBody>
      </p:sp>
      <p:sp>
        <p:nvSpPr>
          <p:cNvPr id="3" name="Content Placeholder 2"/>
          <p:cNvSpPr>
            <a:spLocks noGrp="1"/>
          </p:cNvSpPr>
          <p:nvPr>
            <p:ph sz="quarter" idx="1"/>
          </p:nvPr>
        </p:nvSpPr>
        <p:spPr>
          <a:xfrm>
            <a:off x="4343400" y="304800"/>
            <a:ext cx="4648200" cy="6400800"/>
          </a:xfrm>
        </p:spPr>
        <p:txBody>
          <a:bodyPr>
            <a:normAutofit fontScale="77500" lnSpcReduction="20000"/>
          </a:bodyPr>
          <a:lstStyle/>
          <a:p>
            <a:pPr>
              <a:buNone/>
            </a:pPr>
            <a:r>
              <a:rPr lang="en-US" b="1" dirty="0">
                <a:solidFill>
                  <a:srgbClr val="C00000"/>
                </a:solidFill>
              </a:rPr>
              <a:t>How, you inquire, can we better "educate our desires," as President Joseph F. Smith urged? Doing this is a tall order. So much could be said about it. </a:t>
            </a:r>
          </a:p>
          <a:p>
            <a:pPr>
              <a:buNone/>
            </a:pPr>
            <a:r>
              <a:rPr lang="en-US" b="1" dirty="0">
                <a:solidFill>
                  <a:srgbClr val="C00000"/>
                </a:solidFill>
              </a:rPr>
              <a:t>One little-used way of more honestly testing the correctness of our desires is to place </a:t>
            </a:r>
            <a:r>
              <a:rPr lang="en-US" b="1" dirty="0" smtClean="0">
                <a:solidFill>
                  <a:srgbClr val="C00000"/>
                </a:solidFill>
              </a:rPr>
              <a:t>those desires</a:t>
            </a:r>
            <a:r>
              <a:rPr lang="en-US" b="1" dirty="0">
                <a:solidFill>
                  <a:srgbClr val="C00000"/>
                </a:solidFill>
              </a:rPr>
              <a:t> more honestly and specifically before God in reverent, personal prayer. </a:t>
            </a:r>
            <a:endParaRPr lang="en-US" b="1" dirty="0" smtClean="0">
              <a:solidFill>
                <a:srgbClr val="C00000"/>
              </a:solidFill>
            </a:endParaRPr>
          </a:p>
          <a:p>
            <a:pPr>
              <a:buNone/>
            </a:pPr>
            <a:r>
              <a:rPr lang="en-US" b="1" dirty="0" smtClean="0">
                <a:solidFill>
                  <a:srgbClr val="C00000"/>
                </a:solidFill>
              </a:rPr>
              <a:t>Why </a:t>
            </a:r>
            <a:r>
              <a:rPr lang="en-US" b="1" dirty="0">
                <a:solidFill>
                  <a:srgbClr val="C00000"/>
                </a:solidFill>
              </a:rPr>
              <a:t>so? </a:t>
            </a:r>
            <a:r>
              <a:rPr lang="en-US" b="1" i="1" dirty="0">
                <a:solidFill>
                  <a:srgbClr val="C00000"/>
                </a:solidFill>
              </a:rPr>
              <a:t>Because if we are too embarrassed to petition Him concerning some of our desires, this will quickly confirm their incorrectness</a:t>
            </a:r>
            <a:r>
              <a:rPr lang="en-US" b="1" i="1" dirty="0" smtClean="0">
                <a:solidFill>
                  <a:srgbClr val="C00000"/>
                </a:solidFill>
              </a:rPr>
              <a:t>! </a:t>
            </a:r>
          </a:p>
          <a:p>
            <a:pPr>
              <a:buNone/>
            </a:pPr>
            <a:r>
              <a:rPr lang="en-US" b="1" dirty="0" smtClean="0">
                <a:solidFill>
                  <a:srgbClr val="C00000"/>
                </a:solidFill>
              </a:rPr>
              <a:t>Basically, we can educate</a:t>
            </a:r>
            <a:r>
              <a:rPr lang="en-US" b="1" dirty="0">
                <a:solidFill>
                  <a:srgbClr val="C00000"/>
                </a:solidFill>
              </a:rPr>
              <a:t> our desires </a:t>
            </a:r>
            <a:r>
              <a:rPr lang="en-US" b="1" i="1" u="sng" dirty="0">
                <a:solidFill>
                  <a:srgbClr val="C00000"/>
                </a:solidFill>
              </a:rPr>
              <a:t>only as we learn more about what </a:t>
            </a:r>
            <a:r>
              <a:rPr lang="en-US" b="1" i="1" u="sng" dirty="0" smtClean="0">
                <a:solidFill>
                  <a:srgbClr val="C00000"/>
                </a:solidFill>
              </a:rPr>
              <a:t>God's desires</a:t>
            </a:r>
            <a:r>
              <a:rPr lang="en-US" b="1" i="1" u="sng" dirty="0">
                <a:solidFill>
                  <a:srgbClr val="C00000"/>
                </a:solidFill>
              </a:rPr>
              <a:t> for us are.</a:t>
            </a:r>
            <a:r>
              <a:rPr lang="en-US" b="1" dirty="0">
                <a:solidFill>
                  <a:srgbClr val="C00000"/>
                </a:solidFill>
              </a:rPr>
              <a:t> Since He is perfect in knowledge and love, we can trust Him to desire what is best for us—now and </a:t>
            </a:r>
            <a:r>
              <a:rPr lang="en-US" b="1" dirty="0" smtClean="0">
                <a:solidFill>
                  <a:srgbClr val="C00000"/>
                </a:solidFill>
              </a:rPr>
              <a:t>forever…</a:t>
            </a:r>
          </a:p>
          <a:p>
            <a:pPr>
              <a:buNone/>
            </a:pPr>
            <a:r>
              <a:rPr lang="en-US" i="1" dirty="0" smtClean="0"/>
              <a:t>			</a:t>
            </a:r>
            <a:r>
              <a:rPr lang="en-US" i="1" dirty="0" smtClean="0">
                <a:solidFill>
                  <a:srgbClr val="C00000"/>
                </a:solidFill>
              </a:rPr>
              <a:t>That Ye May Believe</a:t>
            </a:r>
            <a:r>
              <a:rPr lang="en-US" dirty="0" smtClean="0">
                <a:solidFill>
                  <a:srgbClr val="C00000"/>
                </a:solidFill>
              </a:rPr>
              <a:t> ( 1992)</a:t>
            </a:r>
            <a:endParaRPr lang="en-US" b="1" dirty="0">
              <a:solidFill>
                <a:srgbClr val="C00000"/>
              </a:solidFill>
            </a:endParaRPr>
          </a:p>
          <a:p>
            <a:pPr>
              <a:buNone/>
            </a:pPr>
            <a:endParaRPr lang="en-US" dirty="0"/>
          </a:p>
        </p:txBody>
      </p:sp>
      <p:pic>
        <p:nvPicPr>
          <p:cNvPr id="19458" name="Picture 2" descr="http://www.chessbase.com/news/2005/wijk/polgar06.jpg"/>
          <p:cNvPicPr>
            <a:picLocks noChangeAspect="1" noChangeArrowheads="1"/>
          </p:cNvPicPr>
          <p:nvPr/>
        </p:nvPicPr>
        <p:blipFill>
          <a:blip r:embed="rId3" cstate="print"/>
          <a:srcRect/>
          <a:stretch>
            <a:fillRect/>
          </a:stretch>
        </p:blipFill>
        <p:spPr bwMode="auto">
          <a:xfrm>
            <a:off x="131617" y="1600200"/>
            <a:ext cx="4242953" cy="37338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772400" cy="838200"/>
          </a:xfrm>
        </p:spPr>
        <p:txBody>
          <a:bodyPr>
            <a:normAutofit fontScale="90000"/>
          </a:bodyPr>
          <a:lstStyle/>
          <a:p>
            <a:r>
              <a:rPr lang="en-US" sz="4800" b="1" dirty="0" smtClean="0">
                <a:solidFill>
                  <a:srgbClr val="FF0000"/>
                </a:solidFill>
              </a:rPr>
              <a:t>Four Eternal Truths</a:t>
            </a:r>
            <a:endParaRPr lang="en-US" sz="4800" b="1" dirty="0">
              <a:solidFill>
                <a:srgbClr val="FF0000"/>
              </a:solidFill>
            </a:endParaRPr>
          </a:p>
        </p:txBody>
      </p:sp>
      <p:sp>
        <p:nvSpPr>
          <p:cNvPr id="3" name="Content Placeholder 2"/>
          <p:cNvSpPr>
            <a:spLocks noGrp="1"/>
          </p:cNvSpPr>
          <p:nvPr>
            <p:ph sz="quarter" idx="1"/>
          </p:nvPr>
        </p:nvSpPr>
        <p:spPr>
          <a:xfrm>
            <a:off x="228600" y="762000"/>
            <a:ext cx="5181600" cy="5867400"/>
          </a:xfrm>
        </p:spPr>
        <p:txBody>
          <a:bodyPr>
            <a:noAutofit/>
          </a:bodyPr>
          <a:lstStyle/>
          <a:p>
            <a:pPr>
              <a:buNone/>
            </a:pPr>
            <a:r>
              <a:rPr lang="en-US" sz="2800" b="1" dirty="0" smtClean="0">
                <a:solidFill>
                  <a:srgbClr val="0070C0"/>
                </a:solidFill>
              </a:rPr>
              <a:t>1-My wants and desires are a mix: composed of what my natural man wants, combined with what my spirit really desires…</a:t>
            </a:r>
          </a:p>
          <a:p>
            <a:pPr>
              <a:buNone/>
            </a:pPr>
            <a:r>
              <a:rPr lang="en-US" sz="2800" b="1" dirty="0" smtClean="0">
                <a:solidFill>
                  <a:srgbClr val="FF0000"/>
                </a:solidFill>
              </a:rPr>
              <a:t>2-Educating my desires means, “Lord, all I want for me is what you want for me”</a:t>
            </a:r>
          </a:p>
          <a:p>
            <a:pPr>
              <a:buNone/>
            </a:pPr>
            <a:r>
              <a:rPr lang="en-US" sz="2800" b="1" dirty="0" smtClean="0">
                <a:solidFill>
                  <a:srgbClr val="0070C0"/>
                </a:solidFill>
              </a:rPr>
              <a:t>3-His plans for me will result in more happiness and joy than my plans for me</a:t>
            </a:r>
          </a:p>
          <a:p>
            <a:pPr>
              <a:buNone/>
            </a:pPr>
            <a:r>
              <a:rPr lang="en-US" sz="2800" b="1" dirty="0" smtClean="0">
                <a:solidFill>
                  <a:srgbClr val="FF0000"/>
                </a:solidFill>
              </a:rPr>
              <a:t>4-He loves me too much to reveal all his future plans to me.</a:t>
            </a:r>
            <a:endParaRPr lang="en-US" sz="2800" b="1" dirty="0">
              <a:solidFill>
                <a:srgbClr val="FF0000"/>
              </a:solidFill>
            </a:endParaRPr>
          </a:p>
        </p:txBody>
      </p:sp>
      <p:pic>
        <p:nvPicPr>
          <p:cNvPr id="2050" name="Picture 2" descr="http://www.grenninggallery.com/images/Raff_window_Shopping_main_St_36x26_500.jpg"/>
          <p:cNvPicPr>
            <a:picLocks noChangeAspect="1" noChangeArrowheads="1"/>
          </p:cNvPicPr>
          <p:nvPr/>
        </p:nvPicPr>
        <p:blipFill>
          <a:blip r:embed="rId3" cstate="print"/>
          <a:srcRect/>
          <a:stretch>
            <a:fillRect/>
          </a:stretch>
        </p:blipFill>
        <p:spPr bwMode="auto">
          <a:xfrm>
            <a:off x="5461406" y="914400"/>
            <a:ext cx="3606394" cy="51816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LDS Addiction Recovery Program</a:t>
            </a:r>
            <a:br>
              <a:rPr lang="en-US" b="1" dirty="0" smtClean="0">
                <a:solidFill>
                  <a:srgbClr val="0070C0"/>
                </a:solidFill>
              </a:rPr>
            </a:br>
            <a:r>
              <a:rPr lang="en-US" b="1" dirty="0" smtClean="0">
                <a:solidFill>
                  <a:srgbClr val="0070C0"/>
                </a:solidFill>
              </a:rPr>
              <a:t>Step 3 – trust…</a:t>
            </a:r>
            <a:endParaRPr lang="en-US" b="1" dirty="0">
              <a:solidFill>
                <a:srgbClr val="0070C0"/>
              </a:solidFill>
            </a:endParaRPr>
          </a:p>
        </p:txBody>
      </p:sp>
      <p:sp>
        <p:nvSpPr>
          <p:cNvPr id="5" name="Content Placeholder 4"/>
          <p:cNvSpPr>
            <a:spLocks noGrp="1"/>
          </p:cNvSpPr>
          <p:nvPr>
            <p:ph sz="quarter" idx="1"/>
          </p:nvPr>
        </p:nvSpPr>
        <p:spPr>
          <a:xfrm>
            <a:off x="381000" y="1676400"/>
            <a:ext cx="4191000" cy="4572000"/>
          </a:xfrm>
        </p:spPr>
        <p:txBody>
          <a:bodyPr>
            <a:normAutofit/>
          </a:bodyPr>
          <a:lstStyle/>
          <a:p>
            <a:pPr>
              <a:buNone/>
            </a:pPr>
            <a:r>
              <a:rPr lang="en-US" sz="3200" b="1" i="1" dirty="0" smtClean="0">
                <a:solidFill>
                  <a:srgbClr val="0070C0"/>
                </a:solidFill>
              </a:rPr>
              <a:t>KEY PRINCIPLE: </a:t>
            </a:r>
          </a:p>
          <a:p>
            <a:pPr>
              <a:buNone/>
            </a:pPr>
            <a:r>
              <a:rPr lang="en-US" sz="3200" b="1" i="1" dirty="0" smtClean="0">
                <a:solidFill>
                  <a:srgbClr val="0070C0"/>
                </a:solidFill>
              </a:rPr>
              <a:t>Decide to turn your will and your life over to the care of God the Eternal Father and His Son, Jesus Christ.</a:t>
            </a:r>
            <a:endParaRPr lang="en-US" sz="3200" dirty="0">
              <a:solidFill>
                <a:srgbClr val="0070C0"/>
              </a:solidFill>
            </a:endParaRPr>
          </a:p>
        </p:txBody>
      </p:sp>
      <p:pic>
        <p:nvPicPr>
          <p:cNvPr id="14338" name="Picture 2" descr="http://www.pdict.com/photos/walk.jpg"/>
          <p:cNvPicPr>
            <a:picLocks noChangeAspect="1" noChangeArrowheads="1"/>
          </p:cNvPicPr>
          <p:nvPr/>
        </p:nvPicPr>
        <p:blipFill>
          <a:blip r:embed="rId3" cstate="print"/>
          <a:srcRect/>
          <a:stretch>
            <a:fillRect/>
          </a:stretch>
        </p:blipFill>
        <p:spPr bwMode="auto">
          <a:xfrm>
            <a:off x="4648200" y="1219200"/>
            <a:ext cx="3657600" cy="5491892"/>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4038600" cy="1143000"/>
          </a:xfrm>
        </p:spPr>
        <p:txBody>
          <a:bodyPr>
            <a:noAutofit/>
          </a:bodyPr>
          <a:lstStyle/>
          <a:p>
            <a:r>
              <a:rPr lang="en-US" sz="4400" dirty="0" smtClean="0">
                <a:solidFill>
                  <a:srgbClr val="0070C0"/>
                </a:solidFill>
              </a:rPr>
              <a:t>Why I might hesitate:</a:t>
            </a:r>
            <a:endParaRPr lang="en-US" sz="4400" dirty="0">
              <a:solidFill>
                <a:srgbClr val="0070C0"/>
              </a:solidFill>
            </a:endParaRPr>
          </a:p>
        </p:txBody>
      </p:sp>
      <p:sp>
        <p:nvSpPr>
          <p:cNvPr id="3" name="Content Placeholder 2"/>
          <p:cNvSpPr>
            <a:spLocks noGrp="1"/>
          </p:cNvSpPr>
          <p:nvPr>
            <p:ph sz="quarter" idx="1"/>
          </p:nvPr>
        </p:nvSpPr>
        <p:spPr>
          <a:xfrm>
            <a:off x="4267200" y="762000"/>
            <a:ext cx="4648200" cy="5638800"/>
          </a:xfrm>
        </p:spPr>
        <p:txBody>
          <a:bodyPr>
            <a:normAutofit lnSpcReduction="10000"/>
          </a:bodyPr>
          <a:lstStyle/>
          <a:p>
            <a:pPr>
              <a:buNone/>
            </a:pPr>
            <a:r>
              <a:rPr lang="en-US" b="1" dirty="0" smtClean="0">
                <a:solidFill>
                  <a:srgbClr val="FF0000"/>
                </a:solidFill>
              </a:rPr>
              <a:t>Somewhere, deep down inside of me, I KNOW:</a:t>
            </a:r>
          </a:p>
          <a:p>
            <a:pPr>
              <a:buNone/>
            </a:pPr>
            <a:r>
              <a:rPr lang="en-US" b="1" dirty="0" smtClean="0">
                <a:solidFill>
                  <a:srgbClr val="FF0000"/>
                </a:solidFill>
              </a:rPr>
              <a:t>I’ll have to change my behavior</a:t>
            </a:r>
          </a:p>
          <a:p>
            <a:pPr>
              <a:buNone/>
            </a:pPr>
            <a:r>
              <a:rPr lang="en-US" b="1" dirty="0" smtClean="0">
                <a:solidFill>
                  <a:srgbClr val="FF0000"/>
                </a:solidFill>
              </a:rPr>
              <a:t>I’ll have to change how I see me</a:t>
            </a:r>
          </a:p>
          <a:p>
            <a:pPr>
              <a:buNone/>
            </a:pPr>
            <a:r>
              <a:rPr lang="en-US" b="1" dirty="0" smtClean="0">
                <a:solidFill>
                  <a:srgbClr val="FF0000"/>
                </a:solidFill>
              </a:rPr>
              <a:t>I’ll have to trust—and I don’t trust that/them/me/Him…</a:t>
            </a:r>
          </a:p>
          <a:p>
            <a:pPr>
              <a:buNone/>
            </a:pPr>
            <a:r>
              <a:rPr lang="en-US" b="1" dirty="0" smtClean="0">
                <a:solidFill>
                  <a:srgbClr val="FF0000"/>
                </a:solidFill>
              </a:rPr>
              <a:t>I’ll have to give up my favorite sin.</a:t>
            </a:r>
          </a:p>
          <a:p>
            <a:pPr>
              <a:buNone/>
            </a:pPr>
            <a:r>
              <a:rPr lang="en-US" b="1" dirty="0" smtClean="0">
                <a:solidFill>
                  <a:srgbClr val="FF0000"/>
                </a:solidFill>
              </a:rPr>
              <a:t>I’ll have to let go of a favorite gripe or grudge…</a:t>
            </a:r>
          </a:p>
          <a:p>
            <a:pPr>
              <a:buNone/>
            </a:pPr>
            <a:r>
              <a:rPr lang="en-US" b="1" dirty="0" smtClean="0">
                <a:solidFill>
                  <a:srgbClr val="FF0000"/>
                </a:solidFill>
              </a:rPr>
              <a:t>I’ll have to get involved.</a:t>
            </a:r>
          </a:p>
          <a:p>
            <a:pPr>
              <a:buNone/>
            </a:pPr>
            <a:r>
              <a:rPr lang="en-US" b="1" dirty="0" smtClean="0">
                <a:solidFill>
                  <a:srgbClr val="FF0000"/>
                </a:solidFill>
              </a:rPr>
              <a:t>I’ll have to help someone I’m uncomfortable with…</a:t>
            </a:r>
          </a:p>
        </p:txBody>
      </p:sp>
      <p:pic>
        <p:nvPicPr>
          <p:cNvPr id="46082" name="Picture 2" descr="http://farm4.static.flickr.com/3019/2700882941_49c6e6635c_o.jpg"/>
          <p:cNvPicPr>
            <a:picLocks noChangeAspect="1" noChangeArrowheads="1"/>
          </p:cNvPicPr>
          <p:nvPr/>
        </p:nvPicPr>
        <p:blipFill>
          <a:blip r:embed="rId3" cstate="print"/>
          <a:srcRect/>
          <a:stretch>
            <a:fillRect/>
          </a:stretch>
        </p:blipFill>
        <p:spPr bwMode="auto">
          <a:xfrm>
            <a:off x="228600" y="1524000"/>
            <a:ext cx="3810000" cy="47625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274638"/>
            <a:ext cx="3124200" cy="715962"/>
          </a:xfrm>
        </p:spPr>
        <p:txBody>
          <a:bodyPr>
            <a:normAutofit fontScale="90000"/>
          </a:bodyPr>
          <a:lstStyle/>
          <a:p>
            <a:r>
              <a:rPr lang="en-US" dirty="0" smtClean="0"/>
              <a:t>Elder CS Lewis</a:t>
            </a:r>
            <a:endParaRPr lang="en-US" dirty="0"/>
          </a:p>
        </p:txBody>
      </p:sp>
      <p:sp>
        <p:nvSpPr>
          <p:cNvPr id="3" name="Content Placeholder 2"/>
          <p:cNvSpPr>
            <a:spLocks noGrp="1"/>
          </p:cNvSpPr>
          <p:nvPr>
            <p:ph sz="quarter" idx="1"/>
          </p:nvPr>
        </p:nvSpPr>
        <p:spPr>
          <a:xfrm>
            <a:off x="152400" y="304800"/>
            <a:ext cx="4953000" cy="6553200"/>
          </a:xfrm>
        </p:spPr>
        <p:txBody>
          <a:bodyPr>
            <a:normAutofit fontScale="70000" lnSpcReduction="20000"/>
          </a:bodyPr>
          <a:lstStyle/>
          <a:p>
            <a:pPr>
              <a:buNone/>
            </a:pPr>
            <a:r>
              <a:rPr lang="en-US" sz="2900" b="1" dirty="0" smtClean="0">
                <a:solidFill>
                  <a:srgbClr val="0070C0"/>
                </a:solidFill>
              </a:rPr>
              <a:t>There have been times when I think we do not desire heaven; </a:t>
            </a:r>
          </a:p>
          <a:p>
            <a:pPr>
              <a:buNone/>
            </a:pPr>
            <a:r>
              <a:rPr lang="en-US" sz="2900" b="1" dirty="0" smtClean="0">
                <a:solidFill>
                  <a:srgbClr val="0070C0"/>
                </a:solidFill>
              </a:rPr>
              <a:t>but more often I find myself wondering whether, in our heart of hearts, we have ever desired anything else.</a:t>
            </a:r>
          </a:p>
          <a:p>
            <a:pPr>
              <a:buNone/>
            </a:pPr>
            <a:r>
              <a:rPr lang="en-US" sz="2900" b="1" dirty="0" smtClean="0">
                <a:solidFill>
                  <a:srgbClr val="0070C0"/>
                </a:solidFill>
              </a:rPr>
              <a:t>All the things that have ever deeply possessed your soul have been hints of it—tantalizing glimpses, promises never quite fulfilled, echoes that died away just before they caught your ear.</a:t>
            </a:r>
          </a:p>
          <a:p>
            <a:pPr>
              <a:buNone/>
            </a:pPr>
            <a:r>
              <a:rPr lang="en-US" sz="2900" b="1" dirty="0" smtClean="0">
                <a:solidFill>
                  <a:srgbClr val="0070C0"/>
                </a:solidFill>
              </a:rPr>
              <a:t>Beyond all possibility of doubt you would say, ‘here at last is the thing I was made for.’…</a:t>
            </a:r>
          </a:p>
          <a:p>
            <a:pPr>
              <a:buNone/>
            </a:pPr>
            <a:r>
              <a:rPr lang="en-US" sz="2900" b="1" dirty="0" smtClean="0">
                <a:solidFill>
                  <a:srgbClr val="0070C0"/>
                </a:solidFill>
              </a:rPr>
              <a:t>It is the secret signature of the soul, the communicable and unappeasable want, the thing we desired before we met our wives or made our friends or chose our work,</a:t>
            </a:r>
          </a:p>
          <a:p>
            <a:pPr>
              <a:buNone/>
            </a:pPr>
            <a:r>
              <a:rPr lang="en-US" sz="2900" b="1" dirty="0" smtClean="0">
                <a:solidFill>
                  <a:srgbClr val="0070C0"/>
                </a:solidFill>
              </a:rPr>
              <a:t>And which we shall still desire on our deathbeds, when the mind no longer knows wife or friend or work. </a:t>
            </a:r>
          </a:p>
          <a:p>
            <a:pPr>
              <a:buNone/>
            </a:pPr>
            <a:r>
              <a:rPr lang="en-US" sz="2900" b="1" dirty="0" smtClean="0">
                <a:solidFill>
                  <a:srgbClr val="0070C0"/>
                </a:solidFill>
              </a:rPr>
              <a:t>While we are, this is. If we lose this, we lose all.</a:t>
            </a:r>
          </a:p>
          <a:p>
            <a:pPr>
              <a:buNone/>
            </a:pPr>
            <a:r>
              <a:rPr lang="en-US" sz="1400" dirty="0" smtClean="0">
                <a:solidFill>
                  <a:srgbClr val="C00000"/>
                </a:solidFill>
              </a:rPr>
              <a:t>				The Problem of Pain, p, 151</a:t>
            </a:r>
            <a:r>
              <a:rPr lang="en-US" dirty="0" smtClean="0"/>
              <a:t>.</a:t>
            </a:r>
            <a:endParaRPr lang="en-US" dirty="0"/>
          </a:p>
        </p:txBody>
      </p:sp>
      <p:pic>
        <p:nvPicPr>
          <p:cNvPr id="44034" name="Picture 2" descr="http://www.sxc.hu/pic/m/y/yu/yukh/913172_beautiful_sunlight_through_clouds.jpg"/>
          <p:cNvPicPr>
            <a:picLocks noChangeAspect="1" noChangeArrowheads="1"/>
          </p:cNvPicPr>
          <p:nvPr/>
        </p:nvPicPr>
        <p:blipFill>
          <a:blip r:embed="rId3" cstate="print"/>
          <a:srcRect/>
          <a:stretch>
            <a:fillRect/>
          </a:stretch>
        </p:blipFill>
        <p:spPr bwMode="auto">
          <a:xfrm>
            <a:off x="5181600" y="1371600"/>
            <a:ext cx="3771900" cy="41148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1804</TotalTime>
  <Words>1128</Words>
  <Application>Microsoft Office PowerPoint</Application>
  <PresentationFormat>On-screen Show (4:3)</PresentationFormat>
  <Paragraphs>143</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Equity</vt:lpstr>
      <vt:lpstr>Aligning Our Desires</vt:lpstr>
      <vt:lpstr>For Starters…</vt:lpstr>
      <vt:lpstr>Amy</vt:lpstr>
      <vt:lpstr> Pres. Joseph F. Smith</vt:lpstr>
      <vt:lpstr>Elder Neal A. Maxwell Letter to a Grandchild</vt:lpstr>
      <vt:lpstr>Four Eternal Truths</vt:lpstr>
      <vt:lpstr>LDS Addiction Recovery Program Step 3 – trust…</vt:lpstr>
      <vt:lpstr>Why I might hesitate:</vt:lpstr>
      <vt:lpstr>Elder CS Lewis</vt:lpstr>
      <vt:lpstr>Familiar Scripture…</vt:lpstr>
      <vt:lpstr>A Little Misunderstanding</vt:lpstr>
      <vt:lpstr>Alter of Sacrifice</vt:lpstr>
      <vt:lpstr>Elder Maxwell</vt:lpstr>
      <vt:lpstr>1 Nephi 4 </vt:lpstr>
      <vt:lpstr>30 Day EMD Challenge “Educate my desires”</vt:lpstr>
      <vt:lpstr>From the Isaiah Poem Book</vt:lpstr>
      <vt:lpstr>Its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Our Desires</dc:title>
  <dc:creator>Kevin</dc:creator>
  <cp:lastModifiedBy>Kevin</cp:lastModifiedBy>
  <cp:revision>89</cp:revision>
  <dcterms:created xsi:type="dcterms:W3CDTF">2010-10-10T21:08:07Z</dcterms:created>
  <dcterms:modified xsi:type="dcterms:W3CDTF">2011-02-09T19:05:59Z</dcterms:modified>
</cp:coreProperties>
</file>