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1" r:id="rId4"/>
    <p:sldId id="257" r:id="rId5"/>
    <p:sldId id="259" r:id="rId6"/>
    <p:sldId id="260"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3/14/2015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3/14/2015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3/14/2015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3/14/2015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3/14/2015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3/14/2015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3/14/2015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3/14/2015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3/14/2015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11500" b="1" dirty="0" smtClean="0">
                <a:solidFill>
                  <a:srgbClr val="FF0000"/>
                </a:solidFill>
              </a:rPr>
              <a:t>The Song of the Suffering Servant</a:t>
            </a:r>
            <a:endParaRPr lang="en-US" sz="11500" b="1"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33594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FF0000"/>
                </a:solidFill>
              </a:rPr>
              <a:t>Our Report</a:t>
            </a:r>
            <a:endParaRPr lang="en-US" sz="6600" b="1" dirty="0">
              <a:solidFill>
                <a:srgbClr val="FF0000"/>
              </a:solidFill>
            </a:endParaRPr>
          </a:p>
        </p:txBody>
      </p:sp>
      <p:sp>
        <p:nvSpPr>
          <p:cNvPr id="3" name="Content Placeholder 2"/>
          <p:cNvSpPr>
            <a:spLocks noGrp="1"/>
          </p:cNvSpPr>
          <p:nvPr>
            <p:ph idx="1"/>
          </p:nvPr>
        </p:nvSpPr>
        <p:spPr/>
        <p:txBody>
          <a:bodyPr>
            <a:normAutofit/>
          </a:bodyPr>
          <a:lstStyle/>
          <a:p>
            <a:r>
              <a:rPr lang="en-US" sz="4000" b="1" dirty="0" smtClean="0">
                <a:solidFill>
                  <a:srgbClr val="002060"/>
                </a:solidFill>
              </a:rPr>
              <a:t>Isaiah 53:1,2</a:t>
            </a:r>
            <a:endParaRPr lang="en-US" sz="4000" b="1" dirty="0">
              <a:solidFill>
                <a:srgbClr val="002060"/>
              </a:solidFill>
            </a:endParaRPr>
          </a:p>
        </p:txBody>
      </p:sp>
      <p:pic>
        <p:nvPicPr>
          <p:cNvPr id="1026" name="Picture 2" descr="http://s3.amazonaws.com/byutv/content/Images/INISH/INISH_La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3680" y="2178835"/>
            <a:ext cx="6982343" cy="3927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6996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bobkaylor.com/wp-content/uploads/jesus_fee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34440"/>
            <a:ext cx="12192000" cy="809244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48194" y="491876"/>
            <a:ext cx="10058400" cy="1450757"/>
          </a:xfrm>
        </p:spPr>
        <p:txBody>
          <a:bodyPr>
            <a:normAutofit/>
          </a:bodyPr>
          <a:lstStyle/>
          <a:p>
            <a:r>
              <a:rPr lang="en-US" sz="7200" b="1" dirty="0" smtClean="0">
                <a:solidFill>
                  <a:schemeClr val="bg1"/>
                </a:solidFill>
                <a:effectLst>
                  <a:outerShdw blurRad="38100" dist="38100" dir="2700000" algn="tl">
                    <a:srgbClr val="000000">
                      <a:alpha val="43137"/>
                    </a:srgbClr>
                  </a:outerShdw>
                </a:effectLst>
                <a:latin typeface="+mn-lt"/>
              </a:rPr>
              <a:t>Isaiah 53:2</a:t>
            </a:r>
            <a:endParaRPr lang="en-US" sz="7200" b="1" dirty="0">
              <a:solidFill>
                <a:schemeClr val="bg1"/>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3629608" y="3694923"/>
            <a:ext cx="7940351" cy="3163077"/>
          </a:xfrm>
        </p:spPr>
        <p:txBody>
          <a:bodyPr>
            <a:noAutofit/>
          </a:bodyPr>
          <a:lstStyle/>
          <a:p>
            <a:r>
              <a:rPr lang="en-US" sz="3600" b="1" dirty="0" smtClean="0">
                <a:solidFill>
                  <a:schemeClr val="tx1"/>
                </a:solidFill>
                <a:effectLst>
                  <a:outerShdw blurRad="38100" dist="38100" dir="2700000" algn="tl">
                    <a:srgbClr val="000000">
                      <a:alpha val="43137"/>
                    </a:srgbClr>
                  </a:outerShdw>
                </a:effectLst>
              </a:rPr>
              <a:t>For he shall grow up before him as a tender plant, as a root out of dry ground</a:t>
            </a:r>
          </a:p>
          <a:p>
            <a:r>
              <a:rPr lang="en-US" sz="3600" b="1" dirty="0" smtClean="0">
                <a:solidFill>
                  <a:schemeClr val="tx1"/>
                </a:solidFill>
                <a:effectLst>
                  <a:outerShdw blurRad="38100" dist="38100" dir="2700000" algn="tl">
                    <a:srgbClr val="000000">
                      <a:alpha val="43137"/>
                    </a:srgbClr>
                  </a:outerShdw>
                </a:effectLst>
              </a:rPr>
              <a:t>He hath no form nor comeliness; and when we shall see him, there is not beauty that we should desire him.</a:t>
            </a:r>
            <a:endParaRPr lang="en-US" sz="36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13701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002060"/>
                </a:solidFill>
              </a:rPr>
              <a:t>Christian writer Jonnie Moore</a:t>
            </a:r>
            <a:endParaRPr lang="en-US" sz="5400" b="1" dirty="0">
              <a:solidFill>
                <a:srgbClr val="002060"/>
              </a:solidFill>
            </a:endParaRPr>
          </a:p>
        </p:txBody>
      </p:sp>
      <p:sp>
        <p:nvSpPr>
          <p:cNvPr id="3" name="Content Placeholder 2"/>
          <p:cNvSpPr>
            <a:spLocks noGrp="1"/>
          </p:cNvSpPr>
          <p:nvPr>
            <p:ph idx="1"/>
          </p:nvPr>
        </p:nvSpPr>
        <p:spPr>
          <a:xfrm>
            <a:off x="1097280" y="1845733"/>
            <a:ext cx="10058400" cy="4545735"/>
          </a:xfrm>
        </p:spPr>
        <p:txBody>
          <a:bodyPr>
            <a:normAutofit/>
          </a:bodyPr>
          <a:lstStyle/>
          <a:p>
            <a:pPr fontAlgn="base"/>
            <a:r>
              <a:rPr lang="en-US" b="1" dirty="0" smtClean="0">
                <a:solidFill>
                  <a:srgbClr val="002060"/>
                </a:solidFill>
              </a:rPr>
              <a:t>[Jesus] </a:t>
            </a:r>
            <a:r>
              <a:rPr lang="en-US" b="1" dirty="0">
                <a:solidFill>
                  <a:srgbClr val="002060"/>
                </a:solidFill>
              </a:rPr>
              <a:t>was the teacher from a small town who knew and understood the economic insecurity that was common in the first century. Times must have been rather tough for Jesus at points in his life, for he even spoke of being homeless, having to sleep on the ground with no roof over his head.</a:t>
            </a:r>
          </a:p>
          <a:p>
            <a:pPr fontAlgn="base"/>
            <a:r>
              <a:rPr lang="en-US" b="1" dirty="0">
                <a:solidFill>
                  <a:srgbClr val="002060"/>
                </a:solidFill>
              </a:rPr>
              <a:t>He also knew what it was like to have his message rejected and how it felt to be misunderstood. Jesus was regarded with such little significance in his hometown that one of his critics once remarked sardonically, “Isn’t this the carpenter’s son?” Jesus eventually had to move to different city (Capernaum) because his teachings so infuriated the people living in his hometown that they drove him out of Nazareth and even tried to throw him off a cliff</a:t>
            </a:r>
            <a:r>
              <a:rPr lang="en-US" b="1" dirty="0" smtClean="0">
                <a:solidFill>
                  <a:srgbClr val="002060"/>
                </a:solidFill>
              </a:rPr>
              <a:t>.</a:t>
            </a:r>
            <a:endParaRPr lang="en-US" b="1" dirty="0">
              <a:solidFill>
                <a:srgbClr val="002060"/>
              </a:solidFill>
            </a:endParaRPr>
          </a:p>
          <a:p>
            <a:pPr fontAlgn="base"/>
            <a:r>
              <a:rPr lang="en-US" b="1" dirty="0">
                <a:solidFill>
                  <a:srgbClr val="002060"/>
                </a:solidFill>
              </a:rPr>
              <a:t>The real Jesus had dirt underneath his fingernails and calluses on his hands. He probably smelled badly from sweating profusely in the Judean sun on his long hikes to Jerusalem, and Jesus was, without a doubt, rumored to be a hypocrite or absolutely mad for all the time he spent with prostitutes and those afflicted with leprosy</a:t>
            </a:r>
            <a:r>
              <a:rPr lang="en-US" b="1" dirty="0" smtClean="0">
                <a:solidFill>
                  <a:srgbClr val="002060"/>
                </a:solidFill>
              </a:rPr>
              <a:t>.</a:t>
            </a:r>
          </a:p>
          <a:p>
            <a:pPr fontAlgn="base"/>
            <a:r>
              <a:rPr lang="en-US" b="1" dirty="0">
                <a:solidFill>
                  <a:srgbClr val="002060"/>
                </a:solidFill>
              </a:rPr>
              <a:t>The brilliance of Christianity is the image of a God, named Jesus, </a:t>
            </a:r>
            <a:r>
              <a:rPr lang="en-US" b="1" dirty="0" smtClean="0">
                <a:solidFill>
                  <a:srgbClr val="002060"/>
                </a:solidFill>
              </a:rPr>
              <a:t>who arrived </a:t>
            </a:r>
            <a:r>
              <a:rPr lang="en-US" b="1" dirty="0">
                <a:solidFill>
                  <a:srgbClr val="002060"/>
                </a:solidFill>
              </a:rPr>
              <a:t>with dirty hands.</a:t>
            </a:r>
          </a:p>
          <a:p>
            <a:endParaRPr lang="en-US" b="1" dirty="0">
              <a:solidFill>
                <a:srgbClr val="002060"/>
              </a:solidFill>
            </a:endParaRPr>
          </a:p>
        </p:txBody>
      </p:sp>
    </p:spTree>
    <p:extLst>
      <p:ext uri="{BB962C8B-B14F-4D97-AF65-F5344CB8AC3E}">
        <p14:creationId xmlns:p14="http://schemas.microsoft.com/office/powerpoint/2010/main" val="2685258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482" y="286603"/>
            <a:ext cx="10521198" cy="1450757"/>
          </a:xfrm>
        </p:spPr>
        <p:txBody>
          <a:bodyPr>
            <a:normAutofit/>
          </a:bodyPr>
          <a:lstStyle/>
          <a:p>
            <a:r>
              <a:rPr lang="en-US" sz="7200" b="1" dirty="0" smtClean="0">
                <a:solidFill>
                  <a:srgbClr val="C00000"/>
                </a:solidFill>
              </a:rPr>
              <a:t>Personalize His Stripes</a:t>
            </a:r>
            <a:endParaRPr lang="en-US" sz="7200" b="1" dirty="0">
              <a:solidFill>
                <a:srgbClr val="C00000"/>
              </a:solidFill>
            </a:endParaRPr>
          </a:p>
        </p:txBody>
      </p:sp>
      <p:sp>
        <p:nvSpPr>
          <p:cNvPr id="3" name="Content Placeholder 2"/>
          <p:cNvSpPr>
            <a:spLocks noGrp="1"/>
          </p:cNvSpPr>
          <p:nvPr>
            <p:ph idx="1"/>
          </p:nvPr>
        </p:nvSpPr>
        <p:spPr>
          <a:xfrm>
            <a:off x="634482" y="1845732"/>
            <a:ext cx="11215396" cy="4890969"/>
          </a:xfrm>
          <a:solidFill>
            <a:schemeClr val="bg1"/>
          </a:solidFill>
        </p:spPr>
        <p:txBody>
          <a:bodyPr>
            <a:noAutofit/>
          </a:bodyPr>
          <a:lstStyle/>
          <a:p>
            <a:pPr marL="0" indent="0">
              <a:buNone/>
            </a:pPr>
            <a:r>
              <a:rPr lang="en-US" sz="2800" dirty="0" smtClean="0"/>
              <a:t>He is </a:t>
            </a:r>
            <a:r>
              <a:rPr lang="en-US" sz="2800" b="1" dirty="0" smtClean="0">
                <a:solidFill>
                  <a:srgbClr val="FF0000"/>
                </a:solidFill>
              </a:rPr>
              <a:t>despised</a:t>
            </a:r>
            <a:r>
              <a:rPr lang="en-US" sz="2800" dirty="0" smtClean="0"/>
              <a:t> and </a:t>
            </a:r>
            <a:r>
              <a:rPr lang="en-US" sz="2800" b="1" dirty="0" smtClean="0">
                <a:solidFill>
                  <a:srgbClr val="002060"/>
                </a:solidFill>
              </a:rPr>
              <a:t>rejected of men</a:t>
            </a:r>
          </a:p>
          <a:p>
            <a:pPr marL="0" indent="0">
              <a:buNone/>
            </a:pPr>
            <a:r>
              <a:rPr lang="en-US" sz="2800" b="1" dirty="0" smtClean="0">
                <a:solidFill>
                  <a:srgbClr val="7030A0"/>
                </a:solidFill>
              </a:rPr>
              <a:t>	A man of sorrows </a:t>
            </a:r>
            <a:r>
              <a:rPr lang="en-US" sz="2800" dirty="0" smtClean="0"/>
              <a:t>and </a:t>
            </a:r>
            <a:r>
              <a:rPr lang="en-US" sz="2800" b="1" dirty="0" smtClean="0">
                <a:solidFill>
                  <a:srgbClr val="00B050"/>
                </a:solidFill>
              </a:rPr>
              <a:t>acquainted with grief</a:t>
            </a:r>
          </a:p>
          <a:p>
            <a:pPr marL="0" indent="0">
              <a:buNone/>
            </a:pPr>
            <a:r>
              <a:rPr lang="en-US" sz="2800" dirty="0" smtClean="0"/>
              <a:t>		</a:t>
            </a:r>
            <a:r>
              <a:rPr lang="en-US" sz="2800" b="1" dirty="0" smtClean="0">
                <a:solidFill>
                  <a:srgbClr val="00B0F0"/>
                </a:solidFill>
              </a:rPr>
              <a:t>We hid as it were our faces from him,</a:t>
            </a:r>
          </a:p>
          <a:p>
            <a:pPr marL="0" indent="0">
              <a:buNone/>
            </a:pPr>
            <a:r>
              <a:rPr lang="en-US" sz="2800" dirty="0" smtClean="0"/>
              <a:t>He was </a:t>
            </a:r>
            <a:r>
              <a:rPr lang="en-US" sz="2800" b="1" dirty="0" smtClean="0">
                <a:solidFill>
                  <a:srgbClr val="FF0000"/>
                </a:solidFill>
              </a:rPr>
              <a:t>despised</a:t>
            </a:r>
            <a:r>
              <a:rPr lang="en-US" sz="2800" dirty="0" smtClean="0"/>
              <a:t>, and </a:t>
            </a:r>
            <a:r>
              <a:rPr lang="en-US" sz="2800" b="1" i="1" dirty="0" smtClean="0">
                <a:solidFill>
                  <a:srgbClr val="002060"/>
                </a:solidFill>
              </a:rPr>
              <a:t>we</a:t>
            </a:r>
            <a:r>
              <a:rPr lang="en-US" sz="2800" b="1" dirty="0" smtClean="0">
                <a:solidFill>
                  <a:srgbClr val="002060"/>
                </a:solidFill>
              </a:rPr>
              <a:t> esteemed him not</a:t>
            </a:r>
          </a:p>
          <a:p>
            <a:pPr marL="0" indent="0">
              <a:buNone/>
            </a:pPr>
            <a:r>
              <a:rPr lang="en-US" sz="2800" b="1" dirty="0" smtClean="0">
                <a:solidFill>
                  <a:srgbClr val="00B050"/>
                </a:solidFill>
              </a:rPr>
              <a:t>	Surely he hath borne </a:t>
            </a:r>
            <a:r>
              <a:rPr lang="en-US" sz="2800" b="1" i="1" dirty="0" smtClean="0">
                <a:solidFill>
                  <a:srgbClr val="00B050"/>
                </a:solidFill>
              </a:rPr>
              <a:t>our</a:t>
            </a:r>
            <a:r>
              <a:rPr lang="en-US" sz="2800" b="1" dirty="0" smtClean="0">
                <a:solidFill>
                  <a:srgbClr val="00B050"/>
                </a:solidFill>
              </a:rPr>
              <a:t> </a:t>
            </a:r>
            <a:r>
              <a:rPr lang="en-US" sz="2800" b="1" dirty="0" err="1" smtClean="0">
                <a:solidFill>
                  <a:srgbClr val="00B050"/>
                </a:solidFill>
              </a:rPr>
              <a:t>griefs</a:t>
            </a:r>
            <a:r>
              <a:rPr lang="en-US" sz="2800" b="1" dirty="0" smtClean="0">
                <a:solidFill>
                  <a:srgbClr val="00B050"/>
                </a:solidFill>
              </a:rPr>
              <a:t> </a:t>
            </a:r>
            <a:r>
              <a:rPr lang="en-US" sz="2800" dirty="0" smtClean="0"/>
              <a:t>and </a:t>
            </a:r>
            <a:r>
              <a:rPr lang="en-US" sz="2800" b="1" dirty="0" smtClean="0">
                <a:solidFill>
                  <a:srgbClr val="7030A0"/>
                </a:solidFill>
              </a:rPr>
              <a:t>carried </a:t>
            </a:r>
            <a:r>
              <a:rPr lang="en-US" sz="2800" b="1" i="1" dirty="0" smtClean="0">
                <a:solidFill>
                  <a:srgbClr val="7030A0"/>
                </a:solidFill>
              </a:rPr>
              <a:t>our</a:t>
            </a:r>
            <a:r>
              <a:rPr lang="en-US" sz="2800" b="1" dirty="0" smtClean="0">
                <a:solidFill>
                  <a:srgbClr val="7030A0"/>
                </a:solidFill>
              </a:rPr>
              <a:t> </a:t>
            </a:r>
            <a:r>
              <a:rPr lang="en-US" sz="2800" b="1" dirty="0" smtClean="0">
                <a:solidFill>
                  <a:srgbClr val="7030A0"/>
                </a:solidFill>
              </a:rPr>
              <a:t>sorrows (pains)</a:t>
            </a:r>
            <a:endParaRPr lang="en-US" sz="2800" b="1" dirty="0" smtClean="0">
              <a:solidFill>
                <a:srgbClr val="7030A0"/>
              </a:solidFill>
            </a:endParaRPr>
          </a:p>
          <a:p>
            <a:pPr marL="0" indent="0">
              <a:buNone/>
            </a:pPr>
            <a:r>
              <a:rPr lang="en-US" sz="2800" dirty="0" smtClean="0"/>
              <a:t>		</a:t>
            </a:r>
            <a:r>
              <a:rPr lang="en-US" sz="2800" b="1" dirty="0" smtClean="0">
                <a:solidFill>
                  <a:srgbClr val="00B0F0"/>
                </a:solidFill>
              </a:rPr>
              <a:t>Yet </a:t>
            </a:r>
            <a:r>
              <a:rPr lang="en-US" sz="2800" b="1" i="1" dirty="0" smtClean="0">
                <a:solidFill>
                  <a:srgbClr val="00B0F0"/>
                </a:solidFill>
              </a:rPr>
              <a:t>we </a:t>
            </a:r>
            <a:r>
              <a:rPr lang="en-US" sz="2800" b="1" dirty="0" smtClean="0">
                <a:solidFill>
                  <a:srgbClr val="00B0F0"/>
                </a:solidFill>
              </a:rPr>
              <a:t>did esteem him stricken, smitten of God and afflicted</a:t>
            </a:r>
          </a:p>
          <a:p>
            <a:pPr marL="0" indent="0">
              <a:buNone/>
            </a:pPr>
            <a:r>
              <a:rPr lang="en-US" sz="2800" dirty="0" smtClean="0">
                <a:solidFill>
                  <a:srgbClr val="C00000"/>
                </a:solidFill>
              </a:rPr>
              <a:t>But he was </a:t>
            </a:r>
            <a:r>
              <a:rPr lang="en-US" sz="2800" b="1" dirty="0" smtClean="0">
                <a:solidFill>
                  <a:srgbClr val="C00000"/>
                </a:solidFill>
              </a:rPr>
              <a:t>wounded</a:t>
            </a:r>
            <a:r>
              <a:rPr lang="en-US" sz="2800" dirty="0" smtClean="0">
                <a:solidFill>
                  <a:srgbClr val="C00000"/>
                </a:solidFill>
              </a:rPr>
              <a:t> for </a:t>
            </a:r>
            <a:r>
              <a:rPr lang="en-US" sz="2800" i="1" dirty="0" smtClean="0">
                <a:solidFill>
                  <a:srgbClr val="C00000"/>
                </a:solidFill>
              </a:rPr>
              <a:t>our</a:t>
            </a:r>
            <a:r>
              <a:rPr lang="en-US" sz="2800" dirty="0" smtClean="0">
                <a:solidFill>
                  <a:srgbClr val="C00000"/>
                </a:solidFill>
              </a:rPr>
              <a:t> </a:t>
            </a:r>
            <a:r>
              <a:rPr lang="en-US" sz="2800" u="sng" dirty="0" smtClean="0">
                <a:solidFill>
                  <a:srgbClr val="C00000"/>
                </a:solidFill>
              </a:rPr>
              <a:t>transgressions</a:t>
            </a:r>
            <a:r>
              <a:rPr lang="en-US" sz="2800" dirty="0" smtClean="0">
                <a:solidFill>
                  <a:srgbClr val="C00000"/>
                </a:solidFill>
              </a:rPr>
              <a:t>, he was </a:t>
            </a:r>
            <a:r>
              <a:rPr lang="en-US" sz="2800" b="1" dirty="0" smtClean="0">
                <a:solidFill>
                  <a:srgbClr val="C00000"/>
                </a:solidFill>
              </a:rPr>
              <a:t>bruised</a:t>
            </a:r>
            <a:r>
              <a:rPr lang="en-US" sz="2800" dirty="0" smtClean="0">
                <a:solidFill>
                  <a:srgbClr val="C00000"/>
                </a:solidFill>
              </a:rPr>
              <a:t> for </a:t>
            </a:r>
            <a:r>
              <a:rPr lang="en-US" sz="2800" i="1" dirty="0" smtClean="0">
                <a:solidFill>
                  <a:srgbClr val="C00000"/>
                </a:solidFill>
              </a:rPr>
              <a:t>our</a:t>
            </a:r>
            <a:r>
              <a:rPr lang="en-US" sz="2800" dirty="0" smtClean="0">
                <a:solidFill>
                  <a:srgbClr val="C00000"/>
                </a:solidFill>
              </a:rPr>
              <a:t> </a:t>
            </a:r>
            <a:r>
              <a:rPr lang="en-US" sz="2800" u="sng" dirty="0" smtClean="0">
                <a:solidFill>
                  <a:srgbClr val="C00000"/>
                </a:solidFill>
              </a:rPr>
              <a:t>iniquities</a:t>
            </a:r>
          </a:p>
          <a:p>
            <a:pPr marL="0" indent="0">
              <a:buNone/>
            </a:pPr>
            <a:r>
              <a:rPr lang="en-US" sz="2800" dirty="0" smtClean="0">
                <a:solidFill>
                  <a:srgbClr val="C00000"/>
                </a:solidFill>
              </a:rPr>
              <a:t>The </a:t>
            </a:r>
            <a:r>
              <a:rPr lang="en-US" sz="2800" b="1" dirty="0" smtClean="0">
                <a:solidFill>
                  <a:srgbClr val="C00000"/>
                </a:solidFill>
              </a:rPr>
              <a:t>chastisement of our peace</a:t>
            </a:r>
            <a:r>
              <a:rPr lang="en-US" sz="2800" dirty="0" smtClean="0">
                <a:solidFill>
                  <a:srgbClr val="C00000"/>
                </a:solidFill>
              </a:rPr>
              <a:t> was upon him, And with </a:t>
            </a:r>
            <a:r>
              <a:rPr lang="en-US" sz="2800" b="1" dirty="0" smtClean="0">
                <a:solidFill>
                  <a:srgbClr val="C00000"/>
                </a:solidFill>
              </a:rPr>
              <a:t>his stripes </a:t>
            </a:r>
            <a:r>
              <a:rPr lang="en-US" sz="2800" dirty="0" smtClean="0">
                <a:solidFill>
                  <a:srgbClr val="C00000"/>
                </a:solidFill>
              </a:rPr>
              <a:t>we are healed.</a:t>
            </a:r>
            <a:endParaRPr lang="en-US" sz="2800" dirty="0">
              <a:solidFill>
                <a:srgbClr val="C00000"/>
              </a:solidFill>
            </a:endParaRPr>
          </a:p>
        </p:txBody>
      </p:sp>
    </p:spTree>
    <p:extLst>
      <p:ext uri="{BB962C8B-B14F-4D97-AF65-F5344CB8AC3E}">
        <p14:creationId xmlns:p14="http://schemas.microsoft.com/office/powerpoint/2010/main" val="1951649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left)">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left)">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left)">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left)">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left)">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C00000"/>
                </a:solidFill>
              </a:rPr>
              <a:t>Four Stages of Forgiveness</a:t>
            </a:r>
            <a:endParaRPr lang="en-US" sz="5400" b="1" dirty="0">
              <a:solidFill>
                <a:srgbClr val="C00000"/>
              </a:solidFill>
            </a:endParaRPr>
          </a:p>
        </p:txBody>
      </p:sp>
      <p:sp>
        <p:nvSpPr>
          <p:cNvPr id="3" name="Content Placeholder 2"/>
          <p:cNvSpPr>
            <a:spLocks noGrp="1"/>
          </p:cNvSpPr>
          <p:nvPr>
            <p:ph idx="1"/>
          </p:nvPr>
        </p:nvSpPr>
        <p:spPr>
          <a:xfrm>
            <a:off x="1927704" y="1929710"/>
            <a:ext cx="10677954" cy="4023360"/>
          </a:xfrm>
        </p:spPr>
        <p:txBody>
          <a:bodyPr>
            <a:normAutofit/>
          </a:bodyPr>
          <a:lstStyle/>
          <a:p>
            <a:r>
              <a:rPr lang="en-US" sz="3600" b="1" dirty="0" smtClean="0">
                <a:solidFill>
                  <a:srgbClr val="C00000"/>
                </a:solidFill>
              </a:rPr>
              <a:t>Forgo  </a:t>
            </a:r>
            <a:r>
              <a:rPr lang="en-US" sz="3600" b="1" i="1" dirty="0" smtClean="0">
                <a:solidFill>
                  <a:srgbClr val="C00000"/>
                </a:solidFill>
              </a:rPr>
              <a:t>(Let it </a:t>
            </a:r>
            <a:r>
              <a:rPr lang="en-US" sz="3600" b="1" i="1" dirty="0" smtClean="0">
                <a:solidFill>
                  <a:srgbClr val="C00000"/>
                </a:solidFill>
              </a:rPr>
              <a:t>alone)</a:t>
            </a:r>
          </a:p>
          <a:p>
            <a:r>
              <a:rPr lang="en-US" sz="3600" b="1" i="1" dirty="0">
                <a:solidFill>
                  <a:srgbClr val="C00000"/>
                </a:solidFill>
              </a:rPr>
              <a:t> </a:t>
            </a:r>
            <a:r>
              <a:rPr lang="en-US" sz="3600" b="1" i="1" dirty="0" smtClean="0">
                <a:solidFill>
                  <a:srgbClr val="C00000"/>
                </a:solidFill>
              </a:rPr>
              <a:t>      </a:t>
            </a:r>
            <a:r>
              <a:rPr lang="en-US" sz="3400" b="1" dirty="0" smtClean="0">
                <a:solidFill>
                  <a:srgbClr val="C00000"/>
                </a:solidFill>
              </a:rPr>
              <a:t>Forbear </a:t>
            </a:r>
            <a:r>
              <a:rPr lang="en-US" sz="3400" b="1" i="1" dirty="0" smtClean="0">
                <a:solidFill>
                  <a:srgbClr val="C00000"/>
                </a:solidFill>
              </a:rPr>
              <a:t>(Stop Punishing Behaviors)</a:t>
            </a:r>
          </a:p>
          <a:p>
            <a:r>
              <a:rPr lang="en-US" sz="3600" b="1" dirty="0" smtClean="0">
                <a:solidFill>
                  <a:srgbClr val="C00000"/>
                </a:solidFill>
              </a:rPr>
              <a:t>                Forget </a:t>
            </a:r>
            <a:r>
              <a:rPr lang="en-US" sz="3600" b="1" i="1" dirty="0" smtClean="0">
                <a:solidFill>
                  <a:srgbClr val="C00000"/>
                </a:solidFill>
              </a:rPr>
              <a:t>(Refuse to Dwell and Revisit)</a:t>
            </a:r>
          </a:p>
          <a:p>
            <a:r>
              <a:rPr lang="en-US" sz="3600" b="1" dirty="0" smtClean="0">
                <a:solidFill>
                  <a:srgbClr val="C00000"/>
                </a:solidFill>
              </a:rPr>
              <a:t>                        Forgive </a:t>
            </a:r>
            <a:r>
              <a:rPr lang="en-US" sz="3600" b="1" i="1" dirty="0" smtClean="0">
                <a:solidFill>
                  <a:srgbClr val="C00000"/>
                </a:solidFill>
              </a:rPr>
              <a:t>(Abandon the Emotional Debt)</a:t>
            </a:r>
            <a:endParaRPr lang="en-US" sz="3600" b="1" i="1" dirty="0">
              <a:solidFill>
                <a:srgbClr val="C00000"/>
              </a:solidFill>
            </a:endParaRPr>
          </a:p>
        </p:txBody>
      </p:sp>
      <p:pic>
        <p:nvPicPr>
          <p:cNvPr id="3074" name="Picture 2" descr="http://amygdala.com.au/wp-content/uploads/2011/02/woman-looking-out-windo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620" y="3150151"/>
            <a:ext cx="2827176" cy="3535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071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49_Wandering Shee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29364"/>
            <a:ext cx="12192000" cy="808736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9600" b="1" dirty="0" smtClean="0">
                <a:solidFill>
                  <a:srgbClr val="002060"/>
                </a:solidFill>
                <a:effectLst>
                  <a:outerShdw blurRad="38100" dist="38100" dir="2700000" algn="tl">
                    <a:srgbClr val="000000">
                      <a:alpha val="43137"/>
                    </a:srgbClr>
                  </a:outerShdw>
                </a:effectLst>
                <a:latin typeface="+mn-lt"/>
              </a:rPr>
              <a:t>Wandering Sheep</a:t>
            </a:r>
            <a:endParaRPr lang="en-US" sz="9600" b="1" dirty="0">
              <a:solidFill>
                <a:srgbClr val="00206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162594" y="4846320"/>
            <a:ext cx="10058400" cy="4023360"/>
          </a:xfrm>
        </p:spPr>
        <p:txBody>
          <a:bodyPr>
            <a:normAutofit/>
          </a:bodyPr>
          <a:lstStyle/>
          <a:p>
            <a:r>
              <a:rPr lang="en-US" sz="8000" b="1" dirty="0" smtClean="0">
                <a:solidFill>
                  <a:srgbClr val="7030A0"/>
                </a:solidFill>
                <a:effectLst>
                  <a:outerShdw blurRad="38100" dist="38100" dir="2700000" algn="tl">
                    <a:srgbClr val="000000">
                      <a:alpha val="43137"/>
                    </a:srgbClr>
                  </a:outerShdw>
                </a:effectLst>
              </a:rPr>
              <a:t>Isaiah 53:6</a:t>
            </a:r>
            <a:endParaRPr lang="en-US" sz="8000" b="1" dirty="0">
              <a:solidFill>
                <a:srgbClr val="7030A0"/>
              </a:solidFill>
              <a:effectLst>
                <a:outerShdw blurRad="38100" dist="38100" dir="2700000" algn="tl">
                  <a:srgbClr val="000000">
                    <a:alpha val="43137"/>
                  </a:srgbClr>
                </a:outerShdw>
              </a:effectLst>
            </a:endParaRPr>
          </a:p>
        </p:txBody>
      </p:sp>
      <p:sp>
        <p:nvSpPr>
          <p:cNvPr id="4" name="AutoShape 2" descr="data:image/jpeg;base64,/9j/4AAQSkZJRgABAQAAAQABAAD/2wCEAAkGBxQTEhUUExQWFhUUFRQUFRIXFRQUFRQQFBQWFhQUFBQYHCggGBolHBQUITEhJSkrLi4uFx8zODMsNygtLiwBCgoKDg0OGhAQGy8kICQsLCwsLCwsLCwsLCwsLCwsLCwsLCwsLCwsLCwsLCwsLCwsLCwsLCw3LCwsLCwsNCwsLP/AABEIALcBFAMBIgACEQEDEQH/xAAcAAACAwEBAQEAAAAAAAAAAAADBAACBQEHBgj/xAA/EAABBAECBAIIAwUFCQAAAAABAAIDEQQhMQUSQVETYQYUIkJxgZGhMpKxB1NUwdEVFjNSckNic4KTssLh8P/EABkBAAMBAQEAAAAAAAAAAAAAAAABAgMEBf/EAC0RAAICAAQFBAEEAwEAAAAAAAABAhEDEiExBBRBUaETFVJh4SJCYnGBkfAF/9oADAMBAAIRAxEAPwD5pmTe67Z6JdrFcN7Lz2l0PSTYz4pCnrJVBH3TEcQUOkWrZWGY9lo4j7KE3G7JmGAg7LCc4tG0INGxDdUFl8RABuqPWtitKKI0l8mBziNPmuSEkpWbSVoxzI47ajsrRxWey24eF9SjMwR2Wrx10M1h9zKfgADzXDDbaB1HQhbYxWM1e4BRskfu+1W9C1HqyHlifPTQ8oulSB0Z/FYW9LnM2DCSNxSzcrkcQXNLR8NFrHEb0aIcV0OR4raNOBU8AjQOAB3FoY8PWrP2SU7eytJt7ibSNJscY3NockkQFBqy+Ygphj+YaqvTrWyc/wBDuKG3totPlFLLxYtFrxw0LXPi7mkABaeiYEZI1Vo2i12SSlk2aCGRj8qS8ctNrTknvQpWXGtbQl8jOS7CU/FbNVXmoctUyMFoO6QnbTl0xhB7GMpSW49JmuB8lx+SSlGNLkf1BxGieWK3FcmXbNW6Bkv10XCxw3Q77q1Fbktss3dGEFoYGoTjZe6Um1sNIRlx6VG2NkzI6yhmIjVUnpqS12A2VFYuKiYhFjUaKIo2NBa1cbGHZRiYtGsMOzPixyVrYeAncfHaE9G5vdcOJjN7HTGCiLR4KYZh0uTZgG26kGTf4tFg8z1KsejiFK7YwgDLYBZKUm48wbAn5IUG9kZtmv4WiEYNVlRcca+9xSZgzQ/QEjzrqhwkt0C+gkvCGu1P3KvFA1l8rQL7aJKVzgaL7+aHPOaVU3oOjRYGA6791cua4ajRfOkE6j/4Kk00m10NqCtYTfUTY9Pw9jTbToUpNig7KYrQOvyTwkAVW4vcEk0YMmGgxMINLeLQgeE0rZYz6kPDFojynTZaUHEARRG3VZjiAU0yH2bUzSe44thvWxr+qWdmakA6pTM9kLNbIQ61cMFNWTLEa0NgzHujh4ISElUhB/Lun6dhmoLkxm7Q6bVndXEwIq0N0RVrsyH9DGG1tp5zwstraVnZQUShbspSpBs+VvTdZkmqI96sZW1tqtYrKiJOwDaCvLLdITm3siRQ6iwrdbkakYSmxPY2TvqwpGbhtXPLFibKDMhjCei4tgvYNFEeq+wZF3EMeIdFoxxeayYslt+S1cPLaTVLLFUjWDQ9BCCN0R8AA2R49rFWmmmxRC5LLbo+bkvmvl+qdjieRrQWjJjWdlz1UKnNsLRl5eHyjmv5UkHwAr6U4w+IQn40Y3H1VRxGidGfNNxXNOxrumI8xzdAfsnsyVpFAX89AkoB0P6Wts2ZW0TVbA3Ek3rqnWNNaqNHWkyJPIKJSKSEvDoq5mZWu6HmvIWXI8nUDZaRhm1JcqGpGjoUTGn6FImyNFynAbrTJaojMaEzge674emhWezIPVNvkHLalwaGpWDGKbtHgk5TRVGcTFUULJytE6k9GguK1RfPY07H5LKfFShnTETwRqtoxcEZNqTF43FSWTuiGghyNvVWSDjdqtOKYVZWfHFqjmA9Ep0xxtElnsqvh3quDG1T8cXsqXJR2Gk3uImO1QxELQPsrkgCSmx5TrMEaFaMPDwW2VnQzFbDCS3QrDEcl1NYJC7oaGmqrLPQpR0xbY3WbJk+0iEHIJSSCPDibpcWjBmx0oqzNdBUu5htxvitDFxSiSyEaNCex5qbqAs54kmjSMEi0ZI6o7J3JOVw3+yoyUrHJZdmkc2QdNEb13uAs05daHUKTSgihollYqRbO4jf4TX80lPKXboL8dt6uIVowBqDdLdRS2ItlmOrdWMvUrjxeqE5mirRiGRlAClxvEK6rMMZtEiaCdd1Tw4k52Hflc+6pQPVcnxksW0qil0E2+o3jY5TM2NQSsU1ddFybJPfRS1JsaaSF8iOil3TkaLr+YrkUWuq6FVamT+gVklSjsU06LlOioH3unmFRwYZVHMLVp4xJbSk2NW/VZerrTLyaaGPa0sGC1x+JqtLBgLd0sTEWXQIQ1Kjh16hWENDbXotSIBu50SORkC9FyqcpG+VIz53C9qUL+yOSCkZRWy6I6mT0LTC9kGIG6KJG0lPQQUFTkooSVi3gitUL1x7DodExM4IzMRrhYpLMv3BT6CbMvmOy4cbmPZFdiUdE5Dju6oc0tUCi3uZbsZdW0MfyUUeuV6ZmxSHsU3HG4hNHJjHUIWRm1+GisG29kb6IWkif0SRbIPxWAtSHO01CplZVj2Qb7rSMpJ00TJReplMyDsLXTI4bpmOAkIb2nqFtmRi0xhkd/Nc8IapYSEaBWdKllY7R1spBoqxcUv+IolFNomx2GIHdK5MXKbCvjylu6vPICO6hWmW6aKxS2KKWymkKgJVnG9Foo07IbtAYzaMyQbFCkjpcjPdW9SdjSkcwAUAkZYidRomo4GkWD8kaKu+ixTy7GlWZU8pqq1QBGtnLjaFnM/EtYStaGco6mpwyH2UXLCYwpG8tdULINg6WuS25m6X6SsbAVd+Q0JXpaVc82rULJcqNWHKDt1SeIHZKsgcdR1TWJjm0mlHVMabe4jkQOGxQ2Rk7r6J+HYSzsWuiaxtAeGJQwgLRxsfmUGFYtNwxkDbVZTnZSVGfPwqyuN4dy7LbAVZR2U+pIVKzKj4fbrvULUhxqKtiDXaiiucdlLk2D00Rz1ddQqd3XEg17nxrYCSn8fGPZajcVvkiU1vUBayxmy1FIznYwOmytDG0e8ExJLH1cEu7iMTel/JSszHaQ0Z4x7wQsjKYBtfyWdNxJrtgAheKPqtI4L6kOaB5UpdqG0PglWxElOB/wBEuTTt10x00MZa6hIoCEzQCuHeylchxpRbkyqSQWTVLg6+SkT3fRUeLKpKtCWx2Vg5dNUPEbZ1RMYXparkexso+ivsrltCzS6iiTSkoYba6IRpamUnbCwSkHyR5Hk7FCZESNkxjQFRKlqUr2FSXI2PEVp+p3sm8PDF7LKWOq0LWGJQ4xR4Yj2Wz6vXRVc2ui5niNmiSM7+z7GypHw4N1IWpHIeyI54CWeQNCmPCAo14ad0xQdsu+og9ErHdFo5AQqyxWmIMQN2TTACkQ5VsZjBy6LonN7JyVgvXZckY2tEBmTJGzmFUoIKXGZPKKP1VDl8zqCBUyzqabVxKCdErOx1qEAN037IHVjdqLKGdXRdVZWGUyHTPI8z1QpYZHbrUcY2hJnP/wAq0i30RbrqzNmw3jcIcWC557eZ0CYyMlx3KDK4910RcqMWo2UPDHD3m/VBkiI03+Cchx7Txxmaa35IeLT11HkT2MeK9kZuMf8A2tQN5fcHx3P3Qznya8tUNwQFPqN7IMiW4oGUFUOGxRpcp7genwC5jYpdqndK2HXQ41p+q4/HOqfhwXA6q8mnTZR6muhWTuZUZI6Kr43FakTLF1um48YAbb9UPFp7Bks+b9XKfhwVqnEBRWQkJSx2wWGkZ0cFdFo4+H3CZiib813n1pYSm2V/QKWEDZEYNLV3NVeS+ikdjEZtdkjQ4GUU7y2EGbdCvh10Qn45JR3zhu6IcgEaIC2ikMI3TLXDukXynoEKGXmNHRCBxbNB8gCUfKQbCuWILt/JAJIFJlE6HTyQ3B3T6FEfGCdQfijRgN03QabCs8h5exVcHIrcFOmNpBtKMna0EAWmhbjLsr5IDo2nW0N7y4aBDgYeugTodUSQ0aAv5KJ1sAXU7CxQ8KGtur5pSbhrb9l2vyT7+HFxsn7/AMlQ4VdfukpPuLQz34be1nvuheonelrCGlyTTRNYjKypmYwOaKCSljN3qvoTAK1SWREBqNQqhiakuNi8El7j7bq78XmV4JAdEUTG66Ibd6DKDBFUVoYkIAoJfx7XYnkFZtt7jrQfeKCy8tlrQfZQDjG6OySdMSE8JlbrTjOlUhjGAV+YIbtgEdDYUdEQEzAruYkRmE2wroiCOYghOi6IHYaONdkAC5FY0UkaBqSmR1BtGqsJTdKoyGjRVlm7JFUEkjHVDYANtlwSEooZQQGxwu0QRBqmHCkDxr0BF9rTBMtz9Csvi3GYsajLIxl6gOPtEDctbufkmeJcJM8bmGR8fN70bg14o3oSD8F4v6d8DGHkiIPe+4mv5pCCbc5wNabez+q6uFwI4sqbMcbFeGrSPZsDi0WQznikY5uxII0PYjcHyKK6x0Xkn7O/RaLOM3jF4EfhkchAsu57DiQf8o2or17GxWRMbG2w1gDRZLtBtqdSlxODDClli7HgYspq2gDQSb6IlgHQboWRM1ul0uMzGtb3WFM6LGB56JaUuINDRLzZnNZb9EAcUO1K44bJckOta8j8SiyvWz3XVp6TFnQ/C9xoElODHsJYR9U1G8gLmkzRluQgUhxHurPyD2tLeLe+iSQIZEzdkDJx2uF2lJph2v8AVBLnHawFcY9RaAzEQdCn6JaNNQq4uN3Wm2PREphsJxttHjYbVnsAKu1hCix2c5qRmahCMfVcEoSJeoV+uqoW2EDxfaoqwfSB0GA5VYvKH4lobnEajXyTFQ5C+91dzwhQ660jOZaCHuDMtiklkRuJ30Wk2JFELXJoMyRmw49bpoYyYOLW3RQTgbp13E5N7Ao4yCvNPT/04c2V2Piu5Q22ySi+bxL9psZ92tid7J2rX0maa9l+ceKQOjmkjeSXMke1zjducHEFxvXXf5ru4DChOTcuhzcTOUYquoXI4nNJ+OaV3+qR7v1KWbLymxoe40P1QeZcJXspVsefdjLsx2/M6+9m0PLyXyUXuc4gUC5xcQ3egTsNTp5oFroToR6t+zx3h4TeUUXve5zu9HlHypo0+PdfQzTHfmKy+E4/LBE2q5Y2AjseUX97TRZ5rw8SpTcvs9jD/TBI7JkXvqglxVlLTSSGzjVwrpK6SmIHyqK2qidio2Ix/vX8kdpG2qNDj0FJXALzmzps6yOgs3McSaATEueBoEm/JvqqinuL+y2JiFx9o6haUcAG6SjeDrdFMMnBSk2x0NsA2XXkBZszzdgo0RLhqpoWUK2Yd1V+V2UbiNKZ9TATC0KMkLtEaOFEMI6bojI7SE5dhb1OyjjH01TcRrdEeARp9FVEObFI4L26IggCuIuXW6VjktRRLb6F20NlZ21hZ0+SOiXE99a8k7GsNsdM+uquMjqEk11qsswA3Uqysg0ck9dEtk5Feaz5M7slJZieqtQbHSRqetnoCF436Z45fxGVjK5nuj8gHOY27PTuV6c2QnuvIpI5JG5GUXWWvDSaq/EJaSB0oUK6c3kvR4GGWTf+P9nJxjuKVf8AIRwsF80nhxe0TdHYco6m9h8e60W+iWYf9lXxfGP/ACX2XoTwlkcDZauSVtl3ZhOjR2Ggvz+C+iK3xOLcZNRMsPhU43I8dyeFSxSNjkbyPfVWQRTncoNi9LWv6GcAGQ9zpL8OOhQ95592+1DX4hfSftCwrx2ygaxPBvqGO9n/ALuRd/ZxjFsU/NuJiw9uZjRzfqrlxDeDmW5McBLFyvY+mtQNRi1VDV5tnoUCIUCOI1AwIzCoDyqBiO1nkuB3kjMFFOQKLpCiLA235rbqwlpHh+xX5+8d3+Z31Kjchw2c7r7xG+66fbP5ePycq45fHz+D3kYt6lza7korY2D3mfbpuvAHTuO7nfmKq6Qncn6lP27+fj8hz/8AHz+D358zBoXN+3Xb9CrQSsHvNF67j+q/PtqWj21fLx+Q59/Hz+D9BuyImnV7Ne7mhWGawUOZovYFw1Hlqvz1a6Cj2xfLwHPv4+T9GxZsJF+LGP8Anb/VWHGMcD2p4q7+KztffsvzgpaPbI/LwQ+Mb6H6LPpFhgi8mHrr4jK0snW/Iov9v424niOlipGagdd1+cLUVe2x+QubfY/Q7vSTHGpmj1v329KHfzCG/wBJ8Ya+sRd/8Ru3yK/PiiPbYfJj5x/E/Qs/HYyLEsewP4mjQ99dEkOKsJ/xWfnb/VeD2paPbY/LwNcc1+095PFIxYMjPhzt67dVV3EY61ljHmXtH814QFPkj26Py8D599j3P+14w3WWOu/O0fe0u/i0O/jRV38Rm3xteKX5Lipf+fFdRPjpdj2V3GcYHXIi/wCo3+qg45ifxEX5wvGrUJVcjHuyecl2PZ4/SDF/iI6/1tXxPA8mJ+FltkexrpHPe1rnAe1yhzaB39ofZfHWuErSHCxgmk+3giXEuTVrv5PUfQzisXqjGvkjY5gcCHPa08ocaJBPYhb8WXARfjxEf8RlfqvD7UUT4JSbd7lQ4txSVHq/pvlROwpWskjc53IeVsjCeVsjSSBev4Vi/s943G1szJpGsJf4oL3BocXCnVfXRv1XwVrtq48LFYbhZL4luanR7V/eDEA/x4vztVX+keL0ni7fjavF7UJWfIQ7s052XZHsY9IsX9/F+YLo9Isbb1iL84/VeNKWnyMO7FzkuyPZD6Q4v8RH+cKN9IcT9/H+YLxu1LRyMO7FzkuyPY/7xYn7+P8AMF1eN2ojkod2HOS7I4ooou05CKKKIAiiiiAIooogCKKKIAi7aiiAJalqKIAiiiiAOLq4ogDtrlKKIAiiiiAIooogCKKKIAiiiiAIooogCKKKIAiiiiAIooogD//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xQTEhUUExQWFhUUFRQUFRIXFRQUFRQQFBQWFhQUFBQYHCggGBolHBQUITEhJSkrLi4uFx8zODMsNygtLiwBCgoKDg0OGhAQGy8kICQsLCwsLCwsLCwsLCwsLCwsLCwsLCwsLCwsLCwsLCwsLCwsLCwsLCw3LCwsLCwsNCwsLP/AABEIALcBFAMBIgACEQEDEQH/xAAcAAACAwEBAQEAAAAAAAAAAAADBAACBQEHBgj/xAA/EAABBAECBAIIAwUFCQAAAAABAAIDEQQhMQUSQVETYQYUIkJxgZGhMpKxB1NUwdEVFjNSckNic4KTssLh8P/EABkBAAMBAQEAAAAAAAAAAAAAAAABAgMEBf/EAC0RAAICAAQFBAEEAwEAAAAAAAABAhEDEiExBBRBUaETFVJh4SJCYnGBkfAF/9oADAMBAAIRAxEAPwD5pmTe67Z6JdrFcN7Lz2l0PSTYz4pCnrJVBH3TEcQUOkWrZWGY9lo4j7KE3G7JmGAg7LCc4tG0INGxDdUFl8RABuqPWtitKKI0l8mBziNPmuSEkpWbSVoxzI47ajsrRxWey24eF9SjMwR2Wrx10M1h9zKfgADzXDDbaB1HQhbYxWM1e4BRskfu+1W9C1HqyHlifPTQ8oulSB0Z/FYW9LnM2DCSNxSzcrkcQXNLR8NFrHEb0aIcV0OR4raNOBU8AjQOAB3FoY8PWrP2SU7eytJt7ibSNJscY3NockkQFBqy+Ygphj+YaqvTrWyc/wBDuKG3totPlFLLxYtFrxw0LXPi7mkABaeiYEZI1Vo2i12SSlk2aCGRj8qS8ctNrTknvQpWXGtbQl8jOS7CU/FbNVXmoctUyMFoO6QnbTl0xhB7GMpSW49JmuB8lx+SSlGNLkf1BxGieWK3FcmXbNW6Bkv10XCxw3Q77q1Fbktss3dGEFoYGoTjZe6Um1sNIRlx6VG2NkzI6yhmIjVUnpqS12A2VFYuKiYhFjUaKIo2NBa1cbGHZRiYtGsMOzPixyVrYeAncfHaE9G5vdcOJjN7HTGCiLR4KYZh0uTZgG26kGTf4tFg8z1KsejiFK7YwgDLYBZKUm48wbAn5IUG9kZtmv4WiEYNVlRcca+9xSZgzQ/QEjzrqhwkt0C+gkvCGu1P3KvFA1l8rQL7aJKVzgaL7+aHPOaVU3oOjRYGA6791cua4ajRfOkE6j/4Kk00m10NqCtYTfUTY9Pw9jTbToUpNig7KYrQOvyTwkAVW4vcEk0YMmGgxMINLeLQgeE0rZYz6kPDFojynTZaUHEARRG3VZjiAU0yH2bUzSe44thvWxr+qWdmakA6pTM9kLNbIQ61cMFNWTLEa0NgzHujh4ISElUhB/Lun6dhmoLkxm7Q6bVndXEwIq0N0RVrsyH9DGG1tp5zwstraVnZQUShbspSpBs+VvTdZkmqI96sZW1tqtYrKiJOwDaCvLLdITm3siRQ6iwrdbkakYSmxPY2TvqwpGbhtXPLFibKDMhjCei4tgvYNFEeq+wZF3EMeIdFoxxeayYslt+S1cPLaTVLLFUjWDQ9BCCN0R8AA2R49rFWmmmxRC5LLbo+bkvmvl+qdjieRrQWjJjWdlz1UKnNsLRl5eHyjmv5UkHwAr6U4w+IQn40Y3H1VRxGidGfNNxXNOxrumI8xzdAfsnsyVpFAX89AkoB0P6Wts2ZW0TVbA3Ek3rqnWNNaqNHWkyJPIKJSKSEvDoq5mZWu6HmvIWXI8nUDZaRhm1JcqGpGjoUTGn6FImyNFynAbrTJaojMaEzge674emhWezIPVNvkHLalwaGpWDGKbtHgk5TRVGcTFUULJytE6k9GguK1RfPY07H5LKfFShnTETwRqtoxcEZNqTF43FSWTuiGghyNvVWSDjdqtOKYVZWfHFqjmA9Ep0xxtElnsqvh3quDG1T8cXsqXJR2Gk3uImO1QxELQPsrkgCSmx5TrMEaFaMPDwW2VnQzFbDCS3QrDEcl1NYJC7oaGmqrLPQpR0xbY3WbJk+0iEHIJSSCPDibpcWjBmx0oqzNdBUu5htxvitDFxSiSyEaNCex5qbqAs54kmjSMEi0ZI6o7J3JOVw3+yoyUrHJZdmkc2QdNEb13uAs05daHUKTSgihollYqRbO4jf4TX80lPKXboL8dt6uIVowBqDdLdRS2ItlmOrdWMvUrjxeqE5mirRiGRlAClxvEK6rMMZtEiaCdd1Tw4k52Hflc+6pQPVcnxksW0qil0E2+o3jY5TM2NQSsU1ddFybJPfRS1JsaaSF8iOil3TkaLr+YrkUWuq6FVamT+gVklSjsU06LlOioH3unmFRwYZVHMLVp4xJbSk2NW/VZerrTLyaaGPa0sGC1x+JqtLBgLd0sTEWXQIQ1Kjh16hWENDbXotSIBu50SORkC9FyqcpG+VIz53C9qUL+yOSCkZRWy6I6mT0LTC9kGIG6KJG0lPQQUFTkooSVi3gitUL1x7DodExM4IzMRrhYpLMv3BT6CbMvmOy4cbmPZFdiUdE5Dju6oc0tUCi3uZbsZdW0MfyUUeuV6ZmxSHsU3HG4hNHJjHUIWRm1+GisG29kb6IWkif0SRbIPxWAtSHO01CplZVj2Qb7rSMpJ00TJReplMyDsLXTI4bpmOAkIb2nqFtmRi0xhkd/Nc8IapYSEaBWdKllY7R1spBoqxcUv+IolFNomx2GIHdK5MXKbCvjylu6vPICO6hWmW6aKxS2KKWymkKgJVnG9Foo07IbtAYzaMyQbFCkjpcjPdW9SdjSkcwAUAkZYidRomo4GkWD8kaKu+ixTy7GlWZU8pqq1QBGtnLjaFnM/EtYStaGco6mpwyH2UXLCYwpG8tdULINg6WuS25m6X6SsbAVd+Q0JXpaVc82rULJcqNWHKDt1SeIHZKsgcdR1TWJjm0mlHVMabe4jkQOGxQ2Rk7r6J+HYSzsWuiaxtAeGJQwgLRxsfmUGFYtNwxkDbVZTnZSVGfPwqyuN4dy7LbAVZR2U+pIVKzKj4fbrvULUhxqKtiDXaiiucdlLk2D00Rz1ddQqd3XEg17nxrYCSn8fGPZajcVvkiU1vUBayxmy1FIznYwOmytDG0e8ExJLH1cEu7iMTel/JSszHaQ0Z4x7wQsjKYBtfyWdNxJrtgAheKPqtI4L6kOaB5UpdqG0PglWxElOB/wBEuTTt10x00MZa6hIoCEzQCuHeylchxpRbkyqSQWTVLg6+SkT3fRUeLKpKtCWx2Vg5dNUPEbZ1RMYXparkexso+ivsrltCzS6iiTSkoYba6IRpamUnbCwSkHyR5Hk7FCZESNkxjQFRKlqUr2FSXI2PEVp+p3sm8PDF7LKWOq0LWGJQ4xR4Yj2Wz6vXRVc2ui5niNmiSM7+z7GypHw4N1IWpHIeyI54CWeQNCmPCAo14ad0xQdsu+og9ErHdFo5AQqyxWmIMQN2TTACkQ5VsZjBy6LonN7JyVgvXZckY2tEBmTJGzmFUoIKXGZPKKP1VDl8zqCBUyzqabVxKCdErOx1qEAN037IHVjdqLKGdXRdVZWGUyHTPI8z1QpYZHbrUcY2hJnP/wAq0i30RbrqzNmw3jcIcWC557eZ0CYyMlx3KDK4910RcqMWo2UPDHD3m/VBkiI03+Cchx7Txxmaa35IeLT11HkT2MeK9kZuMf8A2tQN5fcHx3P3Qznya8tUNwQFPqN7IMiW4oGUFUOGxRpcp7genwC5jYpdqndK2HXQ41p+q4/HOqfhwXA6q8mnTZR6muhWTuZUZI6Kr43FakTLF1um48YAbb9UPFp7Bks+b9XKfhwVqnEBRWQkJSx2wWGkZ0cFdFo4+H3CZiib813n1pYSm2V/QKWEDZEYNLV3NVeS+ikdjEZtdkjQ4GUU7y2EGbdCvh10Qn45JR3zhu6IcgEaIC2ikMI3TLXDukXynoEKGXmNHRCBxbNB8gCUfKQbCuWILt/JAJIFJlE6HTyQ3B3T6FEfGCdQfijRgN03QabCs8h5exVcHIrcFOmNpBtKMna0EAWmhbjLsr5IDo2nW0N7y4aBDgYeugTodUSQ0aAv5KJ1sAXU7CxQ8KGtur5pSbhrb9l2vyT7+HFxsn7/AMlQ4VdfukpPuLQz34be1nvuheonelrCGlyTTRNYjKypmYwOaKCSljN3qvoTAK1SWREBqNQqhiakuNi8El7j7bq78XmV4JAdEUTG66Ibd6DKDBFUVoYkIAoJfx7XYnkFZtt7jrQfeKCy8tlrQfZQDjG6OySdMSE8JlbrTjOlUhjGAV+YIbtgEdDYUdEQEzAruYkRmE2wroiCOYghOi6IHYaONdkAC5FY0UkaBqSmR1BtGqsJTdKoyGjRVlm7JFUEkjHVDYANtlwSEooZQQGxwu0QRBqmHCkDxr0BF9rTBMtz9Csvi3GYsajLIxl6gOPtEDctbufkmeJcJM8bmGR8fN70bg14o3oSD8F4v6d8DGHkiIPe+4mv5pCCbc5wNabez+q6uFwI4sqbMcbFeGrSPZsDi0WQznikY5uxII0PYjcHyKK6x0Xkn7O/RaLOM3jF4EfhkchAsu57DiQf8o2or17GxWRMbG2w1gDRZLtBtqdSlxODDClli7HgYspq2gDQSb6IlgHQboWRM1ul0uMzGtb3WFM6LGB56JaUuINDRLzZnNZb9EAcUO1K44bJckOta8j8SiyvWz3XVp6TFnQ/C9xoElODHsJYR9U1G8gLmkzRluQgUhxHurPyD2tLeLe+iSQIZEzdkDJx2uF2lJph2v8AVBLnHawFcY9RaAzEQdCn6JaNNQq4uN3Wm2PREphsJxttHjYbVnsAKu1hCix2c5qRmahCMfVcEoSJeoV+uqoW2EDxfaoqwfSB0GA5VYvKH4lobnEajXyTFQ5C+91dzwhQ660jOZaCHuDMtiklkRuJ30Wk2JFELXJoMyRmw49bpoYyYOLW3RQTgbp13E5N7Ao4yCvNPT/04c2V2Piu5Q22ySi+bxL9psZ92tid7J2rX0maa9l+ceKQOjmkjeSXMke1zjducHEFxvXXf5ru4DChOTcuhzcTOUYquoXI4nNJ+OaV3+qR7v1KWbLymxoe40P1QeZcJXspVsefdjLsx2/M6+9m0PLyXyUXuc4gUC5xcQ3egTsNTp5oFroToR6t+zx3h4TeUUXve5zu9HlHypo0+PdfQzTHfmKy+E4/LBE2q5Y2AjseUX97TRZ5rw8SpTcvs9jD/TBI7JkXvqglxVlLTSSGzjVwrpK6SmIHyqK2qidio2Ix/vX8kdpG2qNDj0FJXALzmzps6yOgs3McSaATEueBoEm/JvqqinuL+y2JiFx9o6haUcAG6SjeDrdFMMnBSk2x0NsA2XXkBZszzdgo0RLhqpoWUK2Yd1V+V2UbiNKZ9TATC0KMkLtEaOFEMI6bojI7SE5dhb1OyjjH01TcRrdEeARp9FVEObFI4L26IggCuIuXW6VjktRRLb6F20NlZ21hZ0+SOiXE99a8k7GsNsdM+uquMjqEk11qsswA3Uqysg0ck9dEtk5Feaz5M7slJZieqtQbHSRqetnoCF436Z45fxGVjK5nuj8gHOY27PTuV6c2QnuvIpI5JG5GUXWWvDSaq/EJaSB0oUK6c3kvR4GGWTf+P9nJxjuKVf8AIRwsF80nhxe0TdHYco6m9h8e60W+iWYf9lXxfGP/ACX2XoTwlkcDZauSVtl3ZhOjR2Ggvz+C+iK3xOLcZNRMsPhU43I8dyeFSxSNjkbyPfVWQRTncoNi9LWv6GcAGQ9zpL8OOhQ95592+1DX4hfSftCwrx2ygaxPBvqGO9n/ALuRd/ZxjFsU/NuJiw9uZjRzfqrlxDeDmW5McBLFyvY+mtQNRi1VDV5tnoUCIUCOI1AwIzCoDyqBiO1nkuB3kjMFFOQKLpCiLA235rbqwlpHh+xX5+8d3+Z31Kjchw2c7r7xG+66fbP5ePycq45fHz+D3kYt6lza7korY2D3mfbpuvAHTuO7nfmKq6Qncn6lP27+fj8hz/8AHz+D358zBoXN+3Xb9CrQSsHvNF67j+q/PtqWj21fLx+Q59/Hz+D9BuyImnV7Ne7mhWGawUOZovYFw1Hlqvz1a6Cj2xfLwHPv4+T9GxZsJF+LGP8Anb/VWHGMcD2p4q7+KztffsvzgpaPbI/LwQ+Mb6H6LPpFhgi8mHrr4jK0snW/Iov9v424niOlipGagdd1+cLUVe2x+QubfY/Q7vSTHGpmj1v329KHfzCG/wBJ8Ya+sRd/8Ru3yK/PiiPbYfJj5x/E/Qs/HYyLEsewP4mjQ99dEkOKsJ/xWfnb/VeD2paPbY/LwNcc1+095PFIxYMjPhzt67dVV3EY61ljHmXtH814QFPkj26Py8D599j3P+14w3WWOu/O0fe0u/i0O/jRV38Rm3xteKX5Lipf+fFdRPjpdj2V3GcYHXIi/wCo3+qg45ifxEX5wvGrUJVcjHuyecl2PZ4/SDF/iI6/1tXxPA8mJ+FltkexrpHPe1rnAe1yhzaB39ofZfHWuErSHCxgmk+3giXEuTVrv5PUfQzisXqjGvkjY5gcCHPa08ocaJBPYhb8WXARfjxEf8RlfqvD7UUT4JSbd7lQ4txSVHq/pvlROwpWskjc53IeVsjCeVsjSSBev4Vi/s943G1szJpGsJf4oL3BocXCnVfXRv1XwVrtq48LFYbhZL4luanR7V/eDEA/x4vztVX+keL0ni7fjavF7UJWfIQ7s052XZHsY9IsX9/F+YLo9Isbb1iL84/VeNKWnyMO7FzkuyPZD6Q4v8RH+cKN9IcT9/H+YLxu1LRyMO7FzkuyPY/7xYn7+P8AMF1eN2ojkod2HOS7I4ooou05CKKKIAiiiiAIooogCKKKIAi7aiiAJalqKIAiiiiAOLq4ogDtrlKKIAiiiiAIooogCKKKIAiiiiAIooogCKKKIAiiiiAIooogD//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144194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b="1" dirty="0" smtClean="0">
                <a:solidFill>
                  <a:srgbClr val="7030A0"/>
                </a:solidFill>
              </a:rPr>
              <a:t>His Seed</a:t>
            </a:r>
            <a:endParaRPr lang="en-US" sz="8000" b="1" dirty="0">
              <a:solidFill>
                <a:srgbClr val="7030A0"/>
              </a:solidFill>
            </a:endParaRPr>
          </a:p>
        </p:txBody>
      </p:sp>
      <p:sp>
        <p:nvSpPr>
          <p:cNvPr id="3" name="Content Placeholder 2"/>
          <p:cNvSpPr>
            <a:spLocks noGrp="1"/>
          </p:cNvSpPr>
          <p:nvPr>
            <p:ph idx="1"/>
          </p:nvPr>
        </p:nvSpPr>
        <p:spPr/>
        <p:txBody>
          <a:bodyPr>
            <a:normAutofit/>
          </a:bodyPr>
          <a:lstStyle/>
          <a:p>
            <a:r>
              <a:rPr lang="en-US" sz="4400" b="1" dirty="0" smtClean="0">
                <a:solidFill>
                  <a:srgbClr val="7030A0"/>
                </a:solidFill>
              </a:rPr>
              <a:t>Isaiah 53:10</a:t>
            </a:r>
            <a:endParaRPr lang="en-US" sz="4400" b="1" dirty="0">
              <a:solidFill>
                <a:srgbClr val="7030A0"/>
              </a:solidFill>
            </a:endParaRPr>
          </a:p>
        </p:txBody>
      </p:sp>
      <p:pic>
        <p:nvPicPr>
          <p:cNvPr id="5122" name="Picture 2" descr="http://www.mormonnewsroom.org/media/960x538/mormon-general-conferen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1777" y="1845734"/>
            <a:ext cx="8030223" cy="45431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4123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3623</TotalTime>
  <Words>338</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Retrospect</vt:lpstr>
      <vt:lpstr>The Song of the Suffering Servant</vt:lpstr>
      <vt:lpstr>Our Report</vt:lpstr>
      <vt:lpstr>Isaiah 53:2</vt:lpstr>
      <vt:lpstr>Christian writer Jonnie Moore</vt:lpstr>
      <vt:lpstr>Personalize His Stripes</vt:lpstr>
      <vt:lpstr>Four Stages of Forgiveness</vt:lpstr>
      <vt:lpstr>Wandering Sheep</vt:lpstr>
      <vt:lpstr>His Seed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Song of the Suffering Servant</dc:title>
  <dc:creator>Kevin Hinckley</dc:creator>
  <cp:lastModifiedBy>Kevin Hinckley</cp:lastModifiedBy>
  <cp:revision>17</cp:revision>
  <dcterms:created xsi:type="dcterms:W3CDTF">2015-03-11T13:30:05Z</dcterms:created>
  <dcterms:modified xsi:type="dcterms:W3CDTF">2015-03-14T17:23:57Z</dcterms:modified>
</cp:coreProperties>
</file>