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0" r:id="rId4"/>
    <p:sldId id="263" r:id="rId5"/>
    <p:sldId id="264" r:id="rId6"/>
    <p:sldId id="265" r:id="rId7"/>
    <p:sldId id="259" r:id="rId8"/>
    <p:sldId id="261" r:id="rId9"/>
    <p:sldId id="258" r:id="rId10"/>
    <p:sldId id="25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11/7/2015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11/7/2015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11/7/2015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3.googleusercontent.com/qiJeZBQ07SZToLMO4OXpJ-mmh5Q4g9_jRh4itiajFB5EZzv6PcxGstOelUd6N3x7T6L7r31tiNLoDxBW5lBHqxmcjuo1smhVBnZyrN2kh6ppQ-QLoswAbaOWHTZzkUtkJN2Lbmlj5T8PHoooDT4wz3Adajl-uZNGEkfiT-w5X7fh8tlQ1BNszN1OeFeId1YbYaaFbQ8Bgh8CV1VrvIULYNnzgJzJz5O4lVVum8uZqhT6fIV6_Ii7GayiXcuSM9onpuo2DoFud9O6s3SrG5PbzJ7a-IY8AOAPOlzfPfaP3YqfEokJVe7CMhZe9wCx0HevQeBAZzIvHuOLelF5JLN_Ob4A95gQZ-Ltk9wcxx5TKYJ9Do71Sxwow50QqtRmU_W2gu8CARgKqZ_34ikdG4-cG7tNTyTL6rrIP6gemxTCdpOxvFp4vynTad8JkA-xWq7ncB7zJ4quobl3kCyNdf4PdNFeSm1Skc-YbQsTdlrhhfpCqGDhWghvxyWXZ_8j7oz1F_ONIqkMi5biqTC7f36bw96MfIwAYi23fd3swH10PXor=w1432-h955-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308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0"/>
            <a:ext cx="4206240" cy="3566160"/>
          </a:xfrm>
        </p:spPr>
        <p:txBody>
          <a:bodyPr>
            <a:normAutofit/>
          </a:bodyPr>
          <a:lstStyle/>
          <a:p>
            <a:r>
              <a:rPr lang="en-US" sz="8800" b="1" dirty="0" smtClean="0">
                <a:solidFill>
                  <a:srgbClr val="002060"/>
                </a:solidFill>
              </a:rPr>
              <a:t>The Sins of the Fathers</a:t>
            </a:r>
            <a:endParaRPr lang="en-US" sz="8800" b="1" dirty="0">
              <a:solidFill>
                <a:srgbClr val="00206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917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Martyrs</a:t>
            </a:r>
            <a:endParaRPr lang="en-US" dirty="0"/>
          </a:p>
        </p:txBody>
      </p:sp>
      <p:sp>
        <p:nvSpPr>
          <p:cNvPr id="3" name="Content Placeholder 2"/>
          <p:cNvSpPr>
            <a:spLocks noGrp="1"/>
          </p:cNvSpPr>
          <p:nvPr>
            <p:ph idx="1"/>
          </p:nvPr>
        </p:nvSpPr>
        <p:spPr/>
        <p:txBody>
          <a:bodyPr>
            <a:normAutofit lnSpcReduction="10000"/>
          </a:bodyPr>
          <a:lstStyle/>
          <a:p>
            <a:pPr fontAlgn="base"/>
            <a:r>
              <a:rPr lang="en-US" b="1" dirty="0" smtClean="0">
                <a:solidFill>
                  <a:srgbClr val="7030A0"/>
                </a:solidFill>
              </a:rPr>
              <a:t>For </a:t>
            </a:r>
            <a:r>
              <a:rPr lang="en-US" b="1" dirty="0">
                <a:solidFill>
                  <a:srgbClr val="7030A0"/>
                </a:solidFill>
              </a:rPr>
              <a:t>what crimes were these early saints destroyed?  In England, "The principal cause... was for teaching their children and family the Lord's Prayer and Ten commandments in English."  Parents who taught these things to their children "were burned.  Their children were warned to forget the offending words placed in their memory by loving parents and to remember only the fate they had suffered... a standard question of the Inquisition was, 'Have you read or do you own the scriptures in the common tongue?"    </a:t>
            </a:r>
            <a:endParaRPr lang="en-US" b="1" dirty="0" smtClean="0">
              <a:solidFill>
                <a:srgbClr val="7030A0"/>
              </a:solidFill>
            </a:endParaRPr>
          </a:p>
          <a:p>
            <a:pPr fontAlgn="base"/>
            <a:r>
              <a:rPr lang="en-US" b="1" dirty="0" smtClean="0">
                <a:solidFill>
                  <a:srgbClr val="7030A0"/>
                </a:solidFill>
              </a:rPr>
              <a:t>William </a:t>
            </a:r>
            <a:r>
              <a:rPr lang="en-US" b="1" dirty="0">
                <a:solidFill>
                  <a:srgbClr val="7030A0"/>
                </a:solidFill>
              </a:rPr>
              <a:t>Tyndale, who translated the Bible into English prior to the King James commission, was hung and then burned in 1536. His generation of English Reformers were similarly executed.  On the continent, thousands were executed and persecuted by various elements of the Inquisition. </a:t>
            </a:r>
            <a:endParaRPr lang="en-US" b="1" dirty="0" smtClean="0">
              <a:solidFill>
                <a:srgbClr val="7030A0"/>
              </a:solidFill>
            </a:endParaRPr>
          </a:p>
          <a:p>
            <a:pPr fontAlgn="base"/>
            <a:r>
              <a:rPr lang="en-US" b="1" dirty="0" smtClean="0">
                <a:solidFill>
                  <a:srgbClr val="7030A0"/>
                </a:solidFill>
              </a:rPr>
              <a:t>In </a:t>
            </a:r>
            <a:r>
              <a:rPr lang="en-US" b="1" dirty="0">
                <a:solidFill>
                  <a:srgbClr val="7030A0"/>
                </a:solidFill>
              </a:rPr>
              <a:t>the mid-1500's in England, Queen Mary became known as "bloody Mary" by executing those in support of an Anglican church. "It is a broad fact that during the last four years of Queen Mary's reign no less than 288 persons were burnt at the stake for their adhesion to the Protestant faith." </a:t>
            </a:r>
          </a:p>
          <a:p>
            <a:endParaRPr lang="en-US" b="1" dirty="0">
              <a:solidFill>
                <a:srgbClr val="7030A0"/>
              </a:solidFill>
            </a:endParaRPr>
          </a:p>
        </p:txBody>
      </p:sp>
    </p:spTree>
    <p:extLst>
      <p:ext uri="{BB962C8B-B14F-4D97-AF65-F5344CB8AC3E}">
        <p14:creationId xmlns:p14="http://schemas.microsoft.com/office/powerpoint/2010/main" val="35659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lh3.googleusercontent.com/kHqvUP0bconfrwzNJU7RuKgjjbesYQFDAi7NSNj4bCikd0kCwZwQXgyM0_xKZKaGBYrHn7O8b6noqzpkil0JA2sKsmBh7pEJvQLEtFX1clKkxjvn72lN57dsR1Foxb8_dByRonS2RO0Ot9UHKpWyEr6B0aUlUHDAVwT1gDvxXXsMDT7cAbkxptAcaPwMJUYlr8G90DUuXOCdkixUq2vwcOiw3u49SJE3SnI6R8risKQN7BnkQjSnDG74PlahD1AW415a50TGCTcyljw39ceB-P04Gn1t3uGR_KjKSGMufjYHDz5nC6ac3oTNIVIrnuFpNPbamnGTngTWwwqGOdDtS5OkZdngoQRZRcrZkHFpt6Y5Qgox5QOtCFB6xFw_5aWLjTzYW1hvK9fawy9nIQqiCUtpgbD9tCrQz6Z1vpzFfZfTkGjUJwD-rPsAxhDoqcGcAIaOourrtQP3sexq-oIrRFDKlsUAptFE5vtfd1oocuDLgKBtkTnPQfI1Kn3njwNzkBdDW1CtPRtiGTLrFiFFvTt_a0MaeYen0YygXeIs09Va=w1433-h955-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34" y="0"/>
            <a:ext cx="11921066" cy="794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13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lh3.googleusercontent.com/musYPW73-gHDOMaqBR4OB62OTE3CKvRgbDHmH5h4UHDLRJU9MSDoPHb3IKxLKk-LrFSv18hpZckcTgn6iJMjgf1nDqvtskvfLA4Cwl64oDSf9f-qpoKkoYqo_1R3M6KocrBL6HOcHWa5De7FmVMNiiWShlIwNLrOQm0bkCLGX2ClhcMAHvczoqs4yVgKY31-zZfFRsUcIAQcEYycr_zHZwaD9G9uyRPpI4Vt0Ru0683xhBkupSTpNXyp0RDReXrhckdMCEX4SmRl0zruFKQnBTPFP2-Ta9LV9uD9yp1ttCaQBI2dRDJN6w4ytYavip8kfSMJXet9ELoKR2lJhVPKE5-Yk944AroHOcjRRYwrUeNe_21sdyv7dJe85F67DHgwWT2o7JbYv-G3zQaQPY7Uf6mgFDTS--7wLoEmHs52FxsrkvEA3xxcZR-njojv9d1EhCOJRv6j7rVuj-n4g3DQU3ajsd44svjzxe7s_HwOEi9Zx6h_ltYvlvQjMgbSgC0-pD3qdsb4NMHpE5KA4j3Uqxazfew7t2ENTmq1s3Klysf2=w1433-h955-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266"/>
            <a:ext cx="12192000" cy="679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410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desktopwallpapers4.me/wallpapers/photography/1920x1080/2/14054-foggy-road-1920x1080-photography-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925993" cy="67083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7818" y="4708974"/>
            <a:ext cx="10058400" cy="1450757"/>
          </a:xfrm>
        </p:spPr>
        <p:txBody>
          <a:bodyPr>
            <a:normAutofit/>
          </a:bodyPr>
          <a:lstStyle/>
          <a:p>
            <a:r>
              <a:rPr lang="en-US" sz="6600" b="1" dirty="0" smtClean="0">
                <a:solidFill>
                  <a:schemeClr val="bg1"/>
                </a:solidFill>
                <a:effectLst>
                  <a:outerShdw blurRad="38100" dist="38100" dir="2700000" algn="tl">
                    <a:srgbClr val="000000">
                      <a:alpha val="43137"/>
                    </a:srgbClr>
                  </a:outerShdw>
                </a:effectLst>
              </a:rPr>
              <a:t>Mists and Vapors</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5637" y="2261370"/>
            <a:ext cx="10058400" cy="4023360"/>
          </a:xfrm>
        </p:spPr>
        <p:txBody>
          <a:bodyPr>
            <a:normAutofit/>
          </a:bodyPr>
          <a:lstStyle/>
          <a:p>
            <a:r>
              <a:rPr lang="en-US" sz="4400" b="1" dirty="0" smtClean="0">
                <a:solidFill>
                  <a:schemeClr val="bg1"/>
                </a:solidFill>
                <a:effectLst>
                  <a:outerShdw blurRad="38100" dist="38100" dir="2700000" algn="tl">
                    <a:srgbClr val="000000">
                      <a:alpha val="43137"/>
                    </a:srgbClr>
                  </a:outerShdw>
                </a:effectLst>
              </a:rPr>
              <a:t>1 Nephi 12</a:t>
            </a:r>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8604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C00000"/>
                </a:solidFill>
              </a:rPr>
              <a:t>Recent Blog</a:t>
            </a:r>
            <a:endParaRPr lang="en-US" sz="6600" b="1" dirty="0">
              <a:solidFill>
                <a:srgbClr val="C00000"/>
              </a:solidFill>
            </a:endParaRPr>
          </a:p>
        </p:txBody>
      </p:sp>
      <p:sp>
        <p:nvSpPr>
          <p:cNvPr id="3" name="Content Placeholder 2"/>
          <p:cNvSpPr>
            <a:spLocks noGrp="1"/>
          </p:cNvSpPr>
          <p:nvPr>
            <p:ph idx="1"/>
          </p:nvPr>
        </p:nvSpPr>
        <p:spPr>
          <a:xfrm>
            <a:off x="1097280" y="1845734"/>
            <a:ext cx="4729942" cy="4023360"/>
          </a:xfrm>
        </p:spPr>
        <p:txBody>
          <a:bodyPr>
            <a:normAutofit/>
          </a:bodyPr>
          <a:lstStyle/>
          <a:p>
            <a:r>
              <a:rPr lang="en-US" sz="2800" b="1" dirty="0" smtClean="0">
                <a:solidFill>
                  <a:srgbClr val="C00000"/>
                </a:solidFill>
              </a:rPr>
              <a:t>You are beloved!</a:t>
            </a:r>
          </a:p>
          <a:p>
            <a:r>
              <a:rPr lang="en-US" sz="2800" b="1" dirty="0" smtClean="0">
                <a:solidFill>
                  <a:srgbClr val="C00000"/>
                </a:solidFill>
              </a:rPr>
              <a:t>I testify that there are as many Plans of Salvation as there are Children of God</a:t>
            </a:r>
          </a:p>
          <a:p>
            <a:r>
              <a:rPr lang="en-US" sz="2800" b="1" dirty="0" smtClean="0">
                <a:solidFill>
                  <a:srgbClr val="C00000"/>
                </a:solidFill>
              </a:rPr>
              <a:t>I testify that you have a Heavenly Parents who love you and adore you just the way you are…</a:t>
            </a:r>
            <a:endParaRPr lang="en-US" sz="2800" b="1" dirty="0">
              <a:solidFill>
                <a:srgbClr val="C00000"/>
              </a:solidFill>
            </a:endParaRPr>
          </a:p>
        </p:txBody>
      </p:sp>
      <p:pic>
        <p:nvPicPr>
          <p:cNvPr id="6146" name="Picture 2" descr="http://notanotherderbyblog.blog.com/files/2015/05/different-roa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493" y="615143"/>
            <a:ext cx="6088744" cy="515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42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rgbClr val="002060"/>
                </a:solidFill>
              </a:rPr>
              <a:t>Nations and Kingdoms</a:t>
            </a:r>
            <a:endParaRPr lang="en-US" sz="7200" b="1" dirty="0">
              <a:solidFill>
                <a:srgbClr val="002060"/>
              </a:solidFill>
            </a:endParaRPr>
          </a:p>
        </p:txBody>
      </p:sp>
      <p:sp>
        <p:nvSpPr>
          <p:cNvPr id="3" name="Content Placeholder 2"/>
          <p:cNvSpPr>
            <a:spLocks noGrp="1"/>
          </p:cNvSpPr>
          <p:nvPr>
            <p:ph idx="1"/>
          </p:nvPr>
        </p:nvSpPr>
        <p:spPr/>
        <p:txBody>
          <a:bodyPr>
            <a:normAutofit/>
          </a:bodyPr>
          <a:lstStyle/>
          <a:p>
            <a:r>
              <a:rPr lang="en-US" sz="4400" b="1" dirty="0" smtClean="0">
                <a:solidFill>
                  <a:srgbClr val="002060"/>
                </a:solidFill>
              </a:rPr>
              <a:t>1 Nephi 13</a:t>
            </a:r>
            <a:endParaRPr lang="en-US" sz="4400" b="1" dirty="0">
              <a:solidFill>
                <a:srgbClr val="002060"/>
              </a:solidFill>
            </a:endParaRPr>
          </a:p>
        </p:txBody>
      </p:sp>
      <p:pic>
        <p:nvPicPr>
          <p:cNvPr id="7170" name="Picture 2" descr="https://lh3.googleusercontent.com/S7pbYCkiFUhE5sQDHaePhNeIJKimF3ng3QZH7rkelcpMnxGQB0G46fwIL7uSTwaFt-oCGS7WxTCtkyCivPfkEpJSM0vPvNZv5v9rUL6oStUiPB8YFup3hrJmn0WbZm7-VUWDY3SLikCMALkzU69H6Omdr9JDGCPvWa56olgVuo9FMAaO3r-Tf5E2r-kzUsmYu0M2NLK8-8OBylf2J_PpctQJARjA-asZBphqRCRigVhnvXWdIowRd2fiaM5LkoKDh0ytz5dzRqdHqGsT-t2lBuSr8ubTWpLvx8tP4GAotksPC5lKqRTguKwU34kmqX8jfA1poqiJ-M9N4L7n8fRqjXaDTbVaNGzLBpPPSJGuhiFrUXOEf8euvGu4GiwJzopLHZ4kQmy0o6Ecd_H7giUeLwlCfB4KGcSHaoYHL8s8e15qZNF6iL0t5jHOXBvAU2Ur2QUGMPRq4ZbUxOZ9FPHm2BkoGDTYkvJEE0pqPuCN55YjBXGcZeuElBOCQXFXWwmXUC23w-iw7xI-w2w3UPUlvYAk5g8bF1ocXe-mRn299Fzm=w1556-h955-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172" y="1955800"/>
            <a:ext cx="7635103" cy="468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930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589" y="340790"/>
            <a:ext cx="10058400" cy="1450757"/>
          </a:xfrm>
        </p:spPr>
        <p:txBody>
          <a:bodyPr>
            <a:normAutofit/>
          </a:bodyPr>
          <a:lstStyle/>
          <a:p>
            <a:r>
              <a:rPr lang="en-US" sz="8800" b="1" dirty="0">
                <a:solidFill>
                  <a:srgbClr val="002060"/>
                </a:solidFill>
              </a:rPr>
              <a:t> </a:t>
            </a:r>
            <a:r>
              <a:rPr lang="en-US" sz="8800" b="1" dirty="0" smtClean="0">
                <a:solidFill>
                  <a:srgbClr val="002060"/>
                </a:solidFill>
              </a:rPr>
              <a:t>Christian Martyrs</a:t>
            </a:r>
            <a:endParaRPr lang="en-US" sz="8800" b="1" dirty="0">
              <a:solidFill>
                <a:srgbClr val="002060"/>
              </a:solidFill>
            </a:endParaRPr>
          </a:p>
        </p:txBody>
      </p:sp>
      <p:sp>
        <p:nvSpPr>
          <p:cNvPr id="3" name="Content Placeholder 2"/>
          <p:cNvSpPr>
            <a:spLocks noGrp="1"/>
          </p:cNvSpPr>
          <p:nvPr>
            <p:ph idx="1"/>
          </p:nvPr>
        </p:nvSpPr>
        <p:spPr/>
        <p:txBody>
          <a:bodyPr>
            <a:normAutofit/>
          </a:bodyPr>
          <a:lstStyle/>
          <a:p>
            <a:r>
              <a:rPr lang="en-US" sz="4000" b="1" dirty="0" smtClean="0">
                <a:solidFill>
                  <a:srgbClr val="002060"/>
                </a:solidFill>
              </a:rPr>
              <a:t>1 Nephi 13:5</a:t>
            </a:r>
            <a:endParaRPr lang="en-US" sz="4000" b="1" dirty="0">
              <a:solidFill>
                <a:srgbClr val="002060"/>
              </a:solidFill>
            </a:endParaRPr>
          </a:p>
        </p:txBody>
      </p:sp>
      <p:pic>
        <p:nvPicPr>
          <p:cNvPr id="8194" name="Picture 2" descr="https://lh3.googleusercontent.com/2URPI_7-9XIla_wbhvpXUfajKJVa9Dp5cAK0IvzaqohnU7hSyl5V0W2YoCnUFM6U46rhXxc4HwQyxCpqTWJKicsbPDDO7LUNstGihrZ5CAAmZ_7Jfn5nIykCGlU1jFsk_qHPqQ_9fuTKuvI60P-zgFIM2eTiLtd6SPLctfIti7SlznSAmyYMxlUSL4PLaPrxNI9EigKyEwHe-B7LGCJYc26pTQIo0GQCh4xOvEIxITfQPXS2ejpLDv4k0afFj4qKTEhM5JcIRFfajgkW2ObGOo4I5aCWnfCvcSQqDUuMrKwjCH9bFYm8SDVq5bOlBaHRP1jsB2WVk-MxxZ7NwYPoBP0hOZMKeGKKnSw-7xB1o6Ys76ZkxfHRGyce9W5Ntna2rh0KusU34X1TPD3mPPwLSmq-4pl_hoeLZ8QANrNilzj-3CKjvpRw3o3duSaJ0q71L7mB0YAKQUoztE4YyPG2ZlI2KGB8kk7Z3l8urhz0zY11R7qw1ASzt820EMudy5eEiUq1uUSpIaUjATTi6kpCEu5V1Pkey_WshWcP0O4XNnBV=w1433-h955-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240" y="1737360"/>
            <a:ext cx="7157602" cy="477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93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s://lh3.googleusercontent.com/P0rRpxQntkqvb7XhHeMcXTnwFoU6uABhlGYiewlOEYGQNjw0_DxbPaJEr2C0ACC5TL1IT7DtyyuAtpaVph2aHz82tFsSyy4goKbGcsVcTjVTz2e8oIKl4BK8A2He-KgS_c7C7izWz-VFWIdn1ggKbAgJaA1SZAs7k1o0KnHUgtvAaDK9n-4e_z0Zg1S0vAckjzzLpFBi8vx0hiFqtZiGFOvXT23Fo5Hd-rGH9rkzHtY9foT5WcieDZQLfkqt38oKJGqGGEEhk7tdh3aEWc0d7MGIumXmtGtSQ2VUOcS_aYSeBgl8OqPJgTh56bvi80YY3XGe_4xFCOUQfnliIWXLc0QUZyWMliJ2cSHgYVXY_FDAHwzMehgsrXat5mQcsDqfQ5bMyVVGl7ve5sZhTFVxgod7ir5k4MDPMrs7eBBSzcziLDwievnjMCXIgcGIv9IDO6-9JkgJLhpq1Rizwp9MnaE85yN_LlZUg9HHBk28f_f88dFI0e-dK_-JgdMGP316Oopycnj35AMAyPjIBVTmg7PmKPTLb_yIovXI-6v4myxT=w1433-h955-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55017" cy="67723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jesuschristsavior.net/Fish.jp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70618" y="108066"/>
            <a:ext cx="4821382" cy="289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94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left)">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902" y="286603"/>
            <a:ext cx="10174778" cy="1450757"/>
          </a:xfrm>
        </p:spPr>
        <p:txBody>
          <a:bodyPr>
            <a:normAutofit/>
          </a:bodyPr>
          <a:lstStyle/>
          <a:p>
            <a:r>
              <a:rPr lang="en-US" sz="7200" b="1" dirty="0" smtClean="0">
                <a:solidFill>
                  <a:srgbClr val="7030A0"/>
                </a:solidFill>
              </a:rPr>
              <a:t>Joseph Smith</a:t>
            </a:r>
            <a:endParaRPr lang="en-US" sz="7200" b="1" dirty="0">
              <a:solidFill>
                <a:srgbClr val="7030A0"/>
              </a:solidFill>
            </a:endParaRPr>
          </a:p>
        </p:txBody>
      </p:sp>
      <p:sp>
        <p:nvSpPr>
          <p:cNvPr id="3" name="Content Placeholder 2"/>
          <p:cNvSpPr>
            <a:spLocks noGrp="1"/>
          </p:cNvSpPr>
          <p:nvPr>
            <p:ph idx="1"/>
          </p:nvPr>
        </p:nvSpPr>
        <p:spPr>
          <a:xfrm>
            <a:off x="980902" y="1845734"/>
            <a:ext cx="5652654" cy="4023360"/>
          </a:xfrm>
        </p:spPr>
        <p:txBody>
          <a:bodyPr>
            <a:normAutofit fontScale="92500" lnSpcReduction="20000"/>
          </a:bodyPr>
          <a:lstStyle/>
          <a:p>
            <a:pPr fontAlgn="base"/>
            <a:r>
              <a:rPr lang="en-US" b="1" dirty="0">
                <a:solidFill>
                  <a:srgbClr val="7030A0"/>
                </a:solidFill>
              </a:rPr>
              <a:t>Joseph Smith once came across John Foxe's, </a:t>
            </a:r>
            <a:r>
              <a:rPr lang="en-US" b="1" i="1" dirty="0">
                <a:solidFill>
                  <a:srgbClr val="7030A0"/>
                </a:solidFill>
              </a:rPr>
              <a:t>Book of Martyrs</a:t>
            </a:r>
            <a:r>
              <a:rPr lang="en-US" b="1" dirty="0">
                <a:solidFill>
                  <a:srgbClr val="7030A0"/>
                </a:solidFill>
              </a:rPr>
              <a:t>.  John Foxe had lived in the 1500's and personally witnessed the persecutions and martyrdoms of many early reformers. Edward Stevenson later described the Prophet's reaction to the book:</a:t>
            </a:r>
          </a:p>
          <a:p>
            <a:pPr fontAlgn="base"/>
            <a:r>
              <a:rPr lang="en-US" b="1" dirty="0">
                <a:solidFill>
                  <a:srgbClr val="7030A0"/>
                </a:solidFill>
              </a:rPr>
              <a:t>"He expressed sympathy for the Christian martyrs and a hope for their salvation.  He asked to borrow the book, promising to return it when he should meet us again in Missouri.  </a:t>
            </a:r>
            <a:endParaRPr lang="en-US" b="1" dirty="0" smtClean="0">
              <a:solidFill>
                <a:srgbClr val="7030A0"/>
              </a:solidFill>
            </a:endParaRPr>
          </a:p>
          <a:p>
            <a:pPr fontAlgn="base"/>
            <a:r>
              <a:rPr lang="en-US" b="1" dirty="0" smtClean="0">
                <a:solidFill>
                  <a:srgbClr val="7030A0"/>
                </a:solidFill>
              </a:rPr>
              <a:t>On </a:t>
            </a:r>
            <a:r>
              <a:rPr lang="en-US" b="1" dirty="0">
                <a:solidFill>
                  <a:srgbClr val="7030A0"/>
                </a:solidFill>
              </a:rPr>
              <a:t>returning it he said, 'I have, by the aid of the </a:t>
            </a:r>
            <a:r>
              <a:rPr lang="en-US" b="1" dirty="0" err="1">
                <a:solidFill>
                  <a:srgbClr val="7030A0"/>
                </a:solidFill>
              </a:rPr>
              <a:t>Urim</a:t>
            </a:r>
            <a:r>
              <a:rPr lang="en-US" b="1" dirty="0">
                <a:solidFill>
                  <a:srgbClr val="7030A0"/>
                </a:solidFill>
              </a:rPr>
              <a:t> and </a:t>
            </a:r>
            <a:r>
              <a:rPr lang="en-US" b="1" dirty="0" err="1">
                <a:solidFill>
                  <a:srgbClr val="7030A0"/>
                </a:solidFill>
              </a:rPr>
              <a:t>Thummim</a:t>
            </a:r>
            <a:r>
              <a:rPr lang="en-US" b="1" dirty="0">
                <a:solidFill>
                  <a:srgbClr val="7030A0"/>
                </a:solidFill>
              </a:rPr>
              <a:t>, seen those martyrs. They were honest, devoted followers of Christ, according to the light they possessed. They will be saved.'" </a:t>
            </a:r>
            <a:endParaRPr lang="en-US" b="1" dirty="0" smtClean="0">
              <a:solidFill>
                <a:srgbClr val="7030A0"/>
              </a:solidFill>
            </a:endParaRPr>
          </a:p>
          <a:p>
            <a:pPr fontAlgn="base"/>
            <a:r>
              <a:rPr lang="en-US" b="1" dirty="0" smtClean="0">
                <a:solidFill>
                  <a:srgbClr val="7030A0"/>
                </a:solidFill>
              </a:rPr>
              <a:t>(</a:t>
            </a:r>
            <a:r>
              <a:rPr lang="en-US" b="1" dirty="0">
                <a:solidFill>
                  <a:srgbClr val="7030A0"/>
                </a:solidFill>
              </a:rPr>
              <a:t>S. Michael Wilcox, </a:t>
            </a:r>
            <a:r>
              <a:rPr lang="en-US" b="1" i="1" dirty="0">
                <a:solidFill>
                  <a:srgbClr val="7030A0"/>
                </a:solidFill>
              </a:rPr>
              <a:t>Fire in the Bones</a:t>
            </a:r>
            <a:r>
              <a:rPr lang="en-US" b="1" dirty="0">
                <a:solidFill>
                  <a:srgbClr val="7030A0"/>
                </a:solidFill>
              </a:rPr>
              <a:t>, </a:t>
            </a:r>
            <a:r>
              <a:rPr lang="en-US" b="1" dirty="0" smtClean="0">
                <a:solidFill>
                  <a:srgbClr val="7030A0"/>
                </a:solidFill>
              </a:rPr>
              <a:t>16-17</a:t>
            </a:r>
            <a:r>
              <a:rPr lang="en-US" b="1" dirty="0">
                <a:solidFill>
                  <a:srgbClr val="7030A0"/>
                </a:solidFill>
              </a:rPr>
              <a:t>)</a:t>
            </a:r>
          </a:p>
          <a:p>
            <a:endParaRPr lang="en-US" b="1" dirty="0">
              <a:solidFill>
                <a:srgbClr val="7030A0"/>
              </a:solidFill>
            </a:endParaRPr>
          </a:p>
        </p:txBody>
      </p:sp>
      <p:pic>
        <p:nvPicPr>
          <p:cNvPr id="9218" name="Picture 2" descr="http://www.itmonline.org/bodytheology/images/marty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946" y="823969"/>
            <a:ext cx="5255844" cy="575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3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1676</TotalTime>
  <Words>86</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The Sins of the Fathers</vt:lpstr>
      <vt:lpstr>PowerPoint Presentation</vt:lpstr>
      <vt:lpstr>PowerPoint Presentation</vt:lpstr>
      <vt:lpstr>Mists and Vapors</vt:lpstr>
      <vt:lpstr>Recent Blog</vt:lpstr>
      <vt:lpstr>Nations and Kingdoms</vt:lpstr>
      <vt:lpstr> Christian Martyrs</vt:lpstr>
      <vt:lpstr>PowerPoint Presentation</vt:lpstr>
      <vt:lpstr>Joseph Smith</vt:lpstr>
      <vt:lpstr>The Martyrs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Sins of the Fathers</dc:title>
  <dc:creator>Kevin Hinckley</dc:creator>
  <cp:lastModifiedBy>Kevin Hinckley</cp:lastModifiedBy>
  <cp:revision>8</cp:revision>
  <dcterms:created xsi:type="dcterms:W3CDTF">2015-11-07T17:59:19Z</dcterms:created>
  <dcterms:modified xsi:type="dcterms:W3CDTF">2015-11-08T21:56:18Z</dcterms:modified>
</cp:coreProperties>
</file>