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64" r:id="rId4"/>
    <p:sldId id="257" r:id="rId5"/>
    <p:sldId id="259" r:id="rId6"/>
    <p:sldId id="260" r:id="rId7"/>
    <p:sldId id="261" r:id="rId8"/>
    <p:sldId id="262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60"/>
  </p:normalViewPr>
  <p:slideViewPr>
    <p:cSldViewPr snapToGrid="0">
      <p:cViewPr>
        <p:scale>
          <a:sx n="76" d="100"/>
          <a:sy n="76" d="100"/>
        </p:scale>
        <p:origin x="-135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9/27/2015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ldsmag.com/wp-content/uploads/images/stories/image/2012/Jan/01_10_12/Proctor_hieroglpyhs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13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01864" y="140043"/>
            <a:ext cx="10058400" cy="1598388"/>
          </a:xfrm>
        </p:spPr>
        <p:txBody>
          <a:bodyPr>
            <a:normAutofit/>
          </a:bodyPr>
          <a:lstStyle/>
          <a:p>
            <a:r>
              <a:rPr lang="en-US" sz="9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Plates of Brass</a:t>
            </a:r>
            <a:endParaRPr lang="en-US" sz="9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760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Of Brass Plates and Rods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1 Nephi 3,4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8194" name="Picture 2" descr="http://ldsmag.com/wp-content/uploads/images/stories/lamanandlemu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234" y="2064953"/>
            <a:ext cx="6260024" cy="391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01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7767" y="3262182"/>
            <a:ext cx="4850438" cy="305623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Rediscovery (and editing) of the Book of Deuteronomy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Strict adherence to the letter of Law of Moses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Limited all sacrifice to the Temple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Belief in Israel’s ‘righteousness’ [and divine protection] due to strict obedience to the Law</a:t>
            </a:r>
          </a:p>
          <a:p>
            <a:pPr marL="0" indent="0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217920" y="3336324"/>
            <a:ext cx="5158534" cy="238448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Persecution of false prophets (visionaries)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Rejection of any additional divine guidance outside of the Law (A Torah, a Torah, we have a Torah!)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Strict punishment against any preforming sacrifices outside the Temple</a:t>
            </a:r>
            <a:endParaRPr lang="en-US" b="1" dirty="0">
              <a:solidFill>
                <a:srgbClr val="7030A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21210" y="766118"/>
            <a:ext cx="3921211" cy="27184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King Josiah’s Reforms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620 BC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932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Unspoken “Subplot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8837552" cy="4023360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</a:rPr>
              <a:t>Nephi (The New “Joseph”) vs </a:t>
            </a:r>
            <a:r>
              <a:rPr lang="en-US" b="1" dirty="0" err="1" smtClean="0">
                <a:solidFill>
                  <a:srgbClr val="002060"/>
                </a:solidFill>
              </a:rPr>
              <a:t>Laman</a:t>
            </a:r>
            <a:r>
              <a:rPr lang="en-US" b="1" dirty="0" smtClean="0">
                <a:solidFill>
                  <a:srgbClr val="002060"/>
                </a:solidFill>
              </a:rPr>
              <a:t> and Lemuel (the orthodox Deuteronomists)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Nephi is: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    The Younger Brother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    Named for the “grain god of Egypt” by his father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    Left to be killed of wild beasts in the wilderness by his brothers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    Made a ruler over his brothers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     Has visions and dreams</a:t>
            </a:r>
          </a:p>
          <a:p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http://www.hunterscastle.com/commentary/bm/1ne/nephiy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730" y="2150076"/>
            <a:ext cx="3111882" cy="401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7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osephbrickey.com/media/sale/Lithographs/ss_size1/BRICKEY_xii_LehiStudyingPlat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45741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399" y="230751"/>
            <a:ext cx="4611542" cy="1450757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Dreams and Visions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399" y="1845734"/>
            <a:ext cx="10661410" cy="402336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Nephi 2:1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98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</a:rPr>
              <a:t>The Problem (Inverted)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1" y="1845733"/>
            <a:ext cx="4100795" cy="448092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Thus,</a:t>
            </a:r>
          </a:p>
          <a:p>
            <a:r>
              <a:rPr lang="en-US" b="1" dirty="0">
                <a:solidFill>
                  <a:srgbClr val="C00000"/>
                </a:solidFill>
              </a:rPr>
              <a:t>And </a:t>
            </a:r>
            <a:r>
              <a:rPr lang="en-US" b="1" dirty="0" smtClean="0">
                <a:solidFill>
                  <a:srgbClr val="C00000"/>
                </a:solidFill>
              </a:rPr>
              <a:t>[</a:t>
            </a:r>
            <a:r>
              <a:rPr lang="en-US" b="1" dirty="0" err="1" smtClean="0">
                <a:solidFill>
                  <a:srgbClr val="C00000"/>
                </a:solidFill>
              </a:rPr>
              <a:t>Laman</a:t>
            </a:r>
            <a:r>
              <a:rPr lang="en-US" b="1" dirty="0" smtClean="0">
                <a:solidFill>
                  <a:srgbClr val="C00000"/>
                </a:solidFill>
              </a:rPr>
              <a:t> and Lemuel] </a:t>
            </a:r>
            <a:r>
              <a:rPr lang="en-US" b="1" dirty="0">
                <a:solidFill>
                  <a:srgbClr val="C00000"/>
                </a:solidFill>
              </a:rPr>
              <a:t>were like unto the Jews who were at Jerusalem</a:t>
            </a:r>
          </a:p>
          <a:p>
            <a:r>
              <a:rPr lang="en-US" b="1" dirty="0">
                <a:solidFill>
                  <a:srgbClr val="C00000"/>
                </a:solidFill>
              </a:rPr>
              <a:t>Neither did they believe that Jerusalem…could be destroyed according the words of the prophets.</a:t>
            </a:r>
          </a:p>
          <a:p>
            <a:r>
              <a:rPr lang="en-US" b="1" dirty="0">
                <a:solidFill>
                  <a:srgbClr val="C00000"/>
                </a:solidFill>
              </a:rPr>
              <a:t>They did murmur because they knew not the dealings of that God who created them</a:t>
            </a:r>
          </a:p>
          <a:p>
            <a:r>
              <a:rPr lang="en-US" b="1" dirty="0" err="1" smtClean="0">
                <a:solidFill>
                  <a:srgbClr val="C00000"/>
                </a:solidFill>
              </a:rPr>
              <a:t>Laman</a:t>
            </a:r>
            <a:r>
              <a:rPr lang="en-US" b="1" dirty="0" smtClean="0">
                <a:solidFill>
                  <a:srgbClr val="C00000"/>
                </a:solidFill>
              </a:rPr>
              <a:t> and Lemuel, being the eldest, did murmur against their father</a:t>
            </a:r>
          </a:p>
        </p:txBody>
      </p:sp>
      <p:pic>
        <p:nvPicPr>
          <p:cNvPr id="3074" name="Picture 2" descr="http://www.jesusat2am.com/public_html/jesusat2am.com/media/uploads/exile-300x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6688" y="2082542"/>
            <a:ext cx="4918933" cy="39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7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res.cloudinary.com/mindbodygreen/image/upload/c_fill,w_994,h_430,g_center,q_80,f_auto,fl_lossy/crp/SadWomanHuggingKneesInForest-85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518" y="0"/>
            <a:ext cx="158531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0475" y="-258680"/>
            <a:ext cx="4474794" cy="1147914"/>
          </a:xfrm>
        </p:spPr>
        <p:txBody>
          <a:bodyPr/>
          <a:lstStyle/>
          <a:p>
            <a:r>
              <a:rPr lang="en-US" b="1" dirty="0" smtClean="0"/>
              <a:t>Neal A. Maxwell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7245" y="1031846"/>
            <a:ext cx="5285064" cy="5654180"/>
          </a:xfrm>
          <a:solidFill>
            <a:schemeClr val="bg1"/>
          </a:solidFill>
          <a:ln w="38100">
            <a:solidFill>
              <a:srgbClr val="002060"/>
            </a:solidFill>
          </a:ln>
        </p:spPr>
        <p:txBody>
          <a:bodyPr>
            <a:normAutofit fontScale="92500"/>
          </a:bodyPr>
          <a:lstStyle/>
          <a:p>
            <a:pPr fontAlgn="base"/>
            <a:r>
              <a:rPr lang="en-US" sz="2400" b="1" dirty="0" smtClean="0">
                <a:solidFill>
                  <a:srgbClr val="002060"/>
                </a:solidFill>
              </a:rPr>
              <a:t>Failing to understand the “dealings” of the Lord with His children—meaning </a:t>
            </a:r>
            <a:r>
              <a:rPr lang="en-US" sz="2400" b="1" dirty="0">
                <a:solidFill>
                  <a:srgbClr val="002060"/>
                </a:solidFill>
              </a:rPr>
              <a:t>His relations with and treatment of His children—is very fundamental.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fontAlgn="base"/>
            <a:r>
              <a:rPr lang="en-US" sz="2400" b="1" dirty="0" smtClean="0">
                <a:solidFill>
                  <a:srgbClr val="002060"/>
                </a:solidFill>
              </a:rPr>
              <a:t>Murmuring </a:t>
            </a:r>
            <a:r>
              <a:rPr lang="en-US" sz="2400" b="1" dirty="0">
                <a:solidFill>
                  <a:srgbClr val="002060"/>
                </a:solidFill>
              </a:rPr>
              <a:t>is but one of the symptoms, and not the only consequence either; in fact, brothers and sisters, this failure affects everything else!</a:t>
            </a:r>
          </a:p>
          <a:p>
            <a:pPr fontAlgn="base"/>
            <a:r>
              <a:rPr lang="en-US" sz="2400" b="1" dirty="0">
                <a:solidFill>
                  <a:srgbClr val="002060"/>
                </a:solidFill>
              </a:rPr>
              <a:t>To misread something so crucial constitutes a failure to know God, </a:t>
            </a:r>
            <a:r>
              <a:rPr lang="en-US" sz="2400" b="1" i="1" dirty="0">
                <a:solidFill>
                  <a:srgbClr val="002060"/>
                </a:solidFill>
              </a:rPr>
              <a:t>who then ends up being wrongly seen as unreachable, uninvolved, uncaring, and unable—a disabled and diminished Deity, </a:t>
            </a:r>
            <a:endParaRPr lang="en-US" sz="2400" b="1" i="1" dirty="0" smtClean="0">
              <a:solidFill>
                <a:srgbClr val="002060"/>
              </a:solidFill>
            </a:endParaRPr>
          </a:p>
          <a:p>
            <a:pPr fontAlgn="base"/>
            <a:r>
              <a:rPr lang="en-US" sz="2400" b="1" dirty="0" smtClean="0">
                <a:solidFill>
                  <a:srgbClr val="002060"/>
                </a:solidFill>
              </a:rPr>
              <a:t>really—about </a:t>
            </a:r>
            <a:r>
              <a:rPr lang="en-US" sz="2400" b="1" dirty="0">
                <a:solidFill>
                  <a:srgbClr val="002060"/>
                </a:solidFill>
              </a:rPr>
              <a:t>whose seeming limitations, ironically, some then quickly complain</a:t>
            </a:r>
            <a:r>
              <a:rPr lang="en-US" sz="2400" b="1" dirty="0" smtClean="0">
                <a:solidFill>
                  <a:srgbClr val="002060"/>
                </a:solidFill>
              </a:rPr>
              <a:t>.</a:t>
            </a:r>
          </a:p>
          <a:p>
            <a:pPr fontAlgn="base"/>
            <a:r>
              <a:rPr lang="en-US" b="1" dirty="0" smtClean="0">
                <a:solidFill>
                  <a:srgbClr val="002060"/>
                </a:solidFill>
              </a:rPr>
              <a:t>Oct 1999 General Conference</a:t>
            </a:r>
            <a:endParaRPr lang="en-US" b="1" dirty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884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735" y="286603"/>
            <a:ext cx="10298945" cy="1450757"/>
          </a:xfrm>
        </p:spPr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</a:rPr>
              <a:t>The Problem</a:t>
            </a:r>
            <a:endParaRPr lang="en-US" sz="66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070" y="1845734"/>
            <a:ext cx="5313406" cy="4266742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An</a:t>
            </a:r>
            <a:r>
              <a:rPr lang="en-US" b="1" dirty="0">
                <a:solidFill>
                  <a:srgbClr val="7030A0"/>
                </a:solidFill>
              </a:rPr>
              <a:t> ex-Mormon </a:t>
            </a:r>
            <a:r>
              <a:rPr lang="en-US" b="1" dirty="0" smtClean="0">
                <a:solidFill>
                  <a:srgbClr val="7030A0"/>
                </a:solidFill>
              </a:rPr>
              <a:t>blog, </a:t>
            </a:r>
            <a:r>
              <a:rPr lang="en-US" b="1" dirty="0">
                <a:solidFill>
                  <a:srgbClr val="7030A0"/>
                </a:solidFill>
              </a:rPr>
              <a:t>which currently counts nearly 12,000 “recovering Mormons</a:t>
            </a:r>
            <a:r>
              <a:rPr lang="en-US" b="1" dirty="0" smtClean="0">
                <a:solidFill>
                  <a:srgbClr val="7030A0"/>
                </a:solidFill>
              </a:rPr>
              <a:t>”, posted </a:t>
            </a:r>
            <a:r>
              <a:rPr lang="en-US" b="1" dirty="0">
                <a:solidFill>
                  <a:srgbClr val="7030A0"/>
                </a:solidFill>
              </a:rPr>
              <a:t>group survey results in early 2013 that showed that 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nearly </a:t>
            </a:r>
            <a:r>
              <a:rPr lang="en-US" b="1" dirty="0">
                <a:solidFill>
                  <a:srgbClr val="7030A0"/>
                </a:solidFill>
              </a:rPr>
              <a:t>half of those who answered the survey would describe themselves as atheist, 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another </a:t>
            </a:r>
            <a:r>
              <a:rPr lang="en-US" b="1" dirty="0">
                <a:solidFill>
                  <a:srgbClr val="7030A0"/>
                </a:solidFill>
              </a:rPr>
              <a:t>30% would describe themselves as agnostic, 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smtClean="0">
                <a:solidFill>
                  <a:srgbClr val="7030A0"/>
                </a:solidFill>
              </a:rPr>
              <a:t>whereas </a:t>
            </a:r>
            <a:r>
              <a:rPr lang="en-US" b="1" dirty="0">
                <a:solidFill>
                  <a:srgbClr val="7030A0"/>
                </a:solidFill>
              </a:rPr>
              <a:t>only 0.5% would describe themselves as Catholic and only 2.4% would describe themselves as following an “other Christian religion</a:t>
            </a:r>
            <a:r>
              <a:rPr lang="en-US" b="1" dirty="0" smtClean="0">
                <a:solidFill>
                  <a:srgbClr val="7030A0"/>
                </a:solidFill>
              </a:rPr>
              <a:t>”…</a:t>
            </a:r>
            <a:endParaRPr lang="en-US" b="1" dirty="0">
              <a:solidFill>
                <a:srgbClr val="7030A0"/>
              </a:solidFill>
            </a:endParaRPr>
          </a:p>
        </p:txBody>
      </p:sp>
      <p:pic>
        <p:nvPicPr>
          <p:cNvPr id="4098" name="Picture 2" descr="http://i3.cdnds.net/12/48/618x550/confused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100" y="953530"/>
            <a:ext cx="588645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30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002060"/>
                </a:solidFill>
              </a:rPr>
              <a:t>How Nephi knew</a:t>
            </a:r>
            <a:endParaRPr lang="en-US" sz="60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1 Nephi 2:16</a:t>
            </a:r>
            <a:endParaRPr lang="en-US" sz="5400" b="1" dirty="0">
              <a:solidFill>
                <a:srgbClr val="0070C0"/>
              </a:solidFill>
            </a:endParaRPr>
          </a:p>
        </p:txBody>
      </p:sp>
      <p:pic>
        <p:nvPicPr>
          <p:cNvPr id="7170" name="Picture 2" descr="http://www.hunterscastle.com/commentary/bm/1ne/nephiy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909" y="561408"/>
            <a:ext cx="4261622" cy="5491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48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 smtClean="0">
                <a:solidFill>
                  <a:srgbClr val="002060"/>
                </a:solidFill>
              </a:rPr>
              <a:t>The Abrahamic Journey</a:t>
            </a:r>
            <a:endParaRPr lang="en-US" sz="66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2634462" cy="402336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2060"/>
                </a:solidFill>
              </a:rPr>
              <a:t>Abraham 1:2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Follower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Desire-</a:t>
            </a:r>
            <a:r>
              <a:rPr lang="en-US" b="1" dirty="0" err="1" smtClean="0">
                <a:solidFill>
                  <a:srgbClr val="002060"/>
                </a:solidFill>
              </a:rPr>
              <a:t>er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Follower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Possessor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57600" y="1845734"/>
            <a:ext cx="2166551" cy="4023360"/>
          </a:xfrm>
        </p:spPr>
        <p:txBody>
          <a:bodyPr/>
          <a:lstStyle/>
          <a:p>
            <a:r>
              <a:rPr lang="en-US" b="1" u="sng" dirty="0" smtClean="0">
                <a:solidFill>
                  <a:srgbClr val="00B050"/>
                </a:solidFill>
              </a:rPr>
              <a:t>Lehi</a:t>
            </a:r>
          </a:p>
          <a:p>
            <a:r>
              <a:rPr lang="en-US" b="1" dirty="0" smtClean="0">
                <a:solidFill>
                  <a:srgbClr val="00B050"/>
                </a:solidFill>
              </a:rPr>
              <a:t>Obedient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Revelation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Hard Obedience</a:t>
            </a:r>
          </a:p>
          <a:p>
            <a:endParaRPr lang="en-US" b="1" dirty="0">
              <a:solidFill>
                <a:srgbClr val="00B050"/>
              </a:solidFill>
            </a:endParaRPr>
          </a:p>
          <a:p>
            <a:r>
              <a:rPr lang="en-US" b="1" dirty="0" smtClean="0">
                <a:solidFill>
                  <a:srgbClr val="00B050"/>
                </a:solidFill>
              </a:rPr>
              <a:t>Greater Vision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885936" y="1845734"/>
            <a:ext cx="21665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C00000"/>
                </a:solidFill>
              </a:rPr>
              <a:t>Nephi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Obedient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Revelation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Hard Obedience</a:t>
            </a:r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Greater Vision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8114272" y="1845734"/>
            <a:ext cx="21665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>
                <a:solidFill>
                  <a:srgbClr val="0070C0"/>
                </a:solidFill>
              </a:rPr>
              <a:t>What About Us?</a:t>
            </a:r>
          </a:p>
        </p:txBody>
      </p:sp>
      <p:pic>
        <p:nvPicPr>
          <p:cNvPr id="6146" name="Picture 2" descr="http://www.ldsliving.com/images/stories/large/8755.jpg?13510219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272" y="3020987"/>
            <a:ext cx="3676261" cy="275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5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2675</TotalTime>
  <Words>378</Words>
  <Application>Microsoft Office PowerPoint</Application>
  <PresentationFormat>Custom</PresentationFormat>
  <Paragraphs>68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Retrospect</vt:lpstr>
      <vt:lpstr>The Plates of Brass</vt:lpstr>
      <vt:lpstr>Reminder…</vt:lpstr>
      <vt:lpstr>The Unspoken “Subplot</vt:lpstr>
      <vt:lpstr>Dreams and Visions</vt:lpstr>
      <vt:lpstr>The Problem (Inverted)</vt:lpstr>
      <vt:lpstr>Neal A. Maxwell</vt:lpstr>
      <vt:lpstr>The Problem</vt:lpstr>
      <vt:lpstr>How Nephi knew</vt:lpstr>
      <vt:lpstr>The Abrahamic Journey</vt:lpstr>
      <vt:lpstr>Of Brass Plates and Rods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Plates of Brass</dc:title>
  <dc:creator>Kevin Hinckley</dc:creator>
  <cp:lastModifiedBy>Bron</cp:lastModifiedBy>
  <cp:revision>20</cp:revision>
  <dcterms:created xsi:type="dcterms:W3CDTF">2015-09-23T13:35:44Z</dcterms:created>
  <dcterms:modified xsi:type="dcterms:W3CDTF">2015-09-27T23:27:05Z</dcterms:modified>
</cp:coreProperties>
</file>