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5" r:id="rId7"/>
    <p:sldId id="263"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4/1/2015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4/1/2015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QZScgcWodAg/UZu0R2DaJOI/AAAAAAAAAIw/57rwaNQNyx8/s1600/Sunrise+landscape+render+retouch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0081" y="-939219"/>
            <a:ext cx="8466598" cy="3566160"/>
          </a:xfrm>
        </p:spPr>
        <p:txBody>
          <a:bodyPr/>
          <a:lstStyle/>
          <a:p>
            <a:r>
              <a:rPr lang="en-US" b="1" dirty="0" smtClean="0">
                <a:solidFill>
                  <a:schemeClr val="bg1"/>
                </a:solidFill>
                <a:effectLst>
                  <a:outerShdw blurRad="38100" dist="38100" dir="2700000" algn="tl">
                    <a:srgbClr val="000000">
                      <a:alpha val="43137"/>
                    </a:srgbClr>
                  </a:outerShdw>
                </a:effectLst>
              </a:rPr>
              <a:t>The Acceptable Year of the Lord </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376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877" y="167952"/>
            <a:ext cx="10950407" cy="1343608"/>
          </a:xfrm>
        </p:spPr>
        <p:txBody>
          <a:bodyPr>
            <a:normAutofit/>
          </a:bodyPr>
          <a:lstStyle/>
          <a:p>
            <a:r>
              <a:rPr lang="en-US" b="1" dirty="0" smtClean="0">
                <a:solidFill>
                  <a:srgbClr val="7030A0"/>
                </a:solidFill>
              </a:rPr>
              <a:t>The Lord’s Purpose</a:t>
            </a:r>
            <a:endParaRPr lang="en-US" b="1" dirty="0">
              <a:solidFill>
                <a:srgbClr val="7030A0"/>
              </a:solidFill>
            </a:endParaRPr>
          </a:p>
        </p:txBody>
      </p:sp>
      <p:sp>
        <p:nvSpPr>
          <p:cNvPr id="3" name="Content Placeholder 2"/>
          <p:cNvSpPr>
            <a:spLocks noGrp="1"/>
          </p:cNvSpPr>
          <p:nvPr>
            <p:ph sz="half" idx="1"/>
          </p:nvPr>
        </p:nvSpPr>
        <p:spPr>
          <a:xfrm>
            <a:off x="205272" y="1763487"/>
            <a:ext cx="5915609" cy="5598366"/>
          </a:xfrm>
          <a:solidFill>
            <a:schemeClr val="bg1"/>
          </a:solidFill>
        </p:spPr>
        <p:txBody>
          <a:bodyPr>
            <a:normAutofit/>
          </a:bodyPr>
          <a:lstStyle/>
          <a:p>
            <a:r>
              <a:rPr lang="en-US" sz="4000" b="1" u="sng" dirty="0" smtClean="0">
                <a:solidFill>
                  <a:srgbClr val="C00000"/>
                </a:solidFill>
              </a:rPr>
              <a:t>Isaiah 61:1</a:t>
            </a:r>
          </a:p>
          <a:p>
            <a:r>
              <a:rPr lang="en-US" sz="2400" b="1" dirty="0" smtClean="0">
                <a:solidFill>
                  <a:srgbClr val="C00000"/>
                </a:solidFill>
              </a:rPr>
              <a:t>The Spirit of the Lord God is </a:t>
            </a:r>
            <a:r>
              <a:rPr lang="en-US" sz="2400" b="1" i="1" u="sng" dirty="0" smtClean="0">
                <a:solidFill>
                  <a:srgbClr val="C00000"/>
                </a:solidFill>
              </a:rPr>
              <a:t>upon me</a:t>
            </a:r>
            <a:r>
              <a:rPr lang="en-US" sz="2400" b="1" dirty="0" smtClean="0">
                <a:solidFill>
                  <a:srgbClr val="C00000"/>
                </a:solidFill>
              </a:rPr>
              <a:t>: </a:t>
            </a:r>
          </a:p>
          <a:p>
            <a:r>
              <a:rPr lang="en-US" sz="2400" b="1" dirty="0" smtClean="0">
                <a:solidFill>
                  <a:srgbClr val="C00000"/>
                </a:solidFill>
              </a:rPr>
              <a:t>because the Lord hath </a:t>
            </a:r>
            <a:r>
              <a:rPr lang="en-US" sz="2400" b="1" i="1" u="sng" dirty="0" smtClean="0">
                <a:solidFill>
                  <a:srgbClr val="C00000"/>
                </a:solidFill>
              </a:rPr>
              <a:t>anointed</a:t>
            </a:r>
            <a:r>
              <a:rPr lang="en-US" sz="2400" b="1" dirty="0" smtClean="0">
                <a:solidFill>
                  <a:srgbClr val="C00000"/>
                </a:solidFill>
              </a:rPr>
              <a:t> me </a:t>
            </a:r>
          </a:p>
          <a:p>
            <a:pPr marL="0" indent="0">
              <a:buNone/>
            </a:pPr>
            <a:endParaRPr lang="en-US" sz="2400" b="1" dirty="0" smtClean="0">
              <a:solidFill>
                <a:srgbClr val="7030A0"/>
              </a:solidFill>
            </a:endParaRPr>
          </a:p>
          <a:p>
            <a:pPr marL="0" indent="0">
              <a:buNone/>
            </a:pPr>
            <a:r>
              <a:rPr lang="en-US" sz="2400" b="1" dirty="0" smtClean="0">
                <a:solidFill>
                  <a:srgbClr val="7030A0"/>
                </a:solidFill>
              </a:rPr>
              <a:t>to preach good tidings unto meek;</a:t>
            </a:r>
          </a:p>
          <a:p>
            <a:pPr marL="0" indent="0">
              <a:buNone/>
            </a:pPr>
            <a:r>
              <a:rPr lang="en-US" sz="2400" b="1" dirty="0" smtClean="0">
                <a:solidFill>
                  <a:srgbClr val="00B050"/>
                </a:solidFill>
              </a:rPr>
              <a:t>He hath sent me to bind up the brokenhearted</a:t>
            </a:r>
            <a:r>
              <a:rPr lang="en-US" sz="2400" b="1" dirty="0" smtClean="0">
                <a:solidFill>
                  <a:srgbClr val="C00000"/>
                </a:solidFill>
              </a:rPr>
              <a:t>,</a:t>
            </a:r>
          </a:p>
          <a:p>
            <a:pPr marL="0" indent="0">
              <a:buNone/>
            </a:pPr>
            <a:r>
              <a:rPr lang="en-US" sz="2400" b="1" dirty="0" smtClean="0">
                <a:solidFill>
                  <a:srgbClr val="002060"/>
                </a:solidFill>
              </a:rPr>
              <a:t>To proclaim liberty to the captives, (</a:t>
            </a:r>
            <a:r>
              <a:rPr lang="en-US" sz="2400" b="1" dirty="0" err="1" smtClean="0">
                <a:solidFill>
                  <a:srgbClr val="002060"/>
                </a:solidFill>
              </a:rPr>
              <a:t>Jer</a:t>
            </a:r>
            <a:r>
              <a:rPr lang="en-US" sz="2400" b="1" dirty="0" smtClean="0">
                <a:solidFill>
                  <a:srgbClr val="002060"/>
                </a:solidFill>
              </a:rPr>
              <a:t> 34:8)</a:t>
            </a:r>
          </a:p>
          <a:p>
            <a:pPr marL="0" indent="0">
              <a:buNone/>
            </a:pPr>
            <a:r>
              <a:rPr lang="en-US" sz="2400" b="1" dirty="0" smtClean="0">
                <a:solidFill>
                  <a:srgbClr val="C00000"/>
                </a:solidFill>
              </a:rPr>
              <a:t>And the opening of the prison to them that are bound</a:t>
            </a:r>
            <a:endParaRPr lang="en-US" sz="2400" b="1" dirty="0" smtClean="0">
              <a:solidFill>
                <a:srgbClr val="C00000"/>
              </a:solidFill>
            </a:endParaRPr>
          </a:p>
        </p:txBody>
      </p:sp>
      <p:sp>
        <p:nvSpPr>
          <p:cNvPr id="5" name="Content Placeholder 4"/>
          <p:cNvSpPr>
            <a:spLocks noGrp="1"/>
          </p:cNvSpPr>
          <p:nvPr>
            <p:ph sz="half" idx="2"/>
          </p:nvPr>
        </p:nvSpPr>
        <p:spPr>
          <a:xfrm>
            <a:off x="6242179" y="1763487"/>
            <a:ext cx="5369977" cy="5187273"/>
          </a:xfrm>
          <a:solidFill>
            <a:schemeClr val="bg1"/>
          </a:solidFill>
        </p:spPr>
        <p:txBody>
          <a:bodyPr>
            <a:normAutofit/>
          </a:bodyPr>
          <a:lstStyle/>
          <a:p>
            <a:r>
              <a:rPr lang="en-US" sz="4000" b="1" u="sng" dirty="0" smtClean="0">
                <a:solidFill>
                  <a:srgbClr val="002060"/>
                </a:solidFill>
              </a:rPr>
              <a:t>Isaiah 58:6  (Feast/Fast)</a:t>
            </a:r>
          </a:p>
          <a:p>
            <a:r>
              <a:rPr lang="en-US" sz="2400" b="1" dirty="0" smtClean="0">
                <a:solidFill>
                  <a:srgbClr val="002060"/>
                </a:solidFill>
              </a:rPr>
              <a:t>Is </a:t>
            </a:r>
            <a:r>
              <a:rPr lang="en-US" sz="2400" b="1" dirty="0">
                <a:solidFill>
                  <a:srgbClr val="002060"/>
                </a:solidFill>
              </a:rPr>
              <a:t>not this the fast that I (God) have chosen</a:t>
            </a:r>
          </a:p>
          <a:p>
            <a:r>
              <a:rPr lang="en-US" sz="3600" b="1" dirty="0">
                <a:solidFill>
                  <a:srgbClr val="C00000"/>
                </a:solidFill>
              </a:rPr>
              <a:t>     </a:t>
            </a:r>
            <a:endParaRPr lang="en-US" sz="3600" b="1" dirty="0" smtClean="0">
              <a:solidFill>
                <a:srgbClr val="C00000"/>
              </a:solidFill>
            </a:endParaRPr>
          </a:p>
          <a:p>
            <a:pPr marL="0" indent="0">
              <a:buNone/>
            </a:pPr>
            <a:r>
              <a:rPr lang="en-US" sz="2400" b="1" dirty="0" smtClean="0">
                <a:solidFill>
                  <a:srgbClr val="C00000"/>
                </a:solidFill>
              </a:rPr>
              <a:t> </a:t>
            </a:r>
            <a:r>
              <a:rPr lang="en-US" sz="2400" b="1" dirty="0" smtClean="0">
                <a:solidFill>
                  <a:srgbClr val="7030A0"/>
                </a:solidFill>
              </a:rPr>
              <a:t>to </a:t>
            </a:r>
            <a:r>
              <a:rPr lang="en-US" sz="2400" b="1" i="1" dirty="0">
                <a:solidFill>
                  <a:srgbClr val="7030A0"/>
                </a:solidFill>
              </a:rPr>
              <a:t>loose</a:t>
            </a:r>
            <a:r>
              <a:rPr lang="en-US" sz="2400" b="1" dirty="0">
                <a:solidFill>
                  <a:srgbClr val="7030A0"/>
                </a:solidFill>
              </a:rPr>
              <a:t> the bands of </a:t>
            </a:r>
            <a:r>
              <a:rPr lang="en-US" sz="2400" b="1" dirty="0" smtClean="0">
                <a:solidFill>
                  <a:srgbClr val="7030A0"/>
                </a:solidFill>
              </a:rPr>
              <a:t>wickedness</a:t>
            </a:r>
          </a:p>
          <a:p>
            <a:r>
              <a:rPr lang="en-US" sz="2400" b="1" dirty="0" smtClean="0">
                <a:solidFill>
                  <a:srgbClr val="00B050"/>
                </a:solidFill>
              </a:rPr>
              <a:t>to </a:t>
            </a:r>
            <a:r>
              <a:rPr lang="en-US" sz="2400" b="1" i="1" dirty="0">
                <a:solidFill>
                  <a:srgbClr val="00B050"/>
                </a:solidFill>
              </a:rPr>
              <a:t>undo</a:t>
            </a:r>
            <a:r>
              <a:rPr lang="en-US" sz="2400" b="1" dirty="0">
                <a:solidFill>
                  <a:srgbClr val="00B050"/>
                </a:solidFill>
              </a:rPr>
              <a:t> the heavy </a:t>
            </a:r>
            <a:r>
              <a:rPr lang="en-US" sz="2400" b="1" dirty="0" smtClean="0">
                <a:solidFill>
                  <a:srgbClr val="00B050"/>
                </a:solidFill>
              </a:rPr>
              <a:t>burdens</a:t>
            </a:r>
          </a:p>
          <a:p>
            <a:endParaRPr lang="en-US" sz="1200" b="1" dirty="0" smtClean="0">
              <a:solidFill>
                <a:srgbClr val="002060"/>
              </a:solidFill>
            </a:endParaRPr>
          </a:p>
          <a:p>
            <a:r>
              <a:rPr lang="en-US" sz="2400" b="1" dirty="0" smtClean="0">
                <a:solidFill>
                  <a:srgbClr val="002060"/>
                </a:solidFill>
              </a:rPr>
              <a:t>To </a:t>
            </a:r>
            <a:r>
              <a:rPr lang="en-US" sz="2400" b="1" dirty="0">
                <a:solidFill>
                  <a:srgbClr val="002060"/>
                </a:solidFill>
              </a:rPr>
              <a:t>let the oppressed </a:t>
            </a:r>
            <a:r>
              <a:rPr lang="en-US" sz="2400" b="1" i="1" dirty="0">
                <a:solidFill>
                  <a:srgbClr val="002060"/>
                </a:solidFill>
              </a:rPr>
              <a:t>go free </a:t>
            </a:r>
            <a:r>
              <a:rPr lang="en-US" sz="2400" b="1" dirty="0">
                <a:solidFill>
                  <a:srgbClr val="002060"/>
                </a:solidFill>
              </a:rPr>
              <a:t>and </a:t>
            </a:r>
            <a:r>
              <a:rPr lang="en-US" sz="2400" b="1" dirty="0" smtClean="0">
                <a:solidFill>
                  <a:srgbClr val="002060"/>
                </a:solidFill>
              </a:rPr>
              <a:t>that</a:t>
            </a:r>
          </a:p>
          <a:p>
            <a:r>
              <a:rPr lang="en-US" sz="2400" b="1" dirty="0" smtClean="0">
                <a:solidFill>
                  <a:srgbClr val="C00000"/>
                </a:solidFill>
              </a:rPr>
              <a:t>Ye </a:t>
            </a:r>
            <a:r>
              <a:rPr lang="en-US" sz="2400" b="1" i="1" dirty="0">
                <a:solidFill>
                  <a:srgbClr val="C00000"/>
                </a:solidFill>
              </a:rPr>
              <a:t>break</a:t>
            </a:r>
            <a:r>
              <a:rPr lang="en-US" sz="2400" b="1" dirty="0">
                <a:solidFill>
                  <a:srgbClr val="C00000"/>
                </a:solidFill>
              </a:rPr>
              <a:t> every yoke</a:t>
            </a:r>
          </a:p>
        </p:txBody>
      </p:sp>
    </p:spTree>
    <p:extLst>
      <p:ext uri="{BB962C8B-B14F-4D97-AF65-F5344CB8AC3E}">
        <p14:creationId xmlns:p14="http://schemas.microsoft.com/office/powerpoint/2010/main" val="30468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wipe(left)">
                                      <p:cBhvr>
                                        <p:cTn id="47" dur="500"/>
                                        <p:tgtEl>
                                          <p:spTgt spid="5">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wipe(left)">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wipe(left)">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wipe(left)">
                                      <p:cBhvr>
                                        <p:cTn id="67" dur="5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wipe(left)">
                                      <p:cBhvr>
                                        <p:cTn id="72" dur="5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wipe(left)">
                                      <p:cBhvr>
                                        <p:cTn id="77" dur="500"/>
                                        <p:tgtEl>
                                          <p:spTgt spid="5">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wipe(left)">
                                      <p:cBhvr>
                                        <p:cTn id="8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0424" y="286603"/>
            <a:ext cx="10325256" cy="1450757"/>
          </a:xfrm>
        </p:spPr>
        <p:txBody>
          <a:bodyPr>
            <a:normAutofit/>
          </a:bodyPr>
          <a:lstStyle/>
          <a:p>
            <a:r>
              <a:rPr lang="en-US" sz="6600" b="1" dirty="0" smtClean="0">
                <a:solidFill>
                  <a:srgbClr val="C00000"/>
                </a:solidFill>
              </a:rPr>
              <a:t>Isaiah 61:2,3</a:t>
            </a:r>
            <a:endParaRPr lang="en-US" sz="6600" b="1" dirty="0">
              <a:solidFill>
                <a:srgbClr val="C00000"/>
              </a:solidFill>
            </a:endParaRPr>
          </a:p>
        </p:txBody>
      </p:sp>
      <p:sp>
        <p:nvSpPr>
          <p:cNvPr id="6" name="Content Placeholder 5"/>
          <p:cNvSpPr>
            <a:spLocks noGrp="1"/>
          </p:cNvSpPr>
          <p:nvPr>
            <p:ph idx="1"/>
          </p:nvPr>
        </p:nvSpPr>
        <p:spPr>
          <a:xfrm>
            <a:off x="718457" y="1845733"/>
            <a:ext cx="10437223" cy="5012267"/>
          </a:xfrm>
          <a:solidFill>
            <a:schemeClr val="bg1"/>
          </a:solidFill>
        </p:spPr>
        <p:txBody>
          <a:bodyPr>
            <a:noAutofit/>
          </a:bodyPr>
          <a:lstStyle/>
          <a:p>
            <a:r>
              <a:rPr lang="en-US" sz="2400" b="1" dirty="0" smtClean="0">
                <a:solidFill>
                  <a:srgbClr val="C00000"/>
                </a:solidFill>
              </a:rPr>
              <a:t>To proclaim the acceptable year of the Lord, and the day of vengeance of our God;</a:t>
            </a:r>
          </a:p>
          <a:p>
            <a:r>
              <a:rPr lang="en-US" sz="2400" b="1" dirty="0" smtClean="0">
                <a:solidFill>
                  <a:srgbClr val="C00000"/>
                </a:solidFill>
              </a:rPr>
              <a:t>To comfort all that mourn, to appoint unto them that mourn in Zion</a:t>
            </a:r>
          </a:p>
          <a:p>
            <a:r>
              <a:rPr lang="en-US" sz="2400" b="1" dirty="0" smtClean="0">
                <a:solidFill>
                  <a:srgbClr val="C00000"/>
                </a:solidFill>
              </a:rPr>
              <a:t>…to give unto them</a:t>
            </a:r>
          </a:p>
          <a:p>
            <a:r>
              <a:rPr lang="en-US" sz="2400" b="1" dirty="0" smtClean="0">
                <a:solidFill>
                  <a:srgbClr val="C00000"/>
                </a:solidFill>
              </a:rPr>
              <a:t>      Beauty </a:t>
            </a:r>
            <a:r>
              <a:rPr lang="en-US" sz="2400" b="1" i="1" dirty="0" smtClean="0">
                <a:solidFill>
                  <a:srgbClr val="C00000"/>
                </a:solidFill>
              </a:rPr>
              <a:t>(</a:t>
            </a:r>
            <a:r>
              <a:rPr lang="en-US" sz="2400" b="1" i="1" dirty="0" err="1" smtClean="0">
                <a:solidFill>
                  <a:srgbClr val="C00000"/>
                </a:solidFill>
              </a:rPr>
              <a:t>Heb</a:t>
            </a:r>
            <a:r>
              <a:rPr lang="en-US" sz="2400" b="1" i="1" dirty="0" smtClean="0">
                <a:solidFill>
                  <a:srgbClr val="C00000"/>
                </a:solidFill>
              </a:rPr>
              <a:t>: bonnet of fine linen) </a:t>
            </a:r>
            <a:r>
              <a:rPr lang="en-US" sz="2400" b="1" dirty="0" smtClean="0">
                <a:solidFill>
                  <a:srgbClr val="C00000"/>
                </a:solidFill>
              </a:rPr>
              <a:t>for ashes,  (Exodus 29:38)</a:t>
            </a:r>
          </a:p>
          <a:p>
            <a:r>
              <a:rPr lang="en-US" sz="2400" b="1" dirty="0" smtClean="0">
                <a:solidFill>
                  <a:srgbClr val="C00000"/>
                </a:solidFill>
              </a:rPr>
              <a:t>      The oil of joy for mourning,</a:t>
            </a:r>
          </a:p>
          <a:p>
            <a:r>
              <a:rPr lang="en-US" sz="2400" b="1" dirty="0" smtClean="0">
                <a:solidFill>
                  <a:srgbClr val="C00000"/>
                </a:solidFill>
              </a:rPr>
              <a:t>      The garment of praise for the spirit of heaviness</a:t>
            </a:r>
          </a:p>
          <a:p>
            <a:r>
              <a:rPr lang="en-US" sz="2400" b="1" dirty="0" smtClean="0">
                <a:solidFill>
                  <a:srgbClr val="C00000"/>
                </a:solidFill>
              </a:rPr>
              <a:t>That they might be called:</a:t>
            </a:r>
          </a:p>
          <a:p>
            <a:r>
              <a:rPr lang="en-US" sz="2400" b="1" dirty="0" smtClean="0">
                <a:solidFill>
                  <a:srgbClr val="C00000"/>
                </a:solidFill>
              </a:rPr>
              <a:t>     Trees of righteousness  (Strong trees or rams)</a:t>
            </a:r>
          </a:p>
          <a:p>
            <a:r>
              <a:rPr lang="en-US" sz="2400" b="1" dirty="0" smtClean="0">
                <a:solidFill>
                  <a:srgbClr val="C00000"/>
                </a:solidFill>
              </a:rPr>
              <a:t>     The planting of the Lord,</a:t>
            </a:r>
            <a:endParaRPr lang="en-US" sz="2400" b="1" dirty="0">
              <a:solidFill>
                <a:srgbClr val="C00000"/>
              </a:solidFill>
            </a:endParaRPr>
          </a:p>
        </p:txBody>
      </p:sp>
    </p:spTree>
    <p:extLst>
      <p:ext uri="{BB962C8B-B14F-4D97-AF65-F5344CB8AC3E}">
        <p14:creationId xmlns:p14="http://schemas.microsoft.com/office/powerpoint/2010/main" val="39021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left)">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left)">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left)">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hd-free-wallpapers.org/wp-content/uploads/2014/09/thunderstorm-wallpap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60" y="-5056"/>
            <a:ext cx="14394024" cy="85375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0290" y="720323"/>
            <a:ext cx="5807996" cy="5783113"/>
          </a:xfrm>
        </p:spPr>
        <p:txBody>
          <a:bodyPr>
            <a:normAutofit fontScale="47500" lnSpcReduction="20000"/>
          </a:bodyPr>
          <a:lstStyle/>
          <a:p>
            <a:r>
              <a:rPr lang="en-US" sz="5400" b="1" i="1" u="sng" dirty="0" smtClean="0">
                <a:solidFill>
                  <a:schemeClr val="bg1"/>
                </a:solidFill>
              </a:rPr>
              <a:t>Isaiah 59:16</a:t>
            </a:r>
          </a:p>
          <a:p>
            <a:pPr fontAlgn="base"/>
            <a:r>
              <a:rPr lang="en-US" sz="5400" b="1" dirty="0">
                <a:solidFill>
                  <a:schemeClr val="bg1"/>
                </a:solidFill>
              </a:rPr>
              <a:t>16 ¶</a:t>
            </a:r>
            <a:r>
              <a:rPr lang="en-US" sz="5400" b="1" u="sng" dirty="0">
                <a:solidFill>
                  <a:schemeClr val="bg1"/>
                </a:solidFill>
              </a:rPr>
              <a:t>And he saw that </a:t>
            </a:r>
            <a:r>
              <a:rPr lang="en-US" sz="5400" b="1" i="1" u="sng" dirty="0">
                <a:solidFill>
                  <a:schemeClr val="bg1"/>
                </a:solidFill>
              </a:rPr>
              <a:t>there was</a:t>
            </a:r>
            <a:r>
              <a:rPr lang="en-US" sz="5400" b="1" u="sng" dirty="0">
                <a:solidFill>
                  <a:schemeClr val="bg1"/>
                </a:solidFill>
              </a:rPr>
              <a:t> no man, and wondered </a:t>
            </a:r>
            <a:r>
              <a:rPr lang="en-US" sz="5400" b="1" u="sng" dirty="0" smtClean="0">
                <a:solidFill>
                  <a:schemeClr val="bg1"/>
                </a:solidFill>
              </a:rPr>
              <a:t>that </a:t>
            </a:r>
            <a:r>
              <a:rPr lang="en-US" sz="5400" b="1" i="1" u="sng" dirty="0" smtClean="0">
                <a:solidFill>
                  <a:schemeClr val="bg1"/>
                </a:solidFill>
              </a:rPr>
              <a:t>there was</a:t>
            </a:r>
            <a:r>
              <a:rPr lang="en-US" sz="5400" b="1" u="sng" dirty="0">
                <a:solidFill>
                  <a:schemeClr val="bg1"/>
                </a:solidFill>
              </a:rPr>
              <a:t> </a:t>
            </a:r>
            <a:r>
              <a:rPr lang="en-US" sz="5400" b="1" u="sng" dirty="0" smtClean="0">
                <a:solidFill>
                  <a:schemeClr val="bg1"/>
                </a:solidFill>
              </a:rPr>
              <a:t>no</a:t>
            </a:r>
            <a:r>
              <a:rPr lang="en-US" sz="5400" b="1" u="sng" dirty="0">
                <a:solidFill>
                  <a:schemeClr val="bg1"/>
                </a:solidFill>
              </a:rPr>
              <a:t> </a:t>
            </a:r>
            <a:r>
              <a:rPr lang="en-US" sz="5400" b="1" u="sng" dirty="0" smtClean="0">
                <a:solidFill>
                  <a:schemeClr val="bg1"/>
                </a:solidFill>
              </a:rPr>
              <a:t>intercessor: </a:t>
            </a:r>
            <a:r>
              <a:rPr lang="en-US" sz="5400" b="1" i="1" dirty="0" smtClean="0">
                <a:solidFill>
                  <a:schemeClr val="bg1"/>
                </a:solidFill>
              </a:rPr>
              <a:t>therefore </a:t>
            </a:r>
            <a:r>
              <a:rPr lang="en-US" sz="5400" b="1" i="1" dirty="0">
                <a:solidFill>
                  <a:schemeClr val="bg1"/>
                </a:solidFill>
              </a:rPr>
              <a:t>his arm </a:t>
            </a:r>
            <a:r>
              <a:rPr lang="en-US" sz="5400" b="1" i="1" dirty="0" smtClean="0">
                <a:solidFill>
                  <a:schemeClr val="bg1"/>
                </a:solidFill>
              </a:rPr>
              <a:t>brought salvation</a:t>
            </a:r>
            <a:r>
              <a:rPr lang="en-US" sz="5400" b="1" i="1" dirty="0">
                <a:solidFill>
                  <a:schemeClr val="bg1"/>
                </a:solidFill>
              </a:rPr>
              <a:t> unto him</a:t>
            </a:r>
            <a:r>
              <a:rPr lang="en-US" sz="5400" b="1" dirty="0">
                <a:solidFill>
                  <a:schemeClr val="bg1"/>
                </a:solidFill>
              </a:rPr>
              <a:t>; and his righteousness, it sustained him.</a:t>
            </a:r>
          </a:p>
          <a:p>
            <a:pPr fontAlgn="base"/>
            <a:r>
              <a:rPr lang="en-US" sz="5400" b="1" dirty="0">
                <a:solidFill>
                  <a:schemeClr val="bg1"/>
                </a:solidFill>
              </a:rPr>
              <a:t> 17 For he put on righteousness as a breastplate, and an helmet of salvation upon his head; and he put on the garments of vengeance </a:t>
            </a:r>
            <a:r>
              <a:rPr lang="en-US" sz="5400" b="1" i="1" dirty="0">
                <a:solidFill>
                  <a:schemeClr val="bg1"/>
                </a:solidFill>
              </a:rPr>
              <a:t>for</a:t>
            </a:r>
            <a:r>
              <a:rPr lang="en-US" sz="5400" b="1" dirty="0">
                <a:solidFill>
                  <a:schemeClr val="bg1"/>
                </a:solidFill>
              </a:rPr>
              <a:t> clothing, and was clad with </a:t>
            </a:r>
            <a:r>
              <a:rPr lang="en-US" sz="5400" b="1" dirty="0" smtClean="0">
                <a:solidFill>
                  <a:schemeClr val="bg1"/>
                </a:solidFill>
              </a:rPr>
              <a:t>[fury] </a:t>
            </a:r>
            <a:r>
              <a:rPr lang="en-US" sz="5400" b="1" dirty="0">
                <a:solidFill>
                  <a:schemeClr val="bg1"/>
                </a:solidFill>
              </a:rPr>
              <a:t>as a cloak.</a:t>
            </a:r>
          </a:p>
          <a:p>
            <a:pPr fontAlgn="base"/>
            <a:r>
              <a:rPr lang="en-US" sz="5400" b="1" dirty="0">
                <a:solidFill>
                  <a:schemeClr val="bg1"/>
                </a:solidFill>
              </a:rPr>
              <a:t> 18 According to </a:t>
            </a:r>
            <a:r>
              <a:rPr lang="en-US" sz="5400" b="1" i="1" dirty="0">
                <a:solidFill>
                  <a:schemeClr val="bg1"/>
                </a:solidFill>
              </a:rPr>
              <a:t>their</a:t>
            </a:r>
            <a:r>
              <a:rPr lang="en-US" sz="5400" b="1" dirty="0">
                <a:solidFill>
                  <a:schemeClr val="bg1"/>
                </a:solidFill>
              </a:rPr>
              <a:t> deeds, accordingly he will repay, fury to his </a:t>
            </a:r>
            <a:r>
              <a:rPr lang="en-US" sz="5400" b="1" dirty="0" smtClean="0">
                <a:solidFill>
                  <a:schemeClr val="bg1"/>
                </a:solidFill>
              </a:rPr>
              <a:t>adversaries, </a:t>
            </a:r>
            <a:r>
              <a:rPr lang="en-US" sz="5400" b="1" dirty="0" err="1" smtClean="0">
                <a:solidFill>
                  <a:schemeClr val="bg1"/>
                </a:solidFill>
              </a:rPr>
              <a:t>recompence</a:t>
            </a:r>
            <a:r>
              <a:rPr lang="en-US" sz="5400" b="1" dirty="0">
                <a:solidFill>
                  <a:schemeClr val="bg1"/>
                </a:solidFill>
              </a:rPr>
              <a:t> to his enemies; to the islands he will repay </a:t>
            </a:r>
            <a:r>
              <a:rPr lang="en-US" sz="5400" b="1" dirty="0" err="1">
                <a:solidFill>
                  <a:schemeClr val="bg1"/>
                </a:solidFill>
              </a:rPr>
              <a:t>recompence</a:t>
            </a:r>
            <a:r>
              <a:rPr lang="en-US" sz="5400" b="1" dirty="0">
                <a:solidFill>
                  <a:schemeClr val="bg1"/>
                </a:solidFill>
              </a:rPr>
              <a:t>.</a:t>
            </a:r>
          </a:p>
          <a:p>
            <a:endParaRPr lang="en-US" sz="5400" b="1" dirty="0">
              <a:solidFill>
                <a:schemeClr val="bg1"/>
              </a:solidFill>
            </a:endParaRPr>
          </a:p>
        </p:txBody>
      </p:sp>
      <p:sp>
        <p:nvSpPr>
          <p:cNvPr id="4" name="Content Placeholder 3"/>
          <p:cNvSpPr>
            <a:spLocks noGrp="1"/>
          </p:cNvSpPr>
          <p:nvPr>
            <p:ph sz="half" idx="2"/>
          </p:nvPr>
        </p:nvSpPr>
        <p:spPr>
          <a:xfrm>
            <a:off x="6204857" y="515049"/>
            <a:ext cx="5719665" cy="5409890"/>
          </a:xfrm>
        </p:spPr>
        <p:txBody>
          <a:bodyPr>
            <a:noAutofit/>
          </a:bodyPr>
          <a:lstStyle/>
          <a:p>
            <a:pPr fontAlgn="base"/>
            <a:r>
              <a:rPr lang="en-US" sz="2400" b="1" i="1" u="sng" dirty="0" smtClean="0">
                <a:solidFill>
                  <a:schemeClr val="bg1"/>
                </a:solidFill>
              </a:rPr>
              <a:t>Isaiah 63:5</a:t>
            </a:r>
            <a:r>
              <a:rPr lang="en-US" sz="2400" b="1" i="1" u="sng" dirty="0">
                <a:solidFill>
                  <a:schemeClr val="bg1"/>
                </a:solidFill>
              </a:rPr>
              <a:t> </a:t>
            </a:r>
            <a:endParaRPr lang="en-US" sz="2400" b="1" i="1" u="sng" dirty="0" smtClean="0">
              <a:solidFill>
                <a:schemeClr val="bg1"/>
              </a:solidFill>
            </a:endParaRPr>
          </a:p>
          <a:p>
            <a:pPr fontAlgn="base"/>
            <a:r>
              <a:rPr lang="en-US" sz="2400" b="1" dirty="0" smtClean="0">
                <a:solidFill>
                  <a:schemeClr val="bg1"/>
                </a:solidFill>
              </a:rPr>
              <a:t>5 </a:t>
            </a:r>
            <a:r>
              <a:rPr lang="en-US" sz="2400" b="1" u="sng" dirty="0" smtClean="0">
                <a:solidFill>
                  <a:schemeClr val="bg1"/>
                </a:solidFill>
              </a:rPr>
              <a:t>And </a:t>
            </a:r>
            <a:r>
              <a:rPr lang="en-US" sz="2400" b="1" u="sng" dirty="0">
                <a:solidFill>
                  <a:schemeClr val="bg1"/>
                </a:solidFill>
              </a:rPr>
              <a:t>I looked, and </a:t>
            </a:r>
            <a:r>
              <a:rPr lang="en-US" sz="2400" b="1" i="1" u="sng" dirty="0">
                <a:solidFill>
                  <a:schemeClr val="bg1"/>
                </a:solidFill>
              </a:rPr>
              <a:t>there was</a:t>
            </a:r>
            <a:r>
              <a:rPr lang="en-US" sz="2400" b="1" u="sng" dirty="0">
                <a:solidFill>
                  <a:schemeClr val="bg1"/>
                </a:solidFill>
              </a:rPr>
              <a:t> none to help; and I wondered that </a:t>
            </a:r>
            <a:r>
              <a:rPr lang="en-US" sz="2400" b="1" i="1" u="sng" dirty="0">
                <a:solidFill>
                  <a:schemeClr val="bg1"/>
                </a:solidFill>
              </a:rPr>
              <a:t>there was</a:t>
            </a:r>
            <a:r>
              <a:rPr lang="en-US" sz="2400" b="1" u="sng" dirty="0">
                <a:solidFill>
                  <a:schemeClr val="bg1"/>
                </a:solidFill>
              </a:rPr>
              <a:t> none to uphold</a:t>
            </a:r>
            <a:r>
              <a:rPr lang="en-US" sz="2400" b="1" dirty="0">
                <a:solidFill>
                  <a:schemeClr val="bg1"/>
                </a:solidFill>
              </a:rPr>
              <a:t>: </a:t>
            </a:r>
            <a:r>
              <a:rPr lang="en-US" sz="2400" b="1" i="1" dirty="0">
                <a:solidFill>
                  <a:schemeClr val="bg1"/>
                </a:solidFill>
              </a:rPr>
              <a:t>therefore mine own arm </a:t>
            </a:r>
            <a:r>
              <a:rPr lang="en-US" sz="2400" b="1" i="1" dirty="0" smtClean="0">
                <a:solidFill>
                  <a:schemeClr val="bg1"/>
                </a:solidFill>
              </a:rPr>
              <a:t>brought salvation</a:t>
            </a:r>
            <a:r>
              <a:rPr lang="en-US" sz="2400" b="1" i="1" dirty="0">
                <a:solidFill>
                  <a:schemeClr val="bg1"/>
                </a:solidFill>
              </a:rPr>
              <a:t> unto me; </a:t>
            </a:r>
            <a:r>
              <a:rPr lang="en-US" sz="2400" b="1" dirty="0">
                <a:solidFill>
                  <a:schemeClr val="bg1"/>
                </a:solidFill>
              </a:rPr>
              <a:t>and my fury, it upheld me.</a:t>
            </a:r>
          </a:p>
          <a:p>
            <a:pPr fontAlgn="base"/>
            <a:r>
              <a:rPr lang="en-US" sz="2400" b="1" dirty="0">
                <a:solidFill>
                  <a:schemeClr val="bg1"/>
                </a:solidFill>
              </a:rPr>
              <a:t> 6 And I will tread down the people in mine anger, </a:t>
            </a:r>
            <a:r>
              <a:rPr lang="en-US" sz="2400" b="1" dirty="0" smtClean="0">
                <a:solidFill>
                  <a:schemeClr val="bg1"/>
                </a:solidFill>
              </a:rPr>
              <a:t>and make </a:t>
            </a:r>
            <a:r>
              <a:rPr lang="en-US" sz="2400" b="1" dirty="0">
                <a:solidFill>
                  <a:schemeClr val="bg1"/>
                </a:solidFill>
              </a:rPr>
              <a:t>them drunk in my fury, and I will bring down their strength to the earth</a:t>
            </a:r>
            <a:r>
              <a:rPr lang="en-US" sz="2400" b="1" dirty="0" smtClean="0">
                <a:solidFill>
                  <a:schemeClr val="bg1"/>
                </a:solidFill>
              </a:rPr>
              <a:t>.</a:t>
            </a:r>
          </a:p>
          <a:p>
            <a:pPr fontAlgn="base"/>
            <a:r>
              <a:rPr lang="en-US" sz="2400" b="1" dirty="0" smtClean="0">
                <a:solidFill>
                  <a:schemeClr val="bg1"/>
                </a:solidFill>
              </a:rPr>
              <a:t>7 I will mention the </a:t>
            </a:r>
            <a:r>
              <a:rPr lang="en-US" sz="2400" b="1" dirty="0" err="1" smtClean="0">
                <a:solidFill>
                  <a:schemeClr val="bg1"/>
                </a:solidFill>
              </a:rPr>
              <a:t>lovingkindness</a:t>
            </a:r>
            <a:r>
              <a:rPr lang="en-US" sz="2400" b="1" dirty="0" smtClean="0">
                <a:solidFill>
                  <a:schemeClr val="bg1"/>
                </a:solidFill>
              </a:rPr>
              <a:t> of the Lord and the praises of the Lord, according to all that the Lord hath </a:t>
            </a:r>
            <a:r>
              <a:rPr lang="en-US" sz="2400" b="1" dirty="0" err="1" smtClean="0">
                <a:solidFill>
                  <a:schemeClr val="bg1"/>
                </a:solidFill>
              </a:rPr>
              <a:t>destowed</a:t>
            </a:r>
            <a:r>
              <a:rPr lang="en-US" sz="2400" b="1" dirty="0" smtClean="0">
                <a:solidFill>
                  <a:schemeClr val="bg1"/>
                </a:solidFill>
              </a:rPr>
              <a:t> on us, and the great goodness toward the house of Israel, which he hath bestowed on them according to his mercies, and according to the multitude of his </a:t>
            </a:r>
            <a:r>
              <a:rPr lang="en-US" sz="2400" b="1" dirty="0" err="1" smtClean="0">
                <a:solidFill>
                  <a:schemeClr val="bg1"/>
                </a:solidFill>
              </a:rPr>
              <a:t>lovingkindnesses</a:t>
            </a:r>
            <a:r>
              <a:rPr lang="en-US" sz="2400" b="1" dirty="0" smtClean="0">
                <a:solidFill>
                  <a:schemeClr val="bg1"/>
                </a:solidFill>
              </a:rPr>
              <a:t>.</a:t>
            </a:r>
            <a:endParaRPr lang="en-US" sz="2400" b="1" dirty="0">
              <a:solidFill>
                <a:schemeClr val="bg1"/>
              </a:solidFill>
            </a:endParaRPr>
          </a:p>
          <a:p>
            <a:endParaRPr lang="en-US" sz="100" b="1" dirty="0">
              <a:solidFill>
                <a:schemeClr val="bg1"/>
              </a:solidFill>
            </a:endParaRPr>
          </a:p>
        </p:txBody>
      </p:sp>
      <p:sp>
        <p:nvSpPr>
          <p:cNvPr id="5" name="Title 4"/>
          <p:cNvSpPr>
            <a:spLocks noGrp="1"/>
          </p:cNvSpPr>
          <p:nvPr>
            <p:ph type="title"/>
          </p:nvPr>
        </p:nvSpPr>
        <p:spPr>
          <a:xfrm>
            <a:off x="1054515" y="-730434"/>
            <a:ext cx="10058400" cy="1450757"/>
          </a:xfrm>
        </p:spPr>
        <p:txBody>
          <a:bodyPr/>
          <a:lstStyle/>
          <a:p>
            <a:endParaRPr lang="en-US" dirty="0"/>
          </a:p>
        </p:txBody>
      </p:sp>
    </p:spTree>
    <p:extLst>
      <p:ext uri="{BB962C8B-B14F-4D97-AF65-F5344CB8AC3E}">
        <p14:creationId xmlns:p14="http://schemas.microsoft.com/office/powerpoint/2010/main" val="13850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88" y="286603"/>
            <a:ext cx="4488024" cy="1450757"/>
          </a:xfrm>
        </p:spPr>
        <p:txBody>
          <a:bodyPr>
            <a:noAutofit/>
          </a:bodyPr>
          <a:lstStyle/>
          <a:p>
            <a:r>
              <a:rPr lang="en-US" sz="6000" b="1" dirty="0" smtClean="0">
                <a:solidFill>
                  <a:srgbClr val="C00000"/>
                </a:solidFill>
              </a:rPr>
              <a:t>Treading the Winepress</a:t>
            </a:r>
            <a:endParaRPr lang="en-US" sz="6000" b="1" dirty="0">
              <a:solidFill>
                <a:srgbClr val="C00000"/>
              </a:solidFill>
            </a:endParaRPr>
          </a:p>
        </p:txBody>
      </p:sp>
      <p:sp>
        <p:nvSpPr>
          <p:cNvPr id="3" name="Content Placeholder 2"/>
          <p:cNvSpPr>
            <a:spLocks noGrp="1"/>
          </p:cNvSpPr>
          <p:nvPr>
            <p:ph idx="1"/>
          </p:nvPr>
        </p:nvSpPr>
        <p:spPr>
          <a:xfrm>
            <a:off x="811763" y="1845734"/>
            <a:ext cx="4767943" cy="4023360"/>
          </a:xfrm>
        </p:spPr>
        <p:txBody>
          <a:bodyPr>
            <a:normAutofit/>
          </a:bodyPr>
          <a:lstStyle/>
          <a:p>
            <a:r>
              <a:rPr lang="en-US" sz="4400" b="1" dirty="0" smtClean="0">
                <a:solidFill>
                  <a:srgbClr val="C00000"/>
                </a:solidFill>
              </a:rPr>
              <a:t>Isaiah 63:1-3</a:t>
            </a:r>
            <a:endParaRPr lang="en-US" sz="4400" b="1" dirty="0">
              <a:solidFill>
                <a:srgbClr val="C00000"/>
              </a:solidFill>
            </a:endParaRPr>
          </a:p>
        </p:txBody>
      </p:sp>
      <p:pic>
        <p:nvPicPr>
          <p:cNvPr id="2050" name="Picture 2" descr="http://closureforjesus.com/wp-content/uploads/2013/02/Jesus-on-white-h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83" y="0"/>
            <a:ext cx="4771883" cy="685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9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Holland None were with him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279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7030A0"/>
                </a:solidFill>
              </a:rPr>
              <a:t>Thou Art Our Father!</a:t>
            </a:r>
            <a:endParaRPr lang="en-US" sz="6000" b="1" dirty="0">
              <a:solidFill>
                <a:srgbClr val="7030A0"/>
              </a:solidFill>
            </a:endParaRPr>
          </a:p>
        </p:txBody>
      </p:sp>
      <p:sp>
        <p:nvSpPr>
          <p:cNvPr id="3" name="Content Placeholder 2"/>
          <p:cNvSpPr>
            <a:spLocks noGrp="1"/>
          </p:cNvSpPr>
          <p:nvPr>
            <p:ph idx="1"/>
          </p:nvPr>
        </p:nvSpPr>
        <p:spPr/>
        <p:txBody>
          <a:bodyPr>
            <a:normAutofit/>
          </a:bodyPr>
          <a:lstStyle/>
          <a:p>
            <a:r>
              <a:rPr lang="en-US" sz="4400" b="1" dirty="0" smtClean="0">
                <a:solidFill>
                  <a:srgbClr val="7030A0"/>
                </a:solidFill>
              </a:rPr>
              <a:t>Isaiah 64:1-8</a:t>
            </a:r>
            <a:endParaRPr lang="en-US" sz="4400" b="1" dirty="0">
              <a:solidFill>
                <a:srgbClr val="7030A0"/>
              </a:solidFill>
            </a:endParaRPr>
          </a:p>
        </p:txBody>
      </p:sp>
    </p:spTree>
    <p:extLst>
      <p:ext uri="{BB962C8B-B14F-4D97-AF65-F5344CB8AC3E}">
        <p14:creationId xmlns:p14="http://schemas.microsoft.com/office/powerpoint/2010/main" val="262363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78" y="-273095"/>
            <a:ext cx="10058400" cy="1450757"/>
          </a:xfrm>
        </p:spPr>
        <p:txBody>
          <a:bodyPr>
            <a:normAutofit/>
          </a:bodyPr>
          <a:lstStyle/>
          <a:p>
            <a:r>
              <a:rPr lang="en-US" sz="6600" b="1" dirty="0" smtClean="0">
                <a:solidFill>
                  <a:srgbClr val="7030A0"/>
                </a:solidFill>
              </a:rPr>
              <a:t>Camille </a:t>
            </a:r>
            <a:r>
              <a:rPr lang="en-US" sz="6600" b="1" dirty="0" err="1" smtClean="0">
                <a:solidFill>
                  <a:srgbClr val="7030A0"/>
                </a:solidFill>
              </a:rPr>
              <a:t>Fronk</a:t>
            </a:r>
            <a:endParaRPr lang="en-US" sz="6600" b="1" dirty="0">
              <a:solidFill>
                <a:srgbClr val="7030A0"/>
              </a:solidFill>
            </a:endParaRPr>
          </a:p>
        </p:txBody>
      </p:sp>
      <p:sp>
        <p:nvSpPr>
          <p:cNvPr id="3" name="Content Placeholder 2"/>
          <p:cNvSpPr>
            <a:spLocks noGrp="1"/>
          </p:cNvSpPr>
          <p:nvPr>
            <p:ph idx="1"/>
          </p:nvPr>
        </p:nvSpPr>
        <p:spPr>
          <a:xfrm>
            <a:off x="419878" y="1357589"/>
            <a:ext cx="6083558" cy="4700763"/>
          </a:xfrm>
          <a:solidFill>
            <a:schemeClr val="bg1"/>
          </a:solidFill>
        </p:spPr>
        <p:txBody>
          <a:bodyPr>
            <a:noAutofit/>
          </a:bodyPr>
          <a:lstStyle/>
          <a:p>
            <a:pPr fontAlgn="base"/>
            <a:r>
              <a:rPr lang="en-US" sz="1800" b="1" dirty="0" smtClean="0">
                <a:solidFill>
                  <a:srgbClr val="7030A0"/>
                </a:solidFill>
              </a:rPr>
              <a:t>First</a:t>
            </a:r>
            <a:r>
              <a:rPr lang="en-US" sz="1800" b="1" dirty="0">
                <a:solidFill>
                  <a:srgbClr val="7030A0"/>
                </a:solidFill>
              </a:rPr>
              <a:t>, let’s look at the qualities in the clay itself. This readily available raw material is part of the earth. It is in itself one of God’s creations. We are struck from the very beginning by the humility and unpretentiousness manifest in unworked clay. </a:t>
            </a:r>
            <a:endParaRPr lang="en-US" sz="1800" b="1" dirty="0" smtClean="0">
              <a:solidFill>
                <a:srgbClr val="7030A0"/>
              </a:solidFill>
            </a:endParaRPr>
          </a:p>
          <a:p>
            <a:pPr fontAlgn="base"/>
            <a:r>
              <a:rPr lang="en-US" sz="1800" b="1" dirty="0" smtClean="0">
                <a:solidFill>
                  <a:srgbClr val="7030A0"/>
                </a:solidFill>
              </a:rPr>
              <a:t>How </a:t>
            </a:r>
            <a:r>
              <a:rPr lang="en-US" sz="1800" b="1" dirty="0">
                <a:solidFill>
                  <a:srgbClr val="7030A0"/>
                </a:solidFill>
              </a:rPr>
              <a:t>appropriate to compare our mortal bodies to tabernacles of clay (see Mosiah 3:5), a lowly substance capable of being formed into vessels of glory. It reminds us of our own nothingness without the skills, the vision, and the sacrifice of the Master Potter.</a:t>
            </a:r>
          </a:p>
          <a:p>
            <a:pPr fontAlgn="base"/>
            <a:r>
              <a:rPr lang="en-US" sz="1800" b="1" dirty="0">
                <a:solidFill>
                  <a:srgbClr val="7030A0"/>
                </a:solidFill>
              </a:rPr>
              <a:t>Of all sculpting materials, clay responds the easiest to touch and retains the most minute detail, even a thumbprint. Each detail can be changed innumerable times until the potter is satisfied and declares the vessel complete. As sons and daughters of God, each of us bears his imprint. </a:t>
            </a:r>
            <a:endParaRPr lang="en-US" sz="1800" b="1" dirty="0" smtClean="0">
              <a:solidFill>
                <a:srgbClr val="7030A0"/>
              </a:solidFill>
            </a:endParaRPr>
          </a:p>
          <a:p>
            <a:pPr fontAlgn="base"/>
            <a:r>
              <a:rPr lang="en-US" sz="1800" b="1" dirty="0" smtClean="0">
                <a:solidFill>
                  <a:srgbClr val="7030A0"/>
                </a:solidFill>
              </a:rPr>
              <a:t>In </a:t>
            </a:r>
            <a:r>
              <a:rPr lang="en-US" sz="1800" b="1" dirty="0">
                <a:solidFill>
                  <a:srgbClr val="7030A0"/>
                </a:solidFill>
              </a:rPr>
              <a:t>the metaphor of the potter, the Lord’s handiwork and detail in the clay is an enduring reminder that he has formed us and that we will “not be forgotten of [him]” (Isaiah 44:21).</a:t>
            </a:r>
          </a:p>
          <a:p>
            <a:endParaRPr lang="en-US" sz="1800" b="1" dirty="0">
              <a:solidFill>
                <a:srgbClr val="7030A0"/>
              </a:solidFill>
            </a:endParaRPr>
          </a:p>
        </p:txBody>
      </p:sp>
      <p:pic>
        <p:nvPicPr>
          <p:cNvPr id="4098" name="Picture 2" descr="http://www.gerhardy.id.au/images/Potters_hand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524" y="699795"/>
            <a:ext cx="5635692" cy="517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9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Potter and Clay video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0759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4444</TotalTime>
  <Words>427</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The Acceptable Year of the Lord </vt:lpstr>
      <vt:lpstr>The Lord’s Purpose</vt:lpstr>
      <vt:lpstr>Isaiah 61:2,3</vt:lpstr>
      <vt:lpstr>PowerPoint Presentation</vt:lpstr>
      <vt:lpstr>Treading the Winepress</vt:lpstr>
      <vt:lpstr>Elder Holland None were with him</vt:lpstr>
      <vt:lpstr>Thou Art Our Father!</vt:lpstr>
      <vt:lpstr>Camille Fronk</vt:lpstr>
      <vt:lpstr>Potter and Clay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22</cp:revision>
  <dcterms:created xsi:type="dcterms:W3CDTF">2015-04-01T13:38:56Z</dcterms:created>
  <dcterms:modified xsi:type="dcterms:W3CDTF">2015-04-04T15:43:04Z</dcterms:modified>
</cp:coreProperties>
</file>