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63" r:id="rId5"/>
    <p:sldId id="264" r:id="rId6"/>
    <p:sldId id="257" r:id="rId7"/>
    <p:sldId id="258" r:id="rId8"/>
    <p:sldId id="260"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2/11/2016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2/11/2016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0" y="889460"/>
            <a:ext cx="5334000" cy="3566160"/>
          </a:xfrm>
        </p:spPr>
        <p:txBody>
          <a:bodyPr>
            <a:noAutofit/>
          </a:bodyPr>
          <a:lstStyle/>
          <a:p>
            <a:r>
              <a:rPr lang="en-US" sz="9600" b="1" dirty="0" smtClean="0">
                <a:solidFill>
                  <a:srgbClr val="FF0000"/>
                </a:solidFill>
              </a:rPr>
              <a:t>Jacob, </a:t>
            </a:r>
            <a:r>
              <a:rPr lang="en-US" sz="9600" b="1" dirty="0" err="1" smtClean="0">
                <a:solidFill>
                  <a:srgbClr val="FF0000"/>
                </a:solidFill>
              </a:rPr>
              <a:t>Sherem</a:t>
            </a:r>
            <a:r>
              <a:rPr lang="en-US" sz="9600" b="1" dirty="0" smtClean="0">
                <a:solidFill>
                  <a:srgbClr val="FF0000"/>
                </a:solidFill>
              </a:rPr>
              <a:t> and </a:t>
            </a:r>
            <a:r>
              <a:rPr lang="en-US" sz="9600" b="1" dirty="0" err="1" smtClean="0">
                <a:solidFill>
                  <a:srgbClr val="FF0000"/>
                </a:solidFill>
              </a:rPr>
              <a:t>Enos</a:t>
            </a:r>
            <a:endParaRPr lang="en-US" sz="9600" b="1" dirty="0">
              <a:solidFill>
                <a:srgbClr val="FF0000"/>
              </a:solidFill>
            </a:endParaRPr>
          </a:p>
        </p:txBody>
      </p:sp>
      <p:sp>
        <p:nvSpPr>
          <p:cNvPr id="3" name="Subtitle 2"/>
          <p:cNvSpPr>
            <a:spLocks noGrp="1"/>
          </p:cNvSpPr>
          <p:nvPr>
            <p:ph type="subTitle" idx="1"/>
          </p:nvPr>
        </p:nvSpPr>
        <p:spPr/>
        <p:txBody>
          <a:bodyPr/>
          <a:lstStyle/>
          <a:p>
            <a:endParaRPr lang="en-US"/>
          </a:p>
        </p:txBody>
      </p:sp>
      <p:pic>
        <p:nvPicPr>
          <p:cNvPr id="2050" name="Picture 2" descr="https://s-media-cache-ak0.pinimg.com/564x/be/94/b7/be94b7530d01628e2b0ec8a0e695eb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5638800" cy="878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11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ysarshalom.com/cms2/wp-content/uploads/2013/12/hebrew-scroll-tor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3"/>
            <a:ext cx="12168554" cy="68857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43400" y="381000"/>
            <a:ext cx="6507480" cy="1027573"/>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Jacob on Trial</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48200" y="5562600"/>
            <a:ext cx="3093720" cy="668866"/>
          </a:xfrm>
        </p:spPr>
        <p:txBody>
          <a:bodyPr>
            <a:noAutofit/>
          </a:bodyPr>
          <a:lstStyle/>
          <a:p>
            <a:r>
              <a:rPr lang="en-US" sz="6600" b="1" dirty="0" smtClean="0">
                <a:solidFill>
                  <a:schemeClr val="bg1"/>
                </a:solidFill>
              </a:rPr>
              <a:t>Jacob 7</a:t>
            </a:r>
            <a:endParaRPr lang="en-US" sz="6600" b="1" dirty="0">
              <a:solidFill>
                <a:schemeClr val="bg1"/>
              </a:solidFill>
            </a:endParaRPr>
          </a:p>
        </p:txBody>
      </p:sp>
    </p:spTree>
    <p:extLst>
      <p:ext uri="{BB962C8B-B14F-4D97-AF65-F5344CB8AC3E}">
        <p14:creationId xmlns:p14="http://schemas.microsoft.com/office/powerpoint/2010/main" val="144017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b="1" dirty="0" smtClean="0">
                <a:solidFill>
                  <a:srgbClr val="FF0000"/>
                </a:solidFill>
              </a:rPr>
              <a:t>Timeline</a:t>
            </a:r>
            <a:endParaRPr lang="en-US" sz="8000" b="1" dirty="0">
              <a:solidFill>
                <a:srgbClr val="FF0000"/>
              </a:solidFill>
            </a:endParaRPr>
          </a:p>
        </p:txBody>
      </p:sp>
      <p:sp>
        <p:nvSpPr>
          <p:cNvPr id="6" name="Freeform 5"/>
          <p:cNvSpPr/>
          <p:nvPr/>
        </p:nvSpPr>
        <p:spPr>
          <a:xfrm>
            <a:off x="1793631" y="3012677"/>
            <a:ext cx="9289957" cy="2467831"/>
          </a:xfrm>
          <a:custGeom>
            <a:avLst/>
            <a:gdLst>
              <a:gd name="connsiteX0" fmla="*/ 0 w 9289957"/>
              <a:gd name="connsiteY0" fmla="*/ 55838 h 2467831"/>
              <a:gd name="connsiteX1" fmla="*/ 896815 w 9289957"/>
              <a:gd name="connsiteY1" fmla="*/ 161346 h 2467831"/>
              <a:gd name="connsiteX2" fmla="*/ 896815 w 9289957"/>
              <a:gd name="connsiteY2" fmla="*/ 161346 h 2467831"/>
              <a:gd name="connsiteX3" fmla="*/ 2039815 w 9289957"/>
              <a:gd name="connsiteY3" fmla="*/ 1357100 h 2467831"/>
              <a:gd name="connsiteX4" fmla="*/ 4264269 w 9289957"/>
              <a:gd name="connsiteY4" fmla="*/ 2456138 h 2467831"/>
              <a:gd name="connsiteX5" fmla="*/ 7183315 w 9289957"/>
              <a:gd name="connsiteY5" fmla="*/ 636131 h 2467831"/>
              <a:gd name="connsiteX6" fmla="*/ 9117623 w 9289957"/>
              <a:gd name="connsiteY6" fmla="*/ 55838 h 2467831"/>
              <a:gd name="connsiteX7" fmla="*/ 9073661 w 9289957"/>
              <a:gd name="connsiteY7" fmla="*/ 55838 h 246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9957" h="2467831">
                <a:moveTo>
                  <a:pt x="0" y="55838"/>
                </a:moveTo>
                <a:lnTo>
                  <a:pt x="896815" y="161346"/>
                </a:lnTo>
                <a:lnTo>
                  <a:pt x="896815" y="161346"/>
                </a:lnTo>
                <a:cubicBezTo>
                  <a:pt x="1087315" y="360638"/>
                  <a:pt x="1478573" y="974635"/>
                  <a:pt x="2039815" y="1357100"/>
                </a:cubicBezTo>
                <a:cubicBezTo>
                  <a:pt x="2601057" y="1739565"/>
                  <a:pt x="3407019" y="2576300"/>
                  <a:pt x="4264269" y="2456138"/>
                </a:cubicBezTo>
                <a:cubicBezTo>
                  <a:pt x="5121519" y="2335977"/>
                  <a:pt x="6374423" y="1036181"/>
                  <a:pt x="7183315" y="636131"/>
                </a:cubicBezTo>
                <a:cubicBezTo>
                  <a:pt x="7992207" y="236081"/>
                  <a:pt x="8802565" y="152553"/>
                  <a:pt x="9117623" y="55838"/>
                </a:cubicBezTo>
                <a:cubicBezTo>
                  <a:pt x="9432681" y="-40877"/>
                  <a:pt x="9253171" y="7480"/>
                  <a:pt x="9073661" y="55838"/>
                </a:cubicBezTo>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67972" y="2366346"/>
            <a:ext cx="913228" cy="646331"/>
          </a:xfrm>
          <a:prstGeom prst="rect">
            <a:avLst/>
          </a:prstGeom>
          <a:noFill/>
        </p:spPr>
        <p:txBody>
          <a:bodyPr wrap="square" rtlCol="0">
            <a:spAutoFit/>
          </a:bodyPr>
          <a:lstStyle/>
          <a:p>
            <a:r>
              <a:rPr lang="en-US" b="1" i="1" dirty="0" smtClean="0">
                <a:solidFill>
                  <a:srgbClr val="FF0000"/>
                </a:solidFill>
              </a:rPr>
              <a:t>Jacob</a:t>
            </a:r>
          </a:p>
          <a:p>
            <a:r>
              <a:rPr lang="en-US" b="1" i="1" dirty="0" smtClean="0">
                <a:solidFill>
                  <a:srgbClr val="FF0000"/>
                </a:solidFill>
              </a:rPr>
              <a:t>421 BC</a:t>
            </a:r>
            <a:endParaRPr lang="en-US" b="1" i="1" dirty="0">
              <a:solidFill>
                <a:srgbClr val="FF0000"/>
              </a:solidFill>
            </a:endParaRPr>
          </a:p>
        </p:txBody>
      </p:sp>
      <p:sp>
        <p:nvSpPr>
          <p:cNvPr id="8" name="TextBox 7"/>
          <p:cNvSpPr txBox="1"/>
          <p:nvPr/>
        </p:nvSpPr>
        <p:spPr>
          <a:xfrm>
            <a:off x="2362200" y="2518746"/>
            <a:ext cx="913228" cy="646331"/>
          </a:xfrm>
          <a:prstGeom prst="rect">
            <a:avLst/>
          </a:prstGeom>
          <a:noFill/>
        </p:spPr>
        <p:txBody>
          <a:bodyPr wrap="square" rtlCol="0">
            <a:spAutoFit/>
          </a:bodyPr>
          <a:lstStyle/>
          <a:p>
            <a:r>
              <a:rPr lang="en-US" b="1" i="1" dirty="0" err="1" smtClean="0">
                <a:solidFill>
                  <a:srgbClr val="FF0000"/>
                </a:solidFill>
              </a:rPr>
              <a:t>Enos</a:t>
            </a:r>
            <a:endParaRPr lang="en-US" b="1" i="1" dirty="0" smtClean="0">
              <a:solidFill>
                <a:srgbClr val="FF0000"/>
              </a:solidFill>
            </a:endParaRPr>
          </a:p>
          <a:p>
            <a:r>
              <a:rPr lang="en-US" b="1" i="1" dirty="0" smtClean="0">
                <a:solidFill>
                  <a:srgbClr val="FF0000"/>
                </a:solidFill>
              </a:rPr>
              <a:t>420 BC</a:t>
            </a:r>
            <a:endParaRPr lang="en-US" b="1" i="1" dirty="0">
              <a:solidFill>
                <a:srgbClr val="FF0000"/>
              </a:solidFill>
            </a:endParaRPr>
          </a:p>
        </p:txBody>
      </p:sp>
      <p:sp>
        <p:nvSpPr>
          <p:cNvPr id="9" name="TextBox 8"/>
          <p:cNvSpPr txBox="1"/>
          <p:nvPr/>
        </p:nvSpPr>
        <p:spPr>
          <a:xfrm>
            <a:off x="10855352" y="2046163"/>
            <a:ext cx="1222136" cy="923330"/>
          </a:xfrm>
          <a:prstGeom prst="rect">
            <a:avLst/>
          </a:prstGeom>
          <a:noFill/>
        </p:spPr>
        <p:txBody>
          <a:bodyPr wrap="square" rtlCol="0">
            <a:spAutoFit/>
          </a:bodyPr>
          <a:lstStyle/>
          <a:p>
            <a:r>
              <a:rPr lang="en-US" b="1" i="1" dirty="0" smtClean="0">
                <a:solidFill>
                  <a:srgbClr val="FF0000"/>
                </a:solidFill>
              </a:rPr>
              <a:t>Mosiah Benjamin</a:t>
            </a:r>
          </a:p>
          <a:p>
            <a:r>
              <a:rPr lang="en-US" b="1" i="1" dirty="0" smtClean="0">
                <a:solidFill>
                  <a:srgbClr val="FF0000"/>
                </a:solidFill>
              </a:rPr>
              <a:t>124 BC</a:t>
            </a:r>
            <a:endParaRPr lang="en-US" b="1" i="1" dirty="0">
              <a:solidFill>
                <a:srgbClr val="FF0000"/>
              </a:solidFill>
            </a:endParaRPr>
          </a:p>
        </p:txBody>
      </p:sp>
      <p:sp>
        <p:nvSpPr>
          <p:cNvPr id="10" name="TextBox 9"/>
          <p:cNvSpPr txBox="1"/>
          <p:nvPr/>
        </p:nvSpPr>
        <p:spPr>
          <a:xfrm>
            <a:off x="9685492" y="2354966"/>
            <a:ext cx="1222136" cy="923330"/>
          </a:xfrm>
          <a:prstGeom prst="rect">
            <a:avLst/>
          </a:prstGeom>
          <a:noFill/>
        </p:spPr>
        <p:txBody>
          <a:bodyPr wrap="square" rtlCol="0">
            <a:spAutoFit/>
          </a:bodyPr>
          <a:lstStyle/>
          <a:p>
            <a:r>
              <a:rPr lang="en-US" b="1" i="1" dirty="0" smtClean="0">
                <a:solidFill>
                  <a:srgbClr val="FF0000"/>
                </a:solidFill>
              </a:rPr>
              <a:t>King Noah</a:t>
            </a:r>
          </a:p>
          <a:p>
            <a:r>
              <a:rPr lang="en-US" b="1" i="1" dirty="0" err="1" smtClean="0">
                <a:solidFill>
                  <a:srgbClr val="FF0000"/>
                </a:solidFill>
              </a:rPr>
              <a:t>Abinadi</a:t>
            </a:r>
            <a:endParaRPr lang="en-US" b="1" i="1" dirty="0" smtClean="0">
              <a:solidFill>
                <a:srgbClr val="FF0000"/>
              </a:solidFill>
            </a:endParaRPr>
          </a:p>
          <a:p>
            <a:r>
              <a:rPr lang="en-US" b="1" i="1" dirty="0" smtClean="0">
                <a:solidFill>
                  <a:srgbClr val="FF0000"/>
                </a:solidFill>
              </a:rPr>
              <a:t>148 BC</a:t>
            </a:r>
            <a:endParaRPr lang="en-US" b="1" i="1" dirty="0">
              <a:solidFill>
                <a:srgbClr val="FF0000"/>
              </a:solidFill>
            </a:endParaRPr>
          </a:p>
        </p:txBody>
      </p:sp>
      <p:sp>
        <p:nvSpPr>
          <p:cNvPr id="11" name="TextBox 10"/>
          <p:cNvSpPr txBox="1"/>
          <p:nvPr/>
        </p:nvSpPr>
        <p:spPr>
          <a:xfrm>
            <a:off x="8898464" y="2816631"/>
            <a:ext cx="1222136" cy="646331"/>
          </a:xfrm>
          <a:prstGeom prst="rect">
            <a:avLst/>
          </a:prstGeom>
          <a:noFill/>
        </p:spPr>
        <p:txBody>
          <a:bodyPr wrap="square" rtlCol="0">
            <a:spAutoFit/>
          </a:bodyPr>
          <a:lstStyle/>
          <a:p>
            <a:r>
              <a:rPr lang="en-US" b="1" i="1" dirty="0" err="1" smtClean="0">
                <a:solidFill>
                  <a:srgbClr val="FF0000"/>
                </a:solidFill>
              </a:rPr>
              <a:t>Zeniff</a:t>
            </a:r>
            <a:endParaRPr lang="en-US" b="1" i="1" dirty="0" smtClean="0">
              <a:solidFill>
                <a:srgbClr val="FF0000"/>
              </a:solidFill>
            </a:endParaRPr>
          </a:p>
          <a:p>
            <a:r>
              <a:rPr lang="en-US" b="1" i="1" dirty="0" smtClean="0">
                <a:solidFill>
                  <a:srgbClr val="FF0000"/>
                </a:solidFill>
              </a:rPr>
              <a:t>200 BC</a:t>
            </a:r>
            <a:endParaRPr lang="en-US" b="1" i="1" dirty="0">
              <a:solidFill>
                <a:srgbClr val="FF0000"/>
              </a:solidFill>
            </a:endParaRPr>
          </a:p>
        </p:txBody>
      </p:sp>
      <p:sp>
        <p:nvSpPr>
          <p:cNvPr id="12" name="TextBox 11"/>
          <p:cNvSpPr txBox="1"/>
          <p:nvPr/>
        </p:nvSpPr>
        <p:spPr>
          <a:xfrm>
            <a:off x="5105400" y="4246592"/>
            <a:ext cx="1911158" cy="954107"/>
          </a:xfrm>
          <a:prstGeom prst="rect">
            <a:avLst/>
          </a:prstGeom>
          <a:noFill/>
        </p:spPr>
        <p:txBody>
          <a:bodyPr wrap="square" rtlCol="0">
            <a:spAutoFit/>
          </a:bodyPr>
          <a:lstStyle/>
          <a:p>
            <a:r>
              <a:rPr lang="en-US" sz="2800" b="1" i="1" dirty="0" smtClean="0">
                <a:solidFill>
                  <a:srgbClr val="FF0000"/>
                </a:solidFill>
              </a:rPr>
              <a:t>Nephite</a:t>
            </a:r>
          </a:p>
          <a:p>
            <a:r>
              <a:rPr lang="en-US" sz="2800" b="1" i="1" dirty="0" smtClean="0">
                <a:solidFill>
                  <a:srgbClr val="FF0000"/>
                </a:solidFill>
              </a:rPr>
              <a:t>Dark Ages</a:t>
            </a:r>
          </a:p>
        </p:txBody>
      </p:sp>
      <p:pic>
        <p:nvPicPr>
          <p:cNvPr id="5122" name="Picture 2" descr="http://www.smu.edu/~/media/Images/News/2012/Fall%202012/mayan_calender.ashx?la=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762" y="1828800"/>
            <a:ext cx="2557964" cy="255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3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600" b="1" dirty="0" err="1" smtClean="0">
                <a:solidFill>
                  <a:srgbClr val="002060"/>
                </a:solidFill>
              </a:rPr>
              <a:t>Sherem</a:t>
            </a:r>
            <a:endParaRPr lang="en-US" sz="6600" b="1" dirty="0">
              <a:solidFill>
                <a:srgbClr val="002060"/>
              </a:solidFill>
            </a:endParaRPr>
          </a:p>
        </p:txBody>
      </p:sp>
      <p:sp>
        <p:nvSpPr>
          <p:cNvPr id="4" name="Content Placeholder 3"/>
          <p:cNvSpPr>
            <a:spLocks noGrp="1"/>
          </p:cNvSpPr>
          <p:nvPr>
            <p:ph idx="1"/>
          </p:nvPr>
        </p:nvSpPr>
        <p:spPr/>
        <p:txBody>
          <a:bodyPr>
            <a:normAutofit/>
          </a:bodyPr>
          <a:lstStyle/>
          <a:p>
            <a:r>
              <a:rPr lang="en-US" sz="5400" b="1" dirty="0" smtClean="0">
                <a:solidFill>
                  <a:srgbClr val="002060"/>
                </a:solidFill>
              </a:rPr>
              <a:t>Jacob 7</a:t>
            </a:r>
            <a:endParaRPr lang="en-US" sz="5400" b="1" dirty="0">
              <a:solidFill>
                <a:srgbClr val="002060"/>
              </a:solidFill>
            </a:endParaRPr>
          </a:p>
        </p:txBody>
      </p:sp>
      <p:pic>
        <p:nvPicPr>
          <p:cNvPr id="4098" name="Picture 2" descr="http://img1.tapuz.co.il/TapuzAlbums/yardenagam/7ffb6e0a-96b0-4ab7-969d-42ef761829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9" y="723688"/>
            <a:ext cx="5788175" cy="560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4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rgbClr val="C00000"/>
                </a:solidFill>
              </a:rPr>
              <a:t>Jacob on Trial</a:t>
            </a:r>
            <a:endParaRPr lang="en-US" sz="8000" b="1" dirty="0">
              <a:solidFill>
                <a:srgbClr val="C00000"/>
              </a:solidFill>
            </a:endParaRPr>
          </a:p>
        </p:txBody>
      </p:sp>
      <p:sp>
        <p:nvSpPr>
          <p:cNvPr id="3" name="Content Placeholder 2"/>
          <p:cNvSpPr>
            <a:spLocks noGrp="1"/>
          </p:cNvSpPr>
          <p:nvPr>
            <p:ph idx="1"/>
          </p:nvPr>
        </p:nvSpPr>
        <p:spPr>
          <a:xfrm>
            <a:off x="1097280" y="1845734"/>
            <a:ext cx="10485120" cy="4326466"/>
          </a:xfrm>
        </p:spPr>
        <p:txBody>
          <a:bodyPr>
            <a:normAutofit/>
          </a:bodyPr>
          <a:lstStyle/>
          <a:p>
            <a:r>
              <a:rPr lang="en-US" sz="2400" b="1" u="sng" dirty="0" smtClean="0">
                <a:solidFill>
                  <a:srgbClr val="002060"/>
                </a:solidFill>
              </a:rPr>
              <a:t>Jacob 7: 7</a:t>
            </a:r>
          </a:p>
          <a:p>
            <a:r>
              <a:rPr lang="en-US" sz="2400" b="1" dirty="0" smtClean="0">
                <a:solidFill>
                  <a:srgbClr val="002060"/>
                </a:solidFill>
              </a:rPr>
              <a:t>And ye have led away much of this people that they pervert the right way of the Lord</a:t>
            </a:r>
          </a:p>
          <a:p>
            <a:pPr lvl="1" fontAlgn="base"/>
            <a:r>
              <a:rPr lang="en-US" sz="2000" b="1" dirty="0" err="1" smtClean="0">
                <a:solidFill>
                  <a:srgbClr val="C00000"/>
                </a:solidFill>
              </a:rPr>
              <a:t>Deut</a:t>
            </a:r>
            <a:r>
              <a:rPr lang="en-US" sz="2000" b="1" dirty="0" smtClean="0">
                <a:solidFill>
                  <a:srgbClr val="C00000"/>
                </a:solidFill>
              </a:rPr>
              <a:t> 24: If </a:t>
            </a:r>
            <a:r>
              <a:rPr lang="en-US" sz="2000" b="1" dirty="0">
                <a:solidFill>
                  <a:srgbClr val="C00000"/>
                </a:solidFill>
              </a:rPr>
              <a:t>there arise among you a </a:t>
            </a:r>
            <a:r>
              <a:rPr lang="en-US" sz="2000" b="1" dirty="0" smtClean="0">
                <a:solidFill>
                  <a:srgbClr val="C00000"/>
                </a:solidFill>
              </a:rPr>
              <a:t>prophet…saying</a:t>
            </a:r>
            <a:r>
              <a:rPr lang="en-US" sz="2000" b="1" dirty="0">
                <a:solidFill>
                  <a:srgbClr val="C00000"/>
                </a:solidFill>
              </a:rPr>
              <a:t>, Let us go after other gods, which thou hast not known, and let us serve </a:t>
            </a:r>
            <a:r>
              <a:rPr lang="en-US" sz="2000" b="1" dirty="0" smtClean="0">
                <a:solidFill>
                  <a:srgbClr val="C00000"/>
                </a:solidFill>
              </a:rPr>
              <a:t>them…that </a:t>
            </a:r>
            <a:r>
              <a:rPr lang="en-US" sz="2000" b="1" dirty="0">
                <a:solidFill>
                  <a:srgbClr val="C00000"/>
                </a:solidFill>
              </a:rPr>
              <a:t>prophet, or that dreamer of dreams, shall be put to </a:t>
            </a:r>
            <a:r>
              <a:rPr lang="en-US" sz="2000" b="1" dirty="0" smtClean="0">
                <a:solidFill>
                  <a:srgbClr val="C00000"/>
                </a:solidFill>
              </a:rPr>
              <a:t>death</a:t>
            </a:r>
            <a:endParaRPr lang="en-US" sz="2000" b="1" dirty="0">
              <a:solidFill>
                <a:srgbClr val="C00000"/>
              </a:solidFill>
            </a:endParaRPr>
          </a:p>
          <a:p>
            <a:r>
              <a:rPr lang="en-US" sz="2400" b="1" dirty="0" smtClean="0">
                <a:solidFill>
                  <a:srgbClr val="002060"/>
                </a:solidFill>
              </a:rPr>
              <a:t>I, </a:t>
            </a:r>
            <a:r>
              <a:rPr lang="en-US" sz="2400" b="1" dirty="0" err="1" smtClean="0">
                <a:solidFill>
                  <a:srgbClr val="002060"/>
                </a:solidFill>
              </a:rPr>
              <a:t>Sherem</a:t>
            </a:r>
            <a:r>
              <a:rPr lang="en-US" sz="2400" b="1" dirty="0" smtClean="0">
                <a:solidFill>
                  <a:srgbClr val="002060"/>
                </a:solidFill>
              </a:rPr>
              <a:t>, declare unto you that this is blasphemy</a:t>
            </a:r>
          </a:p>
          <a:p>
            <a:pPr lvl="1"/>
            <a:r>
              <a:rPr lang="en-US" sz="2000" b="1" dirty="0" smtClean="0">
                <a:solidFill>
                  <a:srgbClr val="C00000"/>
                </a:solidFill>
              </a:rPr>
              <a:t>Lev 24:16</a:t>
            </a:r>
            <a:r>
              <a:rPr lang="en-US" sz="2000" b="1" dirty="0">
                <a:solidFill>
                  <a:srgbClr val="C00000"/>
                </a:solidFill>
              </a:rPr>
              <a:t> And he that </a:t>
            </a:r>
            <a:r>
              <a:rPr lang="en-US" sz="2000" b="1" dirty="0" err="1">
                <a:solidFill>
                  <a:srgbClr val="C00000"/>
                </a:solidFill>
              </a:rPr>
              <a:t>blasphemeth</a:t>
            </a:r>
            <a:r>
              <a:rPr lang="en-US" sz="2000" b="1" dirty="0">
                <a:solidFill>
                  <a:srgbClr val="C00000"/>
                </a:solidFill>
              </a:rPr>
              <a:t> the name of the </a:t>
            </a:r>
            <a:r>
              <a:rPr lang="en-US" sz="2000" b="1" cap="small" dirty="0">
                <a:solidFill>
                  <a:srgbClr val="C00000"/>
                </a:solidFill>
              </a:rPr>
              <a:t>Lord</a:t>
            </a:r>
            <a:r>
              <a:rPr lang="en-US" sz="2000" b="1" dirty="0">
                <a:solidFill>
                  <a:srgbClr val="C00000"/>
                </a:solidFill>
              </a:rPr>
              <a:t>, he shall surely be put to death, </a:t>
            </a:r>
            <a:r>
              <a:rPr lang="en-US" sz="2000" b="1" i="1" dirty="0">
                <a:solidFill>
                  <a:srgbClr val="C00000"/>
                </a:solidFill>
              </a:rPr>
              <a:t>and</a:t>
            </a:r>
            <a:r>
              <a:rPr lang="en-US" sz="2000" b="1" dirty="0">
                <a:solidFill>
                  <a:srgbClr val="C00000"/>
                </a:solidFill>
              </a:rPr>
              <a:t> all the congregation shall certainly stone him:</a:t>
            </a:r>
            <a:endParaRPr lang="en-US" sz="2000" b="1" dirty="0" smtClean="0">
              <a:solidFill>
                <a:srgbClr val="C00000"/>
              </a:solidFill>
            </a:endParaRPr>
          </a:p>
          <a:p>
            <a:r>
              <a:rPr lang="en-US" sz="2400" b="1" dirty="0" smtClean="0">
                <a:solidFill>
                  <a:srgbClr val="002060"/>
                </a:solidFill>
              </a:rPr>
              <a:t>…for no man </a:t>
            </a:r>
            <a:r>
              <a:rPr lang="en-US" sz="2400" b="1" dirty="0" err="1" smtClean="0">
                <a:solidFill>
                  <a:srgbClr val="002060"/>
                </a:solidFill>
              </a:rPr>
              <a:t>knoweth</a:t>
            </a:r>
            <a:r>
              <a:rPr lang="en-US" sz="2400" b="1" dirty="0" smtClean="0">
                <a:solidFill>
                  <a:srgbClr val="002060"/>
                </a:solidFill>
              </a:rPr>
              <a:t> of such things; for he cannot tell of things to come.</a:t>
            </a:r>
          </a:p>
          <a:p>
            <a:pPr lvl="1"/>
            <a:r>
              <a:rPr lang="en-US" sz="2000" b="1" dirty="0" err="1" smtClean="0">
                <a:solidFill>
                  <a:srgbClr val="C00000"/>
                </a:solidFill>
              </a:rPr>
              <a:t>Deut</a:t>
            </a:r>
            <a:r>
              <a:rPr lang="en-US" sz="2000" b="1" dirty="0" smtClean="0">
                <a:solidFill>
                  <a:srgbClr val="C00000"/>
                </a:solidFill>
              </a:rPr>
              <a:t> 24  …a </a:t>
            </a:r>
            <a:r>
              <a:rPr lang="en-US" sz="2000" b="1" dirty="0">
                <a:solidFill>
                  <a:srgbClr val="C00000"/>
                </a:solidFill>
              </a:rPr>
              <a:t>dreamer of dreams, and giveth thee a sign or a </a:t>
            </a:r>
            <a:r>
              <a:rPr lang="en-US" sz="2000" b="1" dirty="0" smtClean="0">
                <a:solidFill>
                  <a:srgbClr val="C00000"/>
                </a:solidFill>
              </a:rPr>
              <a:t>wonder…shall be put to death</a:t>
            </a:r>
            <a:endParaRPr lang="en-US" sz="2000" b="1" dirty="0">
              <a:solidFill>
                <a:srgbClr val="C00000"/>
              </a:solidFill>
            </a:endParaRPr>
          </a:p>
        </p:txBody>
      </p:sp>
    </p:spTree>
    <p:extLst>
      <p:ext uri="{BB962C8B-B14F-4D97-AF65-F5344CB8AC3E}">
        <p14:creationId xmlns:p14="http://schemas.microsoft.com/office/powerpoint/2010/main" val="212836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2060"/>
                </a:solidFill>
              </a:rPr>
              <a:t>Sign Seeking</a:t>
            </a:r>
            <a:endParaRPr lang="en-US" sz="6600" b="1" dirty="0">
              <a:solidFill>
                <a:srgbClr val="002060"/>
              </a:solidFill>
            </a:endParaRPr>
          </a:p>
        </p:txBody>
      </p:sp>
      <p:sp>
        <p:nvSpPr>
          <p:cNvPr id="3" name="Content Placeholder 2"/>
          <p:cNvSpPr>
            <a:spLocks noGrp="1"/>
          </p:cNvSpPr>
          <p:nvPr>
            <p:ph idx="1"/>
          </p:nvPr>
        </p:nvSpPr>
        <p:spPr>
          <a:xfrm>
            <a:off x="1097280" y="1737360"/>
            <a:ext cx="4617720" cy="4434840"/>
          </a:xfrm>
        </p:spPr>
        <p:txBody>
          <a:bodyPr>
            <a:normAutofit fontScale="92500" lnSpcReduction="10000"/>
          </a:bodyPr>
          <a:lstStyle/>
          <a:p>
            <a:r>
              <a:rPr lang="en-US" b="1" dirty="0">
                <a:solidFill>
                  <a:srgbClr val="002060"/>
                </a:solidFill>
              </a:rPr>
              <a:t>In the </a:t>
            </a:r>
            <a:r>
              <a:rPr lang="en-US" b="1" dirty="0" err="1">
                <a:solidFill>
                  <a:srgbClr val="002060"/>
                </a:solidFill>
              </a:rPr>
              <a:t>Deutermomic</a:t>
            </a:r>
            <a:r>
              <a:rPr lang="en-US" b="1" dirty="0">
                <a:solidFill>
                  <a:srgbClr val="002060"/>
                </a:solidFill>
              </a:rPr>
              <a:t> law, God was assumed to be in the court (</a:t>
            </a:r>
            <a:r>
              <a:rPr lang="en-US" b="1" dirty="0" err="1">
                <a:solidFill>
                  <a:srgbClr val="002060"/>
                </a:solidFill>
              </a:rPr>
              <a:t>Deut</a:t>
            </a:r>
            <a:r>
              <a:rPr lang="en-US" b="1" dirty="0">
                <a:solidFill>
                  <a:srgbClr val="002060"/>
                </a:solidFill>
              </a:rPr>
              <a:t> 19:17) and it was widely held that “God’s presence in the court would sufficiently enlighten the minds of the judges to detect the falsehood of any testimony in time. </a:t>
            </a:r>
            <a:endParaRPr lang="en-US" b="1" dirty="0" smtClean="0">
              <a:solidFill>
                <a:srgbClr val="002060"/>
              </a:solidFill>
            </a:endParaRPr>
          </a:p>
          <a:p>
            <a:r>
              <a:rPr lang="en-US" b="1" dirty="0" smtClean="0">
                <a:solidFill>
                  <a:srgbClr val="002060"/>
                </a:solidFill>
              </a:rPr>
              <a:t>The </a:t>
            </a:r>
            <a:r>
              <a:rPr lang="en-US" b="1" dirty="0">
                <a:solidFill>
                  <a:srgbClr val="002060"/>
                </a:solidFill>
              </a:rPr>
              <a:t>crucial text in this regard is found in Deuteronomy: “if a false witness rise up against any man to testify against him that which is wrong; then both the men, between whom the controversy is, shall stand before the Lord</a:t>
            </a:r>
            <a:r>
              <a:rPr lang="en-US" b="1" dirty="0" smtClean="0">
                <a:solidFill>
                  <a:srgbClr val="002060"/>
                </a:solidFill>
              </a:rPr>
              <a:t>.</a:t>
            </a:r>
            <a:endParaRPr lang="en-US" b="1" dirty="0">
              <a:solidFill>
                <a:srgbClr val="002060"/>
              </a:solidFill>
            </a:endParaRPr>
          </a:p>
          <a:p>
            <a:r>
              <a:rPr lang="en-US" b="1" dirty="0">
                <a:solidFill>
                  <a:srgbClr val="002060"/>
                </a:solidFill>
              </a:rPr>
              <a:t>Thus </a:t>
            </a:r>
            <a:r>
              <a:rPr lang="en-US" b="1" dirty="0" err="1">
                <a:solidFill>
                  <a:srgbClr val="002060"/>
                </a:solidFill>
              </a:rPr>
              <a:t>Sherems’s</a:t>
            </a:r>
            <a:r>
              <a:rPr lang="en-US" b="1" dirty="0">
                <a:solidFill>
                  <a:srgbClr val="002060"/>
                </a:solidFill>
              </a:rPr>
              <a:t> conduct requesting Jacob to produce Devine evidence as not a casual case of idle sign seeking, but rather following a significant rule of ancient Israelite jurisprudence.  </a:t>
            </a:r>
          </a:p>
          <a:p>
            <a:endParaRPr lang="en-US" b="1" dirty="0">
              <a:solidFill>
                <a:srgbClr val="002060"/>
              </a:solidFill>
            </a:endParaRPr>
          </a:p>
        </p:txBody>
      </p:sp>
      <p:pic>
        <p:nvPicPr>
          <p:cNvPr id="6146" name="Picture 2" descr="http://www.levinsonfoundation.org/images/rabb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600200"/>
            <a:ext cx="585787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C00000"/>
                </a:solidFill>
              </a:rPr>
              <a:t>Sherem’s</a:t>
            </a:r>
            <a:r>
              <a:rPr lang="en-US" sz="5400" b="1" dirty="0" smtClean="0">
                <a:solidFill>
                  <a:srgbClr val="C00000"/>
                </a:solidFill>
              </a:rPr>
              <a:t> Confession- in Chiasmus.</a:t>
            </a:r>
            <a:endParaRPr lang="en-US" sz="5400" b="1" dirty="0">
              <a:solidFill>
                <a:srgbClr val="C00000"/>
              </a:solidFill>
            </a:endParaRPr>
          </a:p>
        </p:txBody>
      </p:sp>
      <p:pic>
        <p:nvPicPr>
          <p:cNvPr id="7170" name="Picture 2" descr="http://lightstreamweb.com/bx/_files/121images/art_large/5868_conf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866249"/>
            <a:ext cx="5179554" cy="43059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880903"/>
            <a:ext cx="6903720" cy="4420186"/>
          </a:xfrm>
          <a:solidFill>
            <a:schemeClr val="bg1"/>
          </a:solidFill>
        </p:spPr>
        <p:txBody>
          <a:bodyPr>
            <a:normAutofit/>
          </a:bodyPr>
          <a:lstStyle/>
          <a:p>
            <a:r>
              <a:rPr lang="en-US" sz="2400" b="1" dirty="0">
                <a:solidFill>
                  <a:srgbClr val="C00000"/>
                </a:solidFill>
              </a:rPr>
              <a:t>I fear lest I have committed the unpardonable sin</a:t>
            </a:r>
          </a:p>
          <a:p>
            <a:r>
              <a:rPr lang="en-US" sz="2400" b="1" dirty="0">
                <a:solidFill>
                  <a:srgbClr val="C00000"/>
                </a:solidFill>
              </a:rPr>
              <a:t>   For I have lied unto God</a:t>
            </a:r>
          </a:p>
          <a:p>
            <a:r>
              <a:rPr lang="en-US" sz="2400" b="1" dirty="0">
                <a:solidFill>
                  <a:srgbClr val="C00000"/>
                </a:solidFill>
              </a:rPr>
              <a:t>      For I have denied the Christ</a:t>
            </a:r>
          </a:p>
          <a:p>
            <a:r>
              <a:rPr lang="en-US" sz="2400" b="1" dirty="0">
                <a:solidFill>
                  <a:srgbClr val="C00000"/>
                </a:solidFill>
              </a:rPr>
              <a:t>          And said I that I believed the scriptures</a:t>
            </a:r>
          </a:p>
          <a:p>
            <a:r>
              <a:rPr lang="en-US" sz="2400" b="1" dirty="0">
                <a:solidFill>
                  <a:srgbClr val="C00000"/>
                </a:solidFill>
              </a:rPr>
              <a:t>          And they truly</a:t>
            </a:r>
          </a:p>
          <a:p>
            <a:r>
              <a:rPr lang="en-US" sz="2400" b="1" dirty="0">
                <a:solidFill>
                  <a:srgbClr val="C00000"/>
                </a:solidFill>
              </a:rPr>
              <a:t>       Testify of him</a:t>
            </a:r>
          </a:p>
          <a:p>
            <a:r>
              <a:rPr lang="en-US" sz="2400" b="1" dirty="0">
                <a:solidFill>
                  <a:srgbClr val="C00000"/>
                </a:solidFill>
              </a:rPr>
              <a:t>    And because I have thus lied unto God</a:t>
            </a:r>
          </a:p>
          <a:p>
            <a:r>
              <a:rPr lang="en-US" sz="2400" b="1" dirty="0">
                <a:solidFill>
                  <a:srgbClr val="C00000"/>
                </a:solidFill>
              </a:rPr>
              <a:t>I greatly fear lest my case shall be </a:t>
            </a:r>
            <a:r>
              <a:rPr lang="en-US" sz="2400" b="1" dirty="0" smtClean="0">
                <a:solidFill>
                  <a:srgbClr val="C00000"/>
                </a:solidFill>
              </a:rPr>
              <a:t>awful; </a:t>
            </a:r>
            <a:r>
              <a:rPr lang="en-US" sz="2400" b="1" dirty="0">
                <a:solidFill>
                  <a:srgbClr val="C00000"/>
                </a:solidFill>
              </a:rPr>
              <a:t>but I confess unto God</a:t>
            </a:r>
          </a:p>
        </p:txBody>
      </p:sp>
    </p:spTree>
    <p:extLst>
      <p:ext uri="{BB962C8B-B14F-4D97-AF65-F5344CB8AC3E}">
        <p14:creationId xmlns:p14="http://schemas.microsoft.com/office/powerpoint/2010/main" val="146443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Jacob and </a:t>
            </a:r>
            <a:r>
              <a:rPr lang="en-US" sz="5400" b="1" dirty="0" err="1" smtClean="0">
                <a:solidFill>
                  <a:srgbClr val="FF0000"/>
                </a:solidFill>
              </a:rPr>
              <a:t>Enos</a:t>
            </a:r>
            <a:endParaRPr lang="en-US" sz="5400" b="1" dirty="0">
              <a:solidFill>
                <a:srgbClr val="FF0000"/>
              </a:solidFill>
            </a:endParaRPr>
          </a:p>
        </p:txBody>
      </p:sp>
      <p:sp>
        <p:nvSpPr>
          <p:cNvPr id="3" name="Content Placeholder 2"/>
          <p:cNvSpPr>
            <a:spLocks noGrp="1"/>
          </p:cNvSpPr>
          <p:nvPr>
            <p:ph idx="1"/>
          </p:nvPr>
        </p:nvSpPr>
        <p:spPr/>
        <p:txBody>
          <a:bodyPr>
            <a:normAutofit/>
          </a:bodyPr>
          <a:lstStyle/>
          <a:p>
            <a:r>
              <a:rPr lang="en-US" sz="4400" b="1" dirty="0" err="1" smtClean="0">
                <a:solidFill>
                  <a:srgbClr val="FF0000"/>
                </a:solidFill>
              </a:rPr>
              <a:t>Enos</a:t>
            </a:r>
            <a:endParaRPr lang="en-US" sz="4400" b="1" dirty="0" smtClean="0">
              <a:solidFill>
                <a:srgbClr val="FF0000"/>
              </a:solidFill>
            </a:endParaRPr>
          </a:p>
          <a:p>
            <a:r>
              <a:rPr lang="en-US" sz="4400" b="1" dirty="0" smtClean="0">
                <a:solidFill>
                  <a:srgbClr val="FF0000"/>
                </a:solidFill>
              </a:rPr>
              <a:t>Genesis 32</a:t>
            </a:r>
            <a:endParaRPr lang="en-US" sz="4400" b="1" dirty="0">
              <a:solidFill>
                <a:srgbClr val="FF0000"/>
              </a:solidFill>
            </a:endParaRPr>
          </a:p>
        </p:txBody>
      </p:sp>
      <p:pic>
        <p:nvPicPr>
          <p:cNvPr id="1026" name="Picture 2" descr="http://www.tomwhitestudio.com/images/FAITH/Jacob/Jacob_wrestles_angel_bronze-statue-3_W536x4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838200"/>
            <a:ext cx="59563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20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Saint Hugh Nibley</a:t>
            </a:r>
            <a:endParaRPr lang="en-US" dirty="0"/>
          </a:p>
        </p:txBody>
      </p:sp>
      <p:sp>
        <p:nvSpPr>
          <p:cNvPr id="3" name="Content Placeholder 2"/>
          <p:cNvSpPr>
            <a:spLocks noGrp="1"/>
          </p:cNvSpPr>
          <p:nvPr>
            <p:ph idx="1"/>
          </p:nvPr>
        </p:nvSpPr>
        <p:spPr/>
        <p:txBody>
          <a:bodyPr/>
          <a:lstStyle/>
          <a:p>
            <a:r>
              <a:rPr lang="en-US" dirty="0"/>
              <a:t>Professor </a:t>
            </a:r>
            <a:r>
              <a:rPr lang="en-US" dirty="0" err="1"/>
              <a:t>Budine</a:t>
            </a:r>
            <a:r>
              <a:rPr lang="en-US" dirty="0"/>
              <a:t>, the old Danish philosopher used to say that sorrow is our limitations. It’s your limitations that make you sad. There you are again— your limitations are due to your guilt. The inadequacies are the things you have given in to. You went for easy solutions; you wouldn’t exercise your capacity or expand it or anything. So your limitations haunt you on all sides</a:t>
            </a:r>
            <a:r>
              <a:rPr lang="en-US" dirty="0" smtClean="0"/>
              <a:t>.</a:t>
            </a:r>
          </a:p>
          <a:p>
            <a:r>
              <a:rPr lang="en-US" dirty="0" smtClean="0"/>
              <a:t> </a:t>
            </a:r>
            <a:r>
              <a:rPr lang="en-US" dirty="0"/>
              <a:t>“Cooped, cabined, cribbed, confined, </a:t>
            </a:r>
            <a:r>
              <a:rPr lang="en-US" dirty="0" smtClean="0"/>
              <a:t>bound </a:t>
            </a:r>
            <a:r>
              <a:rPr lang="en-US" dirty="0"/>
              <a:t>in by saucy doubts and fears, </a:t>
            </a:r>
            <a:endParaRPr lang="en-US" dirty="0" smtClean="0"/>
          </a:p>
          <a:p>
            <a:pPr marL="0" indent="0">
              <a:buNone/>
            </a:pPr>
            <a:r>
              <a:rPr lang="en-US" dirty="0" smtClean="0"/>
              <a:t>we </a:t>
            </a:r>
            <a:r>
              <a:rPr lang="en-US" dirty="0"/>
              <a:t>can’t move at all.” </a:t>
            </a:r>
            <a:endParaRPr lang="en-US" dirty="0" smtClean="0"/>
          </a:p>
          <a:p>
            <a:r>
              <a:rPr lang="en-US" dirty="0" smtClean="0"/>
              <a:t>So </a:t>
            </a:r>
            <a:r>
              <a:rPr lang="en-US" dirty="0"/>
              <a:t>we struggle with our own limitations. That’s what we are struggling for. If you had the power to take care of anything you thought was wrong, you wouldn’t worry at all. You’d enjoy doing it, wouldn’t you? Well, there you are.</a:t>
            </a:r>
            <a:endParaRPr lang="en-US" b="1" dirty="0"/>
          </a:p>
        </p:txBody>
      </p:sp>
    </p:spTree>
    <p:extLst>
      <p:ext uri="{BB962C8B-B14F-4D97-AF65-F5344CB8AC3E}">
        <p14:creationId xmlns:p14="http://schemas.microsoft.com/office/powerpoint/2010/main" val="369296485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Retrospect_16x9</Template>
  <TotalTime>2894</TotalTime>
  <Words>421</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Jacob, Sherem and Enos</vt:lpstr>
      <vt:lpstr>Jacob on Trial</vt:lpstr>
      <vt:lpstr>Timeline</vt:lpstr>
      <vt:lpstr>Sherem</vt:lpstr>
      <vt:lpstr>Jacob on Trial</vt:lpstr>
      <vt:lpstr>Sign Seeking</vt:lpstr>
      <vt:lpstr>Sherem’s Confession- in Chiasmus.</vt:lpstr>
      <vt:lpstr>Jacob and Enos</vt:lpstr>
      <vt:lpstr>Saint Hugh Nibley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Hinckley</dc:creator>
  <cp:lastModifiedBy>Kevin Hinckley</cp:lastModifiedBy>
  <cp:revision>16</cp:revision>
  <dcterms:created xsi:type="dcterms:W3CDTF">2016-02-10T18:13:01Z</dcterms:created>
  <dcterms:modified xsi:type="dcterms:W3CDTF">2016-02-13T15:51:17Z</dcterms:modified>
</cp:coreProperties>
</file>