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0" r:id="rId3"/>
    <p:sldId id="259" r:id="rId4"/>
    <p:sldId id="258" r:id="rId5"/>
    <p:sldId id="261" r:id="rId6"/>
    <p:sldId id="262" r:id="rId7"/>
    <p:sldId id="257"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A3F34-E5E4-4633-B99B-41D3A5527034}" type="datetimeFigureOut">
              <a:rPr lang="en-US" smtClean="0"/>
              <a:pPr/>
              <a:t>4/8/2012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77B7D2-6130-4FB9-A8D0-D02B677C12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77B7D2-6130-4FB9-A8D0-D02B677C129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77B7D2-6130-4FB9-A8D0-D02B677C129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77B7D2-6130-4FB9-A8D0-D02B677C129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77B7D2-6130-4FB9-A8D0-D02B677C129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77B7D2-6130-4FB9-A8D0-D02B677C129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77B7D2-6130-4FB9-A8D0-D02B677C129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77B7D2-6130-4FB9-A8D0-D02B677C129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77B7D2-6130-4FB9-A8D0-D02B677C129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977B7D2-6130-4FB9-A8D0-D02B677C129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99A32E-FF32-4EB2-AF19-F082C4A9CB61}" type="datetimeFigureOut">
              <a:rPr lang="en-US" smtClean="0"/>
              <a:pPr/>
              <a:t>4/8/2012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86014F-E947-4CA2-B3DB-9D49403541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99A32E-FF32-4EB2-AF19-F082C4A9CB61}" type="datetimeFigureOut">
              <a:rPr lang="en-US" smtClean="0"/>
              <a:pPr/>
              <a:t>4/8/2012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86014F-E947-4CA2-B3DB-9D49403541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99A32E-FF32-4EB2-AF19-F082C4A9CB61}" type="datetimeFigureOut">
              <a:rPr lang="en-US" smtClean="0"/>
              <a:pPr/>
              <a:t>4/8/2012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86014F-E947-4CA2-B3DB-9D49403541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99A32E-FF32-4EB2-AF19-F082C4A9CB61}" type="datetimeFigureOut">
              <a:rPr lang="en-US" smtClean="0"/>
              <a:pPr/>
              <a:t>4/8/2012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86014F-E947-4CA2-B3DB-9D494035414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99A32E-FF32-4EB2-AF19-F082C4A9CB61}" type="datetimeFigureOut">
              <a:rPr lang="en-US" smtClean="0"/>
              <a:pPr/>
              <a:t>4/8/2012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86014F-E947-4CA2-B3DB-9D494035414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99A32E-FF32-4EB2-AF19-F082C4A9CB61}" type="datetimeFigureOut">
              <a:rPr lang="en-US" smtClean="0"/>
              <a:pPr/>
              <a:t>4/8/2012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86014F-E947-4CA2-B3DB-9D494035414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99A32E-FF32-4EB2-AF19-F082C4A9CB61}" type="datetimeFigureOut">
              <a:rPr lang="en-US" smtClean="0"/>
              <a:pPr/>
              <a:t>4/8/2012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86014F-E947-4CA2-B3DB-9D49403541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F99A32E-FF32-4EB2-AF19-F082C4A9CB61}" type="datetimeFigureOut">
              <a:rPr lang="en-US" smtClean="0"/>
              <a:pPr/>
              <a:t>4/8/2012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86014F-E947-4CA2-B3DB-9D494035414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99A32E-FF32-4EB2-AF19-F082C4A9CB61}" type="datetimeFigureOut">
              <a:rPr lang="en-US" smtClean="0"/>
              <a:pPr/>
              <a:t>4/8/2012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586014F-E947-4CA2-B3DB-9D49403541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F99A32E-FF32-4EB2-AF19-F082C4A9CB61}" type="datetimeFigureOut">
              <a:rPr lang="en-US" smtClean="0"/>
              <a:pPr/>
              <a:t>4/8/2012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86014F-E947-4CA2-B3DB-9D49403541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F99A32E-FF32-4EB2-AF19-F082C4A9CB61}" type="datetimeFigureOut">
              <a:rPr lang="en-US" smtClean="0"/>
              <a:pPr/>
              <a:t>4/8/2012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86014F-E947-4CA2-B3DB-9D494035414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F99A32E-FF32-4EB2-AF19-F082C4A9CB61}" type="datetimeFigureOut">
              <a:rPr lang="en-US" smtClean="0"/>
              <a:pPr/>
              <a:t>4/8/2012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86014F-E947-4CA2-B3DB-9D49403541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crooksandliars.com/files/vfs/2010/11/gavel.jpg"/>
          <p:cNvPicPr>
            <a:picLocks noChangeAspect="1" noChangeArrowheads="1"/>
          </p:cNvPicPr>
          <p:nvPr/>
        </p:nvPicPr>
        <p:blipFill>
          <a:blip r:embed="rId3" cstate="print"/>
          <a:srcRect/>
          <a:stretch>
            <a:fillRect/>
          </a:stretch>
        </p:blipFill>
        <p:spPr bwMode="auto">
          <a:xfrm>
            <a:off x="0" y="0"/>
            <a:ext cx="9161399" cy="6819900"/>
          </a:xfrm>
          <a:prstGeom prst="rect">
            <a:avLst/>
          </a:prstGeom>
          <a:noFill/>
        </p:spPr>
      </p:pic>
      <p:sp>
        <p:nvSpPr>
          <p:cNvPr id="2" name="Title 1"/>
          <p:cNvSpPr>
            <a:spLocks noGrp="1"/>
          </p:cNvSpPr>
          <p:nvPr>
            <p:ph type="ctrTitle"/>
          </p:nvPr>
        </p:nvSpPr>
        <p:spPr>
          <a:xfrm>
            <a:off x="-1295400" y="456239"/>
            <a:ext cx="7772400" cy="1829761"/>
          </a:xfrm>
        </p:spPr>
        <p:txBody>
          <a:bodyPr>
            <a:noAutofit/>
          </a:bodyPr>
          <a:lstStyle/>
          <a:p>
            <a:r>
              <a:rPr lang="en-US" sz="6600" dirty="0" smtClean="0">
                <a:solidFill>
                  <a:schemeClr val="bg1"/>
                </a:solidFill>
              </a:rPr>
              <a:t>The Advocate</a:t>
            </a:r>
            <a:br>
              <a:rPr lang="en-US" sz="6600" dirty="0" smtClean="0">
                <a:solidFill>
                  <a:schemeClr val="bg1"/>
                </a:solidFill>
              </a:rPr>
            </a:br>
            <a:r>
              <a:rPr lang="en-US" sz="6600" dirty="0" smtClean="0">
                <a:solidFill>
                  <a:schemeClr val="bg1"/>
                </a:solidFill>
              </a:rPr>
              <a:t>D&amp;C 45</a:t>
            </a:r>
            <a:endParaRPr lang="en-US" sz="6600" dirty="0">
              <a:solidFill>
                <a:schemeClr val="bg1"/>
              </a:solidFill>
            </a:endParaRPr>
          </a:p>
        </p:txBody>
      </p:sp>
      <p:sp>
        <p:nvSpPr>
          <p:cNvPr id="3" name="Subtitle 2"/>
          <p:cNvSpPr>
            <a:spLocks noGrp="1"/>
          </p:cNvSpPr>
          <p:nvPr>
            <p:ph type="subTitle" idx="1"/>
          </p:nvPr>
        </p:nvSpPr>
        <p:spPr>
          <a:xfrm>
            <a:off x="5867400" y="6354807"/>
            <a:ext cx="2971800" cy="503193"/>
          </a:xfrm>
        </p:spPr>
        <p:txBody>
          <a:bodyPr>
            <a:normAutofit/>
          </a:bodyPr>
          <a:lstStyle/>
          <a:p>
            <a:r>
              <a:rPr lang="en-US" sz="1600" b="1" dirty="0" smtClean="0">
                <a:solidFill>
                  <a:schemeClr val="bg1"/>
                </a:solidFill>
              </a:rPr>
              <a:t>www.kevinhinckley.com</a:t>
            </a:r>
            <a:endParaRPr lang="en-US" sz="16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4.bp.blogspot.com/-eL-NmSuXya0/TtvSj5dVvDI/AAAAAAAAEYU/S-Br1P2f1YE/s1600/screaming-profile.jpg"/>
          <p:cNvPicPr>
            <a:picLocks noChangeAspect="1" noChangeArrowheads="1"/>
          </p:cNvPicPr>
          <p:nvPr/>
        </p:nvPicPr>
        <p:blipFill>
          <a:blip r:embed="rId3" cstate="print"/>
          <a:srcRect/>
          <a:stretch>
            <a:fillRect/>
          </a:stretch>
        </p:blipFill>
        <p:spPr bwMode="auto">
          <a:xfrm>
            <a:off x="4648200" y="1244214"/>
            <a:ext cx="4275202" cy="5080386"/>
          </a:xfrm>
          <a:prstGeom prst="rect">
            <a:avLst/>
          </a:prstGeom>
          <a:noFill/>
        </p:spPr>
      </p:pic>
      <p:sp>
        <p:nvSpPr>
          <p:cNvPr id="2" name="Content Placeholder 1"/>
          <p:cNvSpPr>
            <a:spLocks noGrp="1"/>
          </p:cNvSpPr>
          <p:nvPr>
            <p:ph idx="1"/>
          </p:nvPr>
        </p:nvSpPr>
        <p:spPr>
          <a:xfrm>
            <a:off x="152400" y="1295400"/>
            <a:ext cx="4648200" cy="5257800"/>
          </a:xfrm>
          <a:solidFill>
            <a:schemeClr val="bg1"/>
          </a:solidFill>
        </p:spPr>
        <p:txBody>
          <a:bodyPr>
            <a:normAutofit fontScale="92500" lnSpcReduction="20000"/>
          </a:bodyPr>
          <a:lstStyle/>
          <a:p>
            <a:pPr>
              <a:buNone/>
            </a:pPr>
            <a:r>
              <a:rPr lang="en-US" b="1" dirty="0" smtClean="0"/>
              <a:t>Boyd K Packer family reunion near July 4 2006 (as told to me by a co- </a:t>
            </a:r>
            <a:r>
              <a:rPr lang="en-US" b="1" dirty="0" smtClean="0"/>
              <a:t>worker </a:t>
            </a:r>
            <a:r>
              <a:rPr lang="en-US" b="1" dirty="0" smtClean="0"/>
              <a:t>at my elementary school whose niece is married to Boyd K </a:t>
            </a:r>
            <a:br>
              <a:rPr lang="en-US" b="1" dirty="0" smtClean="0"/>
            </a:br>
            <a:r>
              <a:rPr lang="en-US" b="1" dirty="0" smtClean="0"/>
              <a:t>Packer's grandson) </a:t>
            </a:r>
            <a:endParaRPr lang="en-US" b="1" dirty="0" smtClean="0"/>
          </a:p>
          <a:p>
            <a:pPr>
              <a:buNone/>
            </a:pPr>
            <a:r>
              <a:rPr lang="en-US" b="1" dirty="0" smtClean="0"/>
              <a:t>As </a:t>
            </a:r>
            <a:r>
              <a:rPr lang="en-US" b="1" dirty="0" smtClean="0"/>
              <a:t>Pres. Packer was giving counsel to his family as a patriarch he </a:t>
            </a:r>
            <a:r>
              <a:rPr lang="en-US" b="1" dirty="0" smtClean="0"/>
              <a:t>admonished </a:t>
            </a:r>
            <a:r>
              <a:rPr lang="en-US" b="1" dirty="0" smtClean="0"/>
              <a:t>them again to get their storage and preparedness items. </a:t>
            </a:r>
            <a:endParaRPr lang="en-US" b="1" dirty="0" smtClean="0"/>
          </a:p>
          <a:p>
            <a:pPr>
              <a:buNone/>
            </a:pPr>
            <a:r>
              <a:rPr lang="en-US" b="1" dirty="0" smtClean="0"/>
              <a:t>He </a:t>
            </a:r>
            <a:r>
              <a:rPr lang="en-US" b="1" dirty="0" smtClean="0"/>
              <a:t>said, "The next step is to prepare to leave our homes if </a:t>
            </a:r>
            <a:r>
              <a:rPr lang="en-US" b="1" dirty="0" smtClean="0"/>
              <a:t>necessary</a:t>
            </a:r>
            <a:r>
              <a:rPr lang="en-US" b="1" dirty="0" smtClean="0"/>
              <a:t>."</a:t>
            </a:r>
            <a:endParaRPr lang="en-US" b="1" dirty="0"/>
          </a:p>
        </p:txBody>
      </p:sp>
      <p:sp>
        <p:nvSpPr>
          <p:cNvPr id="3" name="Title 2"/>
          <p:cNvSpPr>
            <a:spLocks noGrp="1"/>
          </p:cNvSpPr>
          <p:nvPr>
            <p:ph type="title"/>
          </p:nvPr>
        </p:nvSpPr>
        <p:spPr/>
        <p:txBody>
          <a:bodyPr/>
          <a:lstStyle/>
          <a:p>
            <a:r>
              <a:rPr lang="en-US" dirty="0" smtClean="0"/>
              <a:t>…Sigh….</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fade">
                                      <p:cBhvr>
                                        <p:cTn id="17" dur="20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38600" y="503237"/>
            <a:ext cx="4953000" cy="4525963"/>
          </a:xfrm>
        </p:spPr>
        <p:txBody>
          <a:bodyPr>
            <a:noAutofit/>
          </a:bodyPr>
          <a:lstStyle/>
          <a:p>
            <a:pPr>
              <a:buNone/>
            </a:pPr>
            <a:r>
              <a:rPr lang="en-US" sz="2400" dirty="0" smtClean="0"/>
              <a:t>I would like to add a story I was told by a friend. Her daughter married the son of a seventy awhile back in the SL temple. President Hinckley stopped by to say hello and to congratulate the couple. </a:t>
            </a:r>
            <a:endParaRPr lang="en-US" sz="2400" dirty="0" smtClean="0"/>
          </a:p>
          <a:p>
            <a:pPr>
              <a:buNone/>
            </a:pPr>
            <a:r>
              <a:rPr lang="en-US" sz="2400" dirty="0" smtClean="0"/>
              <a:t>He </a:t>
            </a:r>
            <a:r>
              <a:rPr lang="en-US" sz="2400" dirty="0" smtClean="0"/>
              <a:t>gave them the advice to return all their presents, and buy food storage. This happened while my friend was there and she heard it with her own ears. </a:t>
            </a:r>
            <a:endParaRPr lang="en-US" sz="2400" dirty="0" smtClean="0"/>
          </a:p>
          <a:p>
            <a:pPr>
              <a:buNone/>
            </a:pPr>
            <a:r>
              <a:rPr lang="en-US" sz="2400" dirty="0" smtClean="0"/>
              <a:t>Some </a:t>
            </a:r>
            <a:r>
              <a:rPr lang="en-US" sz="2400" dirty="0" smtClean="0"/>
              <a:t>one else also related another story very similar to this but it was a 3rd hand.</a:t>
            </a:r>
            <a:endParaRPr lang="en-US" sz="2400" dirty="0"/>
          </a:p>
        </p:txBody>
      </p:sp>
      <p:sp>
        <p:nvSpPr>
          <p:cNvPr id="3" name="Title 2"/>
          <p:cNvSpPr>
            <a:spLocks noGrp="1"/>
          </p:cNvSpPr>
          <p:nvPr>
            <p:ph type="title"/>
          </p:nvPr>
        </p:nvSpPr>
        <p:spPr/>
        <p:txBody>
          <a:bodyPr/>
          <a:lstStyle/>
          <a:p>
            <a:r>
              <a:rPr lang="en-US" dirty="0" smtClean="0"/>
              <a:t>…Oh my…!</a:t>
            </a:r>
            <a:endParaRPr lang="en-US" dirty="0"/>
          </a:p>
        </p:txBody>
      </p:sp>
      <p:pic>
        <p:nvPicPr>
          <p:cNvPr id="4098" name="Picture 2" descr="http://www.jayday.org/brunette_screaming.gif"/>
          <p:cNvPicPr>
            <a:picLocks noChangeAspect="1" noChangeArrowheads="1"/>
          </p:cNvPicPr>
          <p:nvPr/>
        </p:nvPicPr>
        <p:blipFill>
          <a:blip r:embed="rId3" cstate="print"/>
          <a:srcRect/>
          <a:stretch>
            <a:fillRect/>
          </a:stretch>
        </p:blipFill>
        <p:spPr bwMode="auto">
          <a:xfrm>
            <a:off x="228600" y="1524000"/>
            <a:ext cx="3724506" cy="411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 calcmode="lin" valueType="num">
                                      <p:cBhvr>
                                        <p:cTn id="12" dur="1000" fill="hold"/>
                                        <p:tgtEl>
                                          <p:spTgt spid="4098"/>
                                        </p:tgtEl>
                                        <p:attrNameLst>
                                          <p:attrName>ppt_w</p:attrName>
                                        </p:attrNameLst>
                                      </p:cBhvr>
                                      <p:tavLst>
                                        <p:tav tm="0">
                                          <p:val>
                                            <p:strVal val="#ppt_w*0.70"/>
                                          </p:val>
                                        </p:tav>
                                        <p:tav tm="100000">
                                          <p:val>
                                            <p:strVal val="#ppt_w"/>
                                          </p:val>
                                        </p:tav>
                                      </p:tavLst>
                                    </p:anim>
                                    <p:anim calcmode="lin" valueType="num">
                                      <p:cBhvr>
                                        <p:cTn id="13" dur="1000" fill="hold"/>
                                        <p:tgtEl>
                                          <p:spTgt spid="4098"/>
                                        </p:tgtEl>
                                        <p:attrNameLst>
                                          <p:attrName>ppt_h</p:attrName>
                                        </p:attrNameLst>
                                      </p:cBhvr>
                                      <p:tavLst>
                                        <p:tav tm="0">
                                          <p:val>
                                            <p:strVal val="#ppt_h"/>
                                          </p:val>
                                        </p:tav>
                                        <p:tav tm="100000">
                                          <p:val>
                                            <p:strVal val="#ppt_h"/>
                                          </p:val>
                                        </p:tav>
                                      </p:tavLst>
                                    </p:anim>
                                    <p:animEffect transition="in" filter="fade">
                                      <p:cBhvr>
                                        <p:cTn id="14" dur="1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20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4724400" cy="4919472"/>
          </a:xfrm>
        </p:spPr>
        <p:txBody>
          <a:bodyPr>
            <a:normAutofit fontScale="55000" lnSpcReduction="20000"/>
          </a:bodyPr>
          <a:lstStyle/>
          <a:p>
            <a:pPr>
              <a:buNone/>
            </a:pPr>
            <a:r>
              <a:rPr lang="en-US" sz="3200" b="1" dirty="0" smtClean="0">
                <a:solidFill>
                  <a:srgbClr val="C00000"/>
                </a:solidFill>
              </a:rPr>
              <a:t>“Elder </a:t>
            </a:r>
            <a:r>
              <a:rPr lang="en-US" sz="3200" b="1" dirty="0" err="1" smtClean="0">
                <a:solidFill>
                  <a:srgbClr val="C00000"/>
                </a:solidFill>
              </a:rPr>
              <a:t>Bednar</a:t>
            </a:r>
            <a:r>
              <a:rPr lang="en-US" sz="3200" b="1" dirty="0" smtClean="0">
                <a:solidFill>
                  <a:srgbClr val="C00000"/>
                </a:solidFill>
              </a:rPr>
              <a:t> of the Quorum of the 12 was here to a Singles Conference this past week.  He told them that if Mitt Romney wins the Republican nomination, the Church would see persecution that we have never seen before in our lifetime  and that our testimonies would be tested .  </a:t>
            </a:r>
            <a:endParaRPr lang="en-US" sz="3200" b="1" dirty="0" smtClean="0">
              <a:solidFill>
                <a:srgbClr val="C00000"/>
              </a:solidFill>
            </a:endParaRPr>
          </a:p>
          <a:p>
            <a:pPr>
              <a:buNone/>
            </a:pPr>
            <a:r>
              <a:rPr lang="en-US" sz="3200" b="1" dirty="0" smtClean="0">
                <a:solidFill>
                  <a:srgbClr val="C00000"/>
                </a:solidFill>
              </a:rPr>
              <a:t>He </a:t>
            </a:r>
            <a:r>
              <a:rPr lang="en-US" sz="3200" b="1" dirty="0" smtClean="0">
                <a:solidFill>
                  <a:srgbClr val="C00000"/>
                </a:solidFill>
              </a:rPr>
              <a:t>said that even the Sacred Temple Covenants would be made known to the </a:t>
            </a:r>
            <a:r>
              <a:rPr lang="en-US" sz="3200" b="1" dirty="0" smtClean="0">
                <a:solidFill>
                  <a:srgbClr val="C00000"/>
                </a:solidFill>
              </a:rPr>
              <a:t>world….</a:t>
            </a:r>
            <a:endParaRPr lang="en-US" sz="3200" b="1" dirty="0" smtClean="0">
              <a:solidFill>
                <a:srgbClr val="C00000"/>
              </a:solidFill>
            </a:endParaRPr>
          </a:p>
          <a:p>
            <a:pPr>
              <a:buNone/>
            </a:pPr>
            <a:r>
              <a:rPr lang="en-US" sz="3200" b="1" dirty="0" smtClean="0">
                <a:solidFill>
                  <a:srgbClr val="C00000"/>
                </a:solidFill>
              </a:rPr>
              <a:t>If </a:t>
            </a:r>
            <a:r>
              <a:rPr lang="en-US" sz="3200" b="1" dirty="0" smtClean="0">
                <a:solidFill>
                  <a:srgbClr val="C00000"/>
                </a:solidFill>
              </a:rPr>
              <a:t>this does happen, it will be in fulfillment of the scriptures, so we knew it would be coming sometime.  Please see that the young folks of our families are Spiritually and mentally prepared for this so if and when it comes, we can all stand firm</a:t>
            </a:r>
            <a:r>
              <a:rPr lang="en-US" sz="3200" b="1" dirty="0" smtClean="0">
                <a:solidFill>
                  <a:srgbClr val="C00000"/>
                </a:solidFill>
              </a:rPr>
              <a:t>.”</a:t>
            </a:r>
            <a:endParaRPr lang="en-US" sz="3200" b="1" dirty="0" smtClean="0">
              <a:solidFill>
                <a:srgbClr val="C00000"/>
              </a:solidFill>
            </a:endParaRPr>
          </a:p>
          <a:p>
            <a:pPr>
              <a:buNone/>
            </a:pPr>
            <a:endParaRPr lang="en-US" dirty="0">
              <a:solidFill>
                <a:srgbClr val="C00000"/>
              </a:solidFill>
            </a:endParaRPr>
          </a:p>
        </p:txBody>
      </p:sp>
      <p:sp>
        <p:nvSpPr>
          <p:cNvPr id="3" name="Title 2"/>
          <p:cNvSpPr>
            <a:spLocks noGrp="1"/>
          </p:cNvSpPr>
          <p:nvPr>
            <p:ph type="title"/>
          </p:nvPr>
        </p:nvSpPr>
        <p:spPr/>
        <p:txBody>
          <a:bodyPr>
            <a:normAutofit fontScale="90000"/>
          </a:bodyPr>
          <a:lstStyle/>
          <a:p>
            <a:r>
              <a:rPr lang="en-US" dirty="0" smtClean="0">
                <a:solidFill>
                  <a:srgbClr val="C00000"/>
                </a:solidFill>
              </a:rPr>
              <a:t>And the latest from the goose pimple gang…</a:t>
            </a:r>
            <a:endParaRPr lang="en-US" dirty="0">
              <a:solidFill>
                <a:srgbClr val="C00000"/>
              </a:solidFill>
            </a:endParaRPr>
          </a:p>
        </p:txBody>
      </p:sp>
      <p:pic>
        <p:nvPicPr>
          <p:cNvPr id="6146" name="Picture 2" descr="http://3.bp.blogspot.com/_VeYUTWaemh4/TIXjJzuEoLI/AAAAAAAACDI/-v0wAk4cFRo/s1600/oh+my+heck.jpg"/>
          <p:cNvPicPr>
            <a:picLocks noChangeAspect="1" noChangeArrowheads="1"/>
          </p:cNvPicPr>
          <p:nvPr/>
        </p:nvPicPr>
        <p:blipFill>
          <a:blip r:embed="rId3" cstate="print"/>
          <a:srcRect/>
          <a:stretch>
            <a:fillRect/>
          </a:stretch>
        </p:blipFill>
        <p:spPr bwMode="auto">
          <a:xfrm>
            <a:off x="5257800" y="1219200"/>
            <a:ext cx="3472815" cy="522227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3886200" cy="4525963"/>
          </a:xfrm>
        </p:spPr>
        <p:txBody>
          <a:bodyPr/>
          <a:lstStyle/>
          <a:p>
            <a:pPr>
              <a:buNone/>
            </a:pPr>
            <a:r>
              <a:rPr lang="en-US" b="1" dirty="0" smtClean="0"/>
              <a:t>1831</a:t>
            </a:r>
          </a:p>
          <a:p>
            <a:pPr>
              <a:buNone/>
            </a:pPr>
            <a:r>
              <a:rPr lang="en-US" b="1" dirty="0" smtClean="0"/>
              <a:t>Wild speculation on the 2</a:t>
            </a:r>
            <a:r>
              <a:rPr lang="en-US" b="1" baseline="30000" dirty="0" smtClean="0"/>
              <a:t>nd</a:t>
            </a:r>
            <a:r>
              <a:rPr lang="en-US" b="1" dirty="0" smtClean="0"/>
              <a:t> Coming</a:t>
            </a:r>
          </a:p>
          <a:p>
            <a:pPr>
              <a:buNone/>
            </a:pPr>
            <a:r>
              <a:rPr lang="en-US" b="1" dirty="0" smtClean="0"/>
              <a:t>Counterfeit spiritual manifestations</a:t>
            </a:r>
            <a:endParaRPr lang="en-US" b="1" dirty="0" smtClean="0"/>
          </a:p>
          <a:p>
            <a:pPr>
              <a:buNone/>
            </a:pPr>
            <a:r>
              <a:rPr lang="en-US" b="1" dirty="0" smtClean="0"/>
              <a:t>Why? </a:t>
            </a:r>
            <a:endParaRPr lang="en-US" b="1" dirty="0"/>
          </a:p>
        </p:txBody>
      </p:sp>
      <p:sp>
        <p:nvSpPr>
          <p:cNvPr id="3" name="Title 2"/>
          <p:cNvSpPr>
            <a:spLocks noGrp="1"/>
          </p:cNvSpPr>
          <p:nvPr>
            <p:ph type="title"/>
          </p:nvPr>
        </p:nvSpPr>
        <p:spPr/>
        <p:txBody>
          <a:bodyPr/>
          <a:lstStyle/>
          <a:p>
            <a:r>
              <a:rPr lang="en-US" dirty="0" smtClean="0"/>
              <a:t>Section 45</a:t>
            </a:r>
            <a:endParaRPr lang="en-US" dirty="0"/>
          </a:p>
        </p:txBody>
      </p:sp>
      <p:pic>
        <p:nvPicPr>
          <p:cNvPr id="25602" name="Picture 2" descr="http://prophetjosephsmith.org/files/2008/06/joseph-smith-mormon1.jpg"/>
          <p:cNvPicPr>
            <a:picLocks noChangeAspect="1" noChangeArrowheads="1"/>
          </p:cNvPicPr>
          <p:nvPr/>
        </p:nvPicPr>
        <p:blipFill>
          <a:blip r:embed="rId3" cstate="print"/>
          <a:srcRect/>
          <a:stretch>
            <a:fillRect/>
          </a:stretch>
        </p:blipFill>
        <p:spPr bwMode="auto">
          <a:xfrm>
            <a:off x="4267200" y="295564"/>
            <a:ext cx="4576953" cy="61642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114800" cy="4525963"/>
          </a:xfrm>
        </p:spPr>
        <p:txBody>
          <a:bodyPr>
            <a:normAutofit/>
          </a:bodyPr>
          <a:lstStyle/>
          <a:p>
            <a:pPr>
              <a:buNone/>
            </a:pPr>
            <a:r>
              <a:rPr lang="en-US" sz="4400" b="1" dirty="0" smtClean="0">
                <a:solidFill>
                  <a:srgbClr val="7030A0"/>
                </a:solidFill>
              </a:rPr>
              <a:t>D&amp;C 45:3-5</a:t>
            </a:r>
            <a:endParaRPr lang="en-US" sz="4400" b="1" dirty="0">
              <a:solidFill>
                <a:srgbClr val="7030A0"/>
              </a:solidFill>
            </a:endParaRPr>
          </a:p>
        </p:txBody>
      </p:sp>
      <p:sp>
        <p:nvSpPr>
          <p:cNvPr id="3" name="Title 2"/>
          <p:cNvSpPr>
            <a:spLocks noGrp="1"/>
          </p:cNvSpPr>
          <p:nvPr>
            <p:ph type="title"/>
          </p:nvPr>
        </p:nvSpPr>
        <p:spPr/>
        <p:txBody>
          <a:bodyPr>
            <a:normAutofit/>
          </a:bodyPr>
          <a:lstStyle/>
          <a:p>
            <a:r>
              <a:rPr lang="en-US" sz="5400" dirty="0" smtClean="0">
                <a:solidFill>
                  <a:srgbClr val="7030A0"/>
                </a:solidFill>
              </a:rPr>
              <a:t>The Nature of God</a:t>
            </a:r>
            <a:endParaRPr lang="en-US" sz="5400" dirty="0">
              <a:solidFill>
                <a:srgbClr val="7030A0"/>
              </a:solidFill>
            </a:endParaRPr>
          </a:p>
        </p:txBody>
      </p:sp>
      <p:pic>
        <p:nvPicPr>
          <p:cNvPr id="27650" name="Picture 2" descr="http://www.theblaze.com/wp-content/uploads/2011/08/jesuschrist.jpg"/>
          <p:cNvPicPr>
            <a:picLocks noChangeAspect="1" noChangeArrowheads="1"/>
          </p:cNvPicPr>
          <p:nvPr/>
        </p:nvPicPr>
        <p:blipFill>
          <a:blip r:embed="rId3" cstate="print"/>
          <a:srcRect/>
          <a:stretch>
            <a:fillRect/>
          </a:stretch>
        </p:blipFill>
        <p:spPr bwMode="auto">
          <a:xfrm>
            <a:off x="5257800" y="1447799"/>
            <a:ext cx="3486150" cy="496029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560637"/>
            <a:ext cx="8458200" cy="4525963"/>
          </a:xfrm>
          <a:solidFill>
            <a:schemeClr val="bg1"/>
          </a:solidFill>
        </p:spPr>
        <p:txBody>
          <a:bodyPr>
            <a:normAutofit fontScale="62500" lnSpcReduction="20000"/>
          </a:bodyPr>
          <a:lstStyle/>
          <a:p>
            <a:pPr>
              <a:buNone/>
            </a:pPr>
            <a:r>
              <a:rPr lang="en-US" dirty="0" smtClean="0"/>
              <a:t>Imagine that you had been asked to serve as the defense attorney for a man who had been arrested for robbing a local food store… You stand and speak with much confidence, ‘Judge, jury, I demand that you set this man free!’ </a:t>
            </a:r>
          </a:p>
          <a:p>
            <a:pPr>
              <a:buNone/>
            </a:pPr>
            <a:r>
              <a:rPr lang="en-US" dirty="0" smtClean="0"/>
              <a:t>The judge answers: ‘On what grounds?’ You reply: ‘Because of my excellent reputation as an attorney, because of my marvelous record of service to the innocent who are unjustly accused.’ One can imagine how the judge and jury would respond. You would no doubt be laughed out of the courtroom. </a:t>
            </a:r>
          </a:p>
          <a:p>
            <a:pPr>
              <a:buNone/>
            </a:pPr>
            <a:r>
              <a:rPr lang="en-US" dirty="0" smtClean="0"/>
              <a:t>And yet, note in a modern revelation how the Savior pleads our case, how he mediates between us and the Eternal Father…</a:t>
            </a:r>
          </a:p>
          <a:p>
            <a:pPr>
              <a:buNone/>
            </a:pPr>
            <a:r>
              <a:rPr lang="en-US" b="1" i="1" dirty="0" smtClean="0"/>
              <a:t>What a strange defense! What an unusual manner of defending us! The Lord here pleads our cause on the basis of his merits; we are saved through his works, his mercy and grace. </a:t>
            </a:r>
          </a:p>
          <a:p>
            <a:pPr>
              <a:buNone/>
            </a:pPr>
            <a:r>
              <a:rPr lang="en-US" dirty="0" smtClean="0"/>
              <a:t>And what does he require? ‘Wherefore, Father, spare these my brethren that believe on my name, that they may come unto me and have everlasting life.’ </a:t>
            </a:r>
          </a:p>
          <a:p>
            <a:pPr>
              <a:buNone/>
            </a:pPr>
            <a:r>
              <a:rPr lang="en-US" dirty="0" smtClean="0"/>
              <a:t>			(</a:t>
            </a:r>
            <a:r>
              <a:rPr lang="en-US" sz="1900" dirty="0" smtClean="0"/>
              <a:t>Robert L. Millet, </a:t>
            </a:r>
            <a:r>
              <a:rPr lang="en-US" sz="1900" i="1" dirty="0" smtClean="0"/>
              <a:t>Steadfast and Immovable: Striving for Spiritual Maturity</a:t>
            </a:r>
            <a:r>
              <a:rPr lang="en-US" sz="1900" dirty="0" smtClean="0"/>
              <a:t> [Salt Lake 			City: Deseret Book Co., 1992], 120.)</a:t>
            </a:r>
            <a:endParaRPr lang="en-US" sz="1900" dirty="0"/>
          </a:p>
        </p:txBody>
      </p:sp>
      <p:sp>
        <p:nvSpPr>
          <p:cNvPr id="3" name="Title 2"/>
          <p:cNvSpPr>
            <a:spLocks noGrp="1"/>
          </p:cNvSpPr>
          <p:nvPr>
            <p:ph type="title"/>
          </p:nvPr>
        </p:nvSpPr>
        <p:spPr/>
        <p:txBody>
          <a:bodyPr/>
          <a:lstStyle/>
          <a:p>
            <a:r>
              <a:rPr lang="en-US" dirty="0" smtClean="0"/>
              <a:t>Robert Millett</a:t>
            </a:r>
            <a:endParaRPr lang="en-US" dirty="0"/>
          </a:p>
        </p:txBody>
      </p:sp>
      <p:pic>
        <p:nvPicPr>
          <p:cNvPr id="2050" name="Picture 2" descr="http://www.incredibletvandmovies.com/william_talman_raymond_burr.jpg"/>
          <p:cNvPicPr>
            <a:picLocks noChangeAspect="1" noChangeArrowheads="1"/>
          </p:cNvPicPr>
          <p:nvPr/>
        </p:nvPicPr>
        <p:blipFill>
          <a:blip r:embed="rId3" cstate="print"/>
          <a:srcRect/>
          <a:stretch>
            <a:fillRect/>
          </a:stretch>
        </p:blipFill>
        <p:spPr bwMode="auto">
          <a:xfrm>
            <a:off x="5136874" y="31568"/>
            <a:ext cx="3778526" cy="24830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4343400" cy="4525963"/>
          </a:xfrm>
        </p:spPr>
        <p:txBody>
          <a:bodyPr>
            <a:normAutofit/>
          </a:bodyPr>
          <a:lstStyle/>
          <a:p>
            <a:pPr>
              <a:buNone/>
            </a:pPr>
            <a:r>
              <a:rPr lang="en-US" sz="3600" b="1" dirty="0" smtClean="0">
                <a:solidFill>
                  <a:srgbClr val="C00000"/>
                </a:solidFill>
              </a:rPr>
              <a:t>D&amp;C 45: 13,14</a:t>
            </a:r>
          </a:p>
          <a:p>
            <a:pPr>
              <a:buNone/>
            </a:pPr>
            <a:r>
              <a:rPr lang="en-US" sz="3600" b="1" dirty="0" smtClean="0">
                <a:solidFill>
                  <a:srgbClr val="C00000"/>
                </a:solidFill>
              </a:rPr>
              <a:t>Strangers?</a:t>
            </a:r>
          </a:p>
          <a:p>
            <a:pPr>
              <a:buNone/>
            </a:pPr>
            <a:r>
              <a:rPr lang="en-US" sz="3600" b="1" dirty="0" smtClean="0">
                <a:solidFill>
                  <a:srgbClr val="C00000"/>
                </a:solidFill>
              </a:rPr>
              <a:t>	</a:t>
            </a:r>
            <a:r>
              <a:rPr lang="en-US" sz="3600" b="1" dirty="0" smtClean="0">
                <a:solidFill>
                  <a:srgbClr val="C00000"/>
                </a:solidFill>
              </a:rPr>
              <a:t>Israel</a:t>
            </a:r>
          </a:p>
          <a:p>
            <a:pPr>
              <a:buNone/>
            </a:pPr>
            <a:r>
              <a:rPr lang="en-US" sz="3600" b="1" dirty="0" smtClean="0">
                <a:solidFill>
                  <a:srgbClr val="C00000"/>
                </a:solidFill>
              </a:rPr>
              <a:t>	</a:t>
            </a:r>
            <a:r>
              <a:rPr lang="en-US" sz="3600" b="1" dirty="0" smtClean="0">
                <a:solidFill>
                  <a:srgbClr val="C00000"/>
                </a:solidFill>
              </a:rPr>
              <a:t>Modern Church</a:t>
            </a:r>
          </a:p>
          <a:p>
            <a:pPr>
              <a:buNone/>
            </a:pPr>
            <a:r>
              <a:rPr lang="en-US" sz="3600" b="1" dirty="0" smtClean="0">
                <a:solidFill>
                  <a:srgbClr val="C00000"/>
                </a:solidFill>
              </a:rPr>
              <a:t>	</a:t>
            </a:r>
            <a:r>
              <a:rPr lang="en-US" sz="3600" b="1" dirty="0" smtClean="0">
                <a:solidFill>
                  <a:srgbClr val="C00000"/>
                </a:solidFill>
              </a:rPr>
              <a:t>Us</a:t>
            </a:r>
            <a:endParaRPr lang="en-US" sz="3600" b="1" dirty="0">
              <a:solidFill>
                <a:srgbClr val="C00000"/>
              </a:solidFill>
            </a:endParaRPr>
          </a:p>
        </p:txBody>
      </p:sp>
      <p:sp>
        <p:nvSpPr>
          <p:cNvPr id="3" name="Title 2"/>
          <p:cNvSpPr>
            <a:spLocks noGrp="1"/>
          </p:cNvSpPr>
          <p:nvPr>
            <p:ph type="title"/>
          </p:nvPr>
        </p:nvSpPr>
        <p:spPr/>
        <p:txBody>
          <a:bodyPr>
            <a:normAutofit/>
          </a:bodyPr>
          <a:lstStyle/>
          <a:p>
            <a:r>
              <a:rPr lang="en-US" sz="6000" dirty="0" smtClean="0">
                <a:solidFill>
                  <a:srgbClr val="C00000"/>
                </a:solidFill>
              </a:rPr>
              <a:t>Who are we?</a:t>
            </a:r>
            <a:endParaRPr lang="en-US" sz="6000" dirty="0">
              <a:solidFill>
                <a:srgbClr val="C00000"/>
              </a:solidFill>
            </a:endParaRPr>
          </a:p>
        </p:txBody>
      </p:sp>
      <p:pic>
        <p:nvPicPr>
          <p:cNvPr id="31746" name="Picture 2" descr="http://www.mentalfloss.com/blogs/wp-content/uploads/2012/02/Ellis_island_1902.jpg"/>
          <p:cNvPicPr>
            <a:picLocks noChangeAspect="1" noChangeArrowheads="1"/>
          </p:cNvPicPr>
          <p:nvPr/>
        </p:nvPicPr>
        <p:blipFill>
          <a:blip r:embed="rId3" cstate="print"/>
          <a:srcRect/>
          <a:stretch>
            <a:fillRect/>
          </a:stretch>
        </p:blipFill>
        <p:spPr bwMode="auto">
          <a:xfrm>
            <a:off x="4563699" y="1447801"/>
            <a:ext cx="4265976" cy="2895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4800" y="1481328"/>
            <a:ext cx="4724400" cy="4525963"/>
          </a:xfrm>
        </p:spPr>
        <p:txBody>
          <a:bodyPr>
            <a:normAutofit/>
          </a:bodyPr>
          <a:lstStyle/>
          <a:p>
            <a:pPr>
              <a:buNone/>
            </a:pPr>
            <a:r>
              <a:rPr lang="en-US" b="1" u="sng" dirty="0" smtClean="0">
                <a:solidFill>
                  <a:srgbClr val="002060"/>
                </a:solidFill>
              </a:rPr>
              <a:t>Destruction of Jerusalem </a:t>
            </a:r>
          </a:p>
          <a:p>
            <a:pPr>
              <a:buNone/>
            </a:pPr>
            <a:r>
              <a:rPr lang="en-US" b="1" dirty="0" smtClean="0">
                <a:solidFill>
                  <a:srgbClr val="002060"/>
                </a:solidFill>
              </a:rPr>
              <a:t>	</a:t>
            </a:r>
            <a:r>
              <a:rPr lang="en-US" b="1" dirty="0" smtClean="0">
                <a:solidFill>
                  <a:srgbClr val="C00000"/>
                </a:solidFill>
              </a:rPr>
              <a:t>(D&amp;C 45:18-21)</a:t>
            </a:r>
          </a:p>
          <a:p>
            <a:pPr>
              <a:buNone/>
            </a:pPr>
            <a:r>
              <a:rPr lang="en-US" b="1" u="sng" dirty="0" smtClean="0">
                <a:solidFill>
                  <a:srgbClr val="002060"/>
                </a:solidFill>
              </a:rPr>
              <a:t>Fullness of the Times of the Gentiles</a:t>
            </a:r>
          </a:p>
          <a:p>
            <a:pPr>
              <a:buNone/>
            </a:pPr>
            <a:r>
              <a:rPr lang="en-US" b="1" dirty="0" smtClean="0">
                <a:solidFill>
                  <a:srgbClr val="002060"/>
                </a:solidFill>
              </a:rPr>
              <a:t>	</a:t>
            </a:r>
            <a:r>
              <a:rPr lang="en-US" b="1" dirty="0" smtClean="0">
                <a:solidFill>
                  <a:srgbClr val="C00000"/>
                </a:solidFill>
              </a:rPr>
              <a:t>v. 25</a:t>
            </a:r>
          </a:p>
          <a:p>
            <a:pPr>
              <a:buNone/>
            </a:pPr>
            <a:r>
              <a:rPr lang="en-US" b="1" dirty="0" smtClean="0">
                <a:solidFill>
                  <a:srgbClr val="C00000"/>
                </a:solidFill>
              </a:rPr>
              <a:t>	v. 51-53 (2</a:t>
            </a:r>
            <a:r>
              <a:rPr lang="en-US" b="1" baseline="30000" dirty="0" smtClean="0">
                <a:solidFill>
                  <a:srgbClr val="C00000"/>
                </a:solidFill>
              </a:rPr>
              <a:t>nd</a:t>
            </a:r>
            <a:r>
              <a:rPr lang="en-US" b="1" dirty="0" smtClean="0">
                <a:solidFill>
                  <a:srgbClr val="C00000"/>
                </a:solidFill>
              </a:rPr>
              <a:t> Coming)</a:t>
            </a:r>
          </a:p>
          <a:p>
            <a:pPr>
              <a:buNone/>
            </a:pPr>
            <a:r>
              <a:rPr lang="en-US" b="1" dirty="0" smtClean="0">
                <a:solidFill>
                  <a:srgbClr val="C00000"/>
                </a:solidFill>
              </a:rPr>
              <a:t>	v. 56,57 The Ten Virgins</a:t>
            </a:r>
          </a:p>
          <a:p>
            <a:pPr>
              <a:buNone/>
            </a:pPr>
            <a:r>
              <a:rPr lang="en-US" b="1" u="sng" dirty="0" smtClean="0">
                <a:solidFill>
                  <a:srgbClr val="002060"/>
                </a:solidFill>
              </a:rPr>
              <a:t>1831</a:t>
            </a:r>
          </a:p>
          <a:p>
            <a:pPr>
              <a:buNone/>
            </a:pPr>
            <a:r>
              <a:rPr lang="en-US" b="1" dirty="0" smtClean="0">
                <a:solidFill>
                  <a:srgbClr val="002060"/>
                </a:solidFill>
              </a:rPr>
              <a:t>	</a:t>
            </a:r>
            <a:r>
              <a:rPr lang="en-US" b="1" dirty="0" smtClean="0">
                <a:solidFill>
                  <a:srgbClr val="C00000"/>
                </a:solidFill>
              </a:rPr>
              <a:t>v. 63,64</a:t>
            </a:r>
          </a:p>
        </p:txBody>
      </p:sp>
      <p:sp>
        <p:nvSpPr>
          <p:cNvPr id="3" name="Title 2"/>
          <p:cNvSpPr>
            <a:spLocks noGrp="1"/>
          </p:cNvSpPr>
          <p:nvPr>
            <p:ph type="title"/>
          </p:nvPr>
        </p:nvSpPr>
        <p:spPr/>
        <p:txBody>
          <a:bodyPr>
            <a:normAutofit/>
          </a:bodyPr>
          <a:lstStyle/>
          <a:p>
            <a:r>
              <a:rPr lang="en-US" sz="5400" dirty="0" smtClean="0">
                <a:solidFill>
                  <a:srgbClr val="7030A0"/>
                </a:solidFill>
              </a:rPr>
              <a:t>Three Time Periods</a:t>
            </a:r>
            <a:endParaRPr lang="en-US" sz="5400" dirty="0">
              <a:solidFill>
                <a:srgbClr val="7030A0"/>
              </a:solidFill>
            </a:endParaRPr>
          </a:p>
        </p:txBody>
      </p:sp>
      <p:pic>
        <p:nvPicPr>
          <p:cNvPr id="29698" name="Picture 2" descr="http://blog.bibleplaces.com/uploaded_images/MountofOlivesNationalPark_D9A0/MountofOlivesfromCityofDavidtb051907772.jpg"/>
          <p:cNvPicPr>
            <a:picLocks noChangeAspect="1" noChangeArrowheads="1"/>
          </p:cNvPicPr>
          <p:nvPr/>
        </p:nvPicPr>
        <p:blipFill>
          <a:blip r:embed="rId3" cstate="print"/>
          <a:srcRect/>
          <a:stretch>
            <a:fillRect/>
          </a:stretch>
        </p:blipFill>
        <p:spPr bwMode="auto">
          <a:xfrm>
            <a:off x="228600" y="1600200"/>
            <a:ext cx="3759051" cy="3352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2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284</TotalTime>
  <Words>345</Words>
  <Application>Microsoft Office PowerPoint</Application>
  <PresentationFormat>On-screen Show (4:3)</PresentationFormat>
  <Paragraphs>52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The Advocate D&amp;C 45</vt:lpstr>
      <vt:lpstr>…Sigh….</vt:lpstr>
      <vt:lpstr>…Oh my…!</vt:lpstr>
      <vt:lpstr>And the latest from the goose pimple gang…</vt:lpstr>
      <vt:lpstr>Section 45</vt:lpstr>
      <vt:lpstr>The Nature of God</vt:lpstr>
      <vt:lpstr>Robert Millett</vt:lpstr>
      <vt:lpstr>Who are we?</vt:lpstr>
      <vt:lpstr>Three Time Periods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dc:creator>
  <cp:lastModifiedBy>Kevin</cp:lastModifiedBy>
  <cp:revision>15</cp:revision>
  <dcterms:created xsi:type="dcterms:W3CDTF">2012-04-05T21:21:40Z</dcterms:created>
  <dcterms:modified xsi:type="dcterms:W3CDTF">2012-04-08T15:54:39Z</dcterms:modified>
</cp:coreProperties>
</file>