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1" r:id="rId3"/>
    <p:sldId id="262" r:id="rId4"/>
    <p:sldId id="263" r:id="rId5"/>
    <p:sldId id="264" r:id="rId6"/>
    <p:sldId id="265" r:id="rId7"/>
    <p:sldId id="269" r:id="rId8"/>
    <p:sldId id="267" r:id="rId9"/>
    <p:sldId id="258" r:id="rId10"/>
    <p:sldId id="270" r:id="rId11"/>
    <p:sldId id="268" r:id="rId12"/>
    <p:sldId id="271" r:id="rId13"/>
    <p:sldId id="274" r:id="rId14"/>
    <p:sldId id="272" r:id="rId15"/>
    <p:sldId id="257" r:id="rId16"/>
    <p:sldId id="273" r:id="rId17"/>
    <p:sldId id="26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6"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F941EC-FFD3-4480-904E-C1B44352B9D4}" type="datetimeFigureOut">
              <a:rPr lang="en-US" smtClean="0"/>
              <a:pPr/>
              <a:t>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0DBD18-B317-4B2D-B230-AB1ADBD47E1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0DBD18-B317-4B2D-B230-AB1ADBD47E1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0DBD18-B317-4B2D-B230-AB1ADBD47E1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0DBD18-B317-4B2D-B230-AB1ADBD47E1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0DBD18-B317-4B2D-B230-AB1ADBD47E1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0DBD18-B317-4B2D-B230-AB1ADBD47E1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0DBD18-B317-4B2D-B230-AB1ADBD47E1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0DBD18-B317-4B2D-B230-AB1ADBD47E1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0DBD18-B317-4B2D-B230-AB1ADBD47E1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0DBD18-B317-4B2D-B230-AB1ADBD47E16}"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0DBD18-B317-4B2D-B230-AB1ADBD47E1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0DBD18-B317-4B2D-B230-AB1ADBD47E1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0DBD18-B317-4B2D-B230-AB1ADBD47E1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0DBD18-B317-4B2D-B230-AB1ADBD47E1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0DBD18-B317-4B2D-B230-AB1ADBD47E1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0DBD18-B317-4B2D-B230-AB1ADBD47E1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0DBD18-B317-4B2D-B230-AB1ADBD47E1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0DBD18-B317-4B2D-B230-AB1ADBD47E1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990D427-3108-4A0F-9DD8-1269C0A583FA}" type="datetimeFigureOut">
              <a:rPr lang="en-US" smtClean="0"/>
              <a:pPr/>
              <a:t>1/8/2012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C9FE88B-9080-463E-8BE0-AFEE2026FCB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90D427-3108-4A0F-9DD8-1269C0A583FA}" type="datetimeFigureOut">
              <a:rPr lang="en-US" smtClean="0"/>
              <a:pPr/>
              <a:t>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FE88B-9080-463E-8BE0-AFEE2026FCB7}"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90D427-3108-4A0F-9DD8-1269C0A583FA}" type="datetimeFigureOut">
              <a:rPr lang="en-US" smtClean="0"/>
              <a:pPr/>
              <a:t>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FE88B-9080-463E-8BE0-AFEE2026FCB7}" type="slidenum">
              <a:rPr lang="en-US" smtClean="0"/>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990D427-3108-4A0F-9DD8-1269C0A583FA}" type="datetimeFigureOut">
              <a:rPr lang="en-US" smtClean="0"/>
              <a:pPr/>
              <a:t>1/8/2012</a:t>
            </a:fld>
            <a:endParaRPr lang="en-US"/>
          </a:p>
        </p:txBody>
      </p:sp>
      <p:sp>
        <p:nvSpPr>
          <p:cNvPr id="9" name="Slide Number Placeholder 8"/>
          <p:cNvSpPr>
            <a:spLocks noGrp="1"/>
          </p:cNvSpPr>
          <p:nvPr>
            <p:ph type="sldNum" sz="quarter" idx="15"/>
          </p:nvPr>
        </p:nvSpPr>
        <p:spPr/>
        <p:txBody>
          <a:bodyPr rtlCol="0"/>
          <a:lstStyle/>
          <a:p>
            <a:fld id="{7C9FE88B-9080-463E-8BE0-AFEE2026FCB7}"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990D427-3108-4A0F-9DD8-1269C0A583FA}" type="datetimeFigureOut">
              <a:rPr lang="en-US" smtClean="0"/>
              <a:pPr/>
              <a:t>1/8/2012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C9FE88B-9080-463E-8BE0-AFEE2026FCB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90D427-3108-4A0F-9DD8-1269C0A583FA}" type="datetimeFigureOut">
              <a:rPr lang="en-US" smtClean="0"/>
              <a:pPr/>
              <a:t>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FE88B-9080-463E-8BE0-AFEE2026FCB7}"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990D427-3108-4A0F-9DD8-1269C0A583FA}" type="datetimeFigureOut">
              <a:rPr lang="en-US" smtClean="0"/>
              <a:pPr/>
              <a:t>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9FE88B-9080-463E-8BE0-AFEE2026FCB7}"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990D427-3108-4A0F-9DD8-1269C0A583FA}" type="datetimeFigureOut">
              <a:rPr lang="en-US" smtClean="0"/>
              <a:pPr/>
              <a:t>1/8/2012</a:t>
            </a:fld>
            <a:endParaRPr lang="en-US"/>
          </a:p>
        </p:txBody>
      </p:sp>
      <p:sp>
        <p:nvSpPr>
          <p:cNvPr id="7" name="Slide Number Placeholder 6"/>
          <p:cNvSpPr>
            <a:spLocks noGrp="1"/>
          </p:cNvSpPr>
          <p:nvPr>
            <p:ph type="sldNum" sz="quarter" idx="11"/>
          </p:nvPr>
        </p:nvSpPr>
        <p:spPr/>
        <p:txBody>
          <a:bodyPr rtlCol="0"/>
          <a:lstStyle/>
          <a:p>
            <a:fld id="{7C9FE88B-9080-463E-8BE0-AFEE2026FCB7}"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0D427-3108-4A0F-9DD8-1269C0A583FA}" type="datetimeFigureOut">
              <a:rPr lang="en-US" smtClean="0"/>
              <a:pPr/>
              <a:t>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9FE88B-9080-463E-8BE0-AFEE2026FCB7}" type="slidenum">
              <a:rPr lang="en-US" smtClean="0"/>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990D427-3108-4A0F-9DD8-1269C0A583FA}" type="datetimeFigureOut">
              <a:rPr lang="en-US" smtClean="0"/>
              <a:pPr/>
              <a:t>1/8/2012</a:t>
            </a:fld>
            <a:endParaRPr lang="en-US"/>
          </a:p>
        </p:txBody>
      </p:sp>
      <p:sp>
        <p:nvSpPr>
          <p:cNvPr id="22" name="Slide Number Placeholder 21"/>
          <p:cNvSpPr>
            <a:spLocks noGrp="1"/>
          </p:cNvSpPr>
          <p:nvPr>
            <p:ph type="sldNum" sz="quarter" idx="15"/>
          </p:nvPr>
        </p:nvSpPr>
        <p:spPr/>
        <p:txBody>
          <a:bodyPr rtlCol="0"/>
          <a:lstStyle/>
          <a:p>
            <a:fld id="{7C9FE88B-9080-463E-8BE0-AFEE2026FCB7}"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990D427-3108-4A0F-9DD8-1269C0A583FA}" type="datetimeFigureOut">
              <a:rPr lang="en-US" smtClean="0"/>
              <a:pPr/>
              <a:t>1/8/2012</a:t>
            </a:fld>
            <a:endParaRPr lang="en-US"/>
          </a:p>
        </p:txBody>
      </p:sp>
      <p:sp>
        <p:nvSpPr>
          <p:cNvPr id="18" name="Slide Number Placeholder 17"/>
          <p:cNvSpPr>
            <a:spLocks noGrp="1"/>
          </p:cNvSpPr>
          <p:nvPr>
            <p:ph type="sldNum" sz="quarter" idx="11"/>
          </p:nvPr>
        </p:nvSpPr>
        <p:spPr/>
        <p:txBody>
          <a:bodyPr rtlCol="0"/>
          <a:lstStyle/>
          <a:p>
            <a:fld id="{7C9FE88B-9080-463E-8BE0-AFEE2026FCB7}"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990D427-3108-4A0F-9DD8-1269C0A583FA}" type="datetimeFigureOut">
              <a:rPr lang="en-US" smtClean="0"/>
              <a:pPr/>
              <a:t>1/8/2012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C9FE88B-9080-463E-8BE0-AFEE2026FC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ldschurchnews.com/media/photos/2008/36779.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228600" y="4648200"/>
            <a:ext cx="8915400" cy="2133600"/>
          </a:xfrm>
        </p:spPr>
        <p:txBody>
          <a:bodyPr>
            <a:normAutofit fontScale="90000"/>
          </a:bodyPr>
          <a:lstStyle/>
          <a:p>
            <a:r>
              <a:rPr lang="en-US" sz="6000" dirty="0" smtClean="0">
                <a:solidFill>
                  <a:schemeClr val="bg1"/>
                </a:solidFill>
                <a:effectLst>
                  <a:outerShdw blurRad="38100" dist="38100" dir="2700000" algn="tl">
                    <a:srgbClr val="000000">
                      <a:alpha val="43137"/>
                    </a:srgbClr>
                  </a:outerShdw>
                </a:effectLst>
              </a:rPr>
              <a:t>Prophecies and Promises: the Lord’s Preface</a:t>
            </a:r>
            <a:endParaRPr lang="en-US" sz="6000"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rot="16200000">
            <a:off x="-2400299" y="2933700"/>
            <a:ext cx="6172200" cy="1371600"/>
          </a:xfrm>
        </p:spPr>
        <p:txBody>
          <a:bodyPr/>
          <a:lstStyle/>
          <a:p>
            <a:r>
              <a:rPr lang="en-US" dirty="0" smtClean="0"/>
              <a:t>www.kevinhinckley.com</a:t>
            </a:r>
            <a:endParaRPr lang="en-US"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Lord’s Preface</a:t>
            </a:r>
            <a:endParaRPr lang="en-US" dirty="0">
              <a:solidFill>
                <a:srgbClr val="C00000"/>
              </a:solidFill>
            </a:endParaRPr>
          </a:p>
        </p:txBody>
      </p:sp>
      <p:sp>
        <p:nvSpPr>
          <p:cNvPr id="3" name="Content Placeholder 2"/>
          <p:cNvSpPr>
            <a:spLocks noGrp="1"/>
          </p:cNvSpPr>
          <p:nvPr>
            <p:ph sz="quarter" idx="1"/>
          </p:nvPr>
        </p:nvSpPr>
        <p:spPr>
          <a:xfrm>
            <a:off x="457200" y="1600200"/>
            <a:ext cx="3733800" cy="4873752"/>
          </a:xfrm>
        </p:spPr>
        <p:txBody>
          <a:bodyPr>
            <a:normAutofit/>
          </a:bodyPr>
          <a:lstStyle/>
          <a:p>
            <a:pPr>
              <a:buNone/>
            </a:pPr>
            <a:r>
              <a:rPr lang="en-US" sz="4400" b="1" dirty="0" smtClean="0">
                <a:solidFill>
                  <a:srgbClr val="C00000"/>
                </a:solidFill>
              </a:rPr>
              <a:t>D&amp;C 1:6</a:t>
            </a:r>
            <a:endParaRPr lang="en-US" sz="4400" b="1" dirty="0">
              <a:solidFill>
                <a:srgbClr val="C00000"/>
              </a:solidFill>
            </a:endParaRPr>
          </a:p>
        </p:txBody>
      </p:sp>
      <p:pic>
        <p:nvPicPr>
          <p:cNvPr id="44034" name="Picture 2" descr="http://austenonly.files.wordpress.com/2009/11/eliza-smith4421-correction.jpg"/>
          <p:cNvPicPr>
            <a:picLocks noChangeAspect="1" noChangeArrowheads="1"/>
          </p:cNvPicPr>
          <p:nvPr/>
        </p:nvPicPr>
        <p:blipFill>
          <a:blip r:embed="rId3" cstate="print"/>
          <a:srcRect/>
          <a:stretch>
            <a:fillRect/>
          </a:stretch>
        </p:blipFill>
        <p:spPr bwMode="auto">
          <a:xfrm>
            <a:off x="4343400" y="152399"/>
            <a:ext cx="4443921" cy="6342337"/>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467600" cy="1143000"/>
          </a:xfrm>
        </p:spPr>
        <p:txBody>
          <a:bodyPr>
            <a:normAutofit/>
          </a:bodyPr>
          <a:lstStyle/>
          <a:p>
            <a:r>
              <a:rPr lang="en-US" sz="4400" b="1" dirty="0" smtClean="0">
                <a:solidFill>
                  <a:srgbClr val="C00000"/>
                </a:solidFill>
              </a:rPr>
              <a:t>Why Commandments?</a:t>
            </a:r>
            <a:endParaRPr lang="en-US" sz="4400" b="1" dirty="0">
              <a:solidFill>
                <a:srgbClr val="C00000"/>
              </a:solidFill>
            </a:endParaRPr>
          </a:p>
        </p:txBody>
      </p:sp>
      <p:sp>
        <p:nvSpPr>
          <p:cNvPr id="3" name="Content Placeholder 2"/>
          <p:cNvSpPr>
            <a:spLocks noGrp="1"/>
          </p:cNvSpPr>
          <p:nvPr>
            <p:ph sz="quarter" idx="1"/>
          </p:nvPr>
        </p:nvSpPr>
        <p:spPr>
          <a:xfrm>
            <a:off x="4114800" y="1600200"/>
            <a:ext cx="3810000" cy="4873752"/>
          </a:xfrm>
        </p:spPr>
        <p:txBody>
          <a:bodyPr>
            <a:normAutofit/>
          </a:bodyPr>
          <a:lstStyle/>
          <a:p>
            <a:pPr>
              <a:buNone/>
            </a:pPr>
            <a:r>
              <a:rPr lang="en-US" sz="4800" b="1" dirty="0" smtClean="0">
                <a:solidFill>
                  <a:srgbClr val="C00000"/>
                </a:solidFill>
              </a:rPr>
              <a:t>D&amp;C </a:t>
            </a:r>
            <a:r>
              <a:rPr lang="en-US" sz="4800" b="1" dirty="0" smtClean="0">
                <a:solidFill>
                  <a:srgbClr val="C00000"/>
                </a:solidFill>
              </a:rPr>
              <a:t>1:17</a:t>
            </a:r>
            <a:endParaRPr lang="en-US" sz="4800" b="1" dirty="0" smtClean="0">
              <a:solidFill>
                <a:srgbClr val="C00000"/>
              </a:solidFill>
            </a:endParaRPr>
          </a:p>
        </p:txBody>
      </p:sp>
      <p:pic>
        <p:nvPicPr>
          <p:cNvPr id="2050" name="Picture 2" descr="http://img.dailymail.co.uk/i/pix/2008/03_01/mosesHeston2703_468x611.jpg"/>
          <p:cNvPicPr>
            <a:picLocks noChangeAspect="1" noChangeArrowheads="1"/>
          </p:cNvPicPr>
          <p:nvPr/>
        </p:nvPicPr>
        <p:blipFill>
          <a:blip r:embed="rId3" cstate="print"/>
          <a:srcRect/>
          <a:stretch>
            <a:fillRect/>
          </a:stretch>
        </p:blipFill>
        <p:spPr bwMode="auto">
          <a:xfrm>
            <a:off x="381000" y="1600199"/>
            <a:ext cx="3657600" cy="4775201"/>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Harold B. Lee</a:t>
            </a:r>
            <a:endParaRPr lang="en-US" dirty="0"/>
          </a:p>
        </p:txBody>
      </p:sp>
      <p:sp>
        <p:nvSpPr>
          <p:cNvPr id="3" name="Content Placeholder 2"/>
          <p:cNvSpPr>
            <a:spLocks noGrp="1"/>
          </p:cNvSpPr>
          <p:nvPr>
            <p:ph sz="quarter" idx="1"/>
          </p:nvPr>
        </p:nvSpPr>
        <p:spPr>
          <a:xfrm>
            <a:off x="3886200" y="304800"/>
            <a:ext cx="4953000" cy="6324600"/>
          </a:xfrm>
          <a:solidFill>
            <a:schemeClr val="bg1"/>
          </a:solidFill>
        </p:spPr>
        <p:txBody>
          <a:bodyPr>
            <a:normAutofit fontScale="62500" lnSpcReduction="20000"/>
          </a:bodyPr>
          <a:lstStyle/>
          <a:p>
            <a:pPr>
              <a:buNone/>
            </a:pPr>
            <a:r>
              <a:rPr lang="en-US" sz="2600" b="1" dirty="0" smtClean="0"/>
              <a:t>The Lord has given us in this day the greatest organization upon the face of the earth, with his power and his authority to direct it. He has given us sound principles; he has shown us the plan and the way by which want and distress may be done away among us. He has shown us the way to brotherly love. </a:t>
            </a:r>
          </a:p>
          <a:p>
            <a:pPr>
              <a:buNone/>
            </a:pPr>
            <a:r>
              <a:rPr lang="en-US" sz="2600" b="1" dirty="0" smtClean="0"/>
              <a:t>If the afflictions which have been predicted do come upon us, they will come upon us because we have not kept the faith and because we have been disobedient and have thrown away the opportunities that our Heavenly Father has given us to prepare for the day of calamity which he foretold ( D&amp;C 1:17), over one hundred years ago, would come in this generation.</a:t>
            </a:r>
          </a:p>
          <a:p>
            <a:pPr>
              <a:buNone/>
            </a:pPr>
            <a:r>
              <a:rPr lang="en-US" sz="2600" b="1" dirty="0" smtClean="0"/>
              <a:t>I remember at the dedication of the grain elevator in 1940 hearing President McKay in an inspired and prophetic prayer utter these words:</a:t>
            </a:r>
          </a:p>
          <a:p>
            <a:pPr>
              <a:buNone/>
            </a:pPr>
            <a:r>
              <a:rPr lang="en-US" sz="2600" b="1" i="1" dirty="0" smtClean="0"/>
              <a:t>May this be an edifice of service, a contribution of love, and as such we dedicate it unto thee and ask thy blessings to attend all who have contributed to its erection and all who may contribute to the keeping of these bins filled with the wheat </a:t>
            </a:r>
          </a:p>
          <a:p>
            <a:pPr>
              <a:buNone/>
            </a:pPr>
            <a:r>
              <a:rPr lang="en-US" sz="2600" b="1" i="1" u="sng" dirty="0" smtClean="0"/>
              <a:t>which is considered necessary to be preserved preparatory to the judgments that await the nations of the earth</a:t>
            </a:r>
            <a:r>
              <a:rPr lang="en-US" sz="2600" b="1" i="1" dirty="0" smtClean="0"/>
              <a:t>.</a:t>
            </a:r>
          </a:p>
          <a:p>
            <a:pPr>
              <a:buNone/>
            </a:pPr>
            <a:r>
              <a:rPr lang="en-US" sz="2600" b="1" i="1" dirty="0" smtClean="0"/>
              <a:t>                                          Conference, April, 1946</a:t>
            </a:r>
          </a:p>
          <a:p>
            <a:pPr>
              <a:buNone/>
            </a:pPr>
            <a:endParaRPr lang="en-US" dirty="0"/>
          </a:p>
        </p:txBody>
      </p:sp>
      <p:pic>
        <p:nvPicPr>
          <p:cNvPr id="46082" name="Picture 2" descr="http://institute.lds.org/content/images/manuals/chft/39-03.gif"/>
          <p:cNvPicPr>
            <a:picLocks noChangeAspect="1" noChangeArrowheads="1"/>
          </p:cNvPicPr>
          <p:nvPr/>
        </p:nvPicPr>
        <p:blipFill>
          <a:blip r:embed="rId3" cstate="print"/>
          <a:srcRect/>
          <a:stretch>
            <a:fillRect/>
          </a:stretch>
        </p:blipFill>
        <p:spPr bwMode="auto">
          <a:xfrm>
            <a:off x="228600" y="1295399"/>
            <a:ext cx="3543086" cy="4697871"/>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467600" cy="1143000"/>
          </a:xfrm>
        </p:spPr>
        <p:txBody>
          <a:bodyPr>
            <a:normAutofit/>
          </a:bodyPr>
          <a:lstStyle/>
          <a:p>
            <a:r>
              <a:rPr lang="en-US" sz="4400" b="1" dirty="0" smtClean="0">
                <a:solidFill>
                  <a:srgbClr val="C00000"/>
                </a:solidFill>
              </a:rPr>
              <a:t>Why Commandments?</a:t>
            </a:r>
            <a:endParaRPr lang="en-US" sz="4400" b="1" dirty="0">
              <a:solidFill>
                <a:srgbClr val="C00000"/>
              </a:solidFill>
            </a:endParaRPr>
          </a:p>
        </p:txBody>
      </p:sp>
      <p:sp>
        <p:nvSpPr>
          <p:cNvPr id="6" name="TextBox 5"/>
          <p:cNvSpPr txBox="1"/>
          <p:nvPr/>
        </p:nvSpPr>
        <p:spPr>
          <a:xfrm>
            <a:off x="381000" y="2514600"/>
            <a:ext cx="2590800" cy="3693319"/>
          </a:xfrm>
          <a:prstGeom prst="rect">
            <a:avLst/>
          </a:prstGeom>
          <a:noFill/>
          <a:ln w="38100">
            <a:solidFill>
              <a:srgbClr val="002060"/>
            </a:solidFill>
            <a:prstDash val="sysDash"/>
          </a:ln>
        </p:spPr>
        <p:txBody>
          <a:bodyPr wrap="square" rtlCol="0">
            <a:spAutoFit/>
          </a:bodyPr>
          <a:lstStyle/>
          <a:p>
            <a:r>
              <a:rPr lang="en-US" b="1" u="sng" dirty="0" smtClean="0">
                <a:solidFill>
                  <a:schemeClr val="accent5">
                    <a:lumMod val="50000"/>
                  </a:schemeClr>
                </a:solidFill>
              </a:rPr>
              <a:t>The Lord’s Desires:</a:t>
            </a:r>
          </a:p>
          <a:p>
            <a:r>
              <a:rPr lang="en-US" sz="1600" b="1" dirty="0" smtClean="0">
                <a:solidFill>
                  <a:schemeClr val="accent5">
                    <a:lumMod val="50000"/>
                  </a:schemeClr>
                </a:solidFill>
              </a:rPr>
              <a:t>            (V. 19-23)</a:t>
            </a:r>
          </a:p>
          <a:p>
            <a:endParaRPr lang="en-US" b="1" dirty="0" smtClean="0">
              <a:solidFill>
                <a:schemeClr val="accent5">
                  <a:lumMod val="50000"/>
                </a:schemeClr>
              </a:solidFill>
            </a:endParaRPr>
          </a:p>
          <a:p>
            <a:r>
              <a:rPr lang="en-US" b="1" dirty="0" smtClean="0">
                <a:solidFill>
                  <a:schemeClr val="accent5">
                    <a:lumMod val="50000"/>
                  </a:schemeClr>
                </a:solidFill>
              </a:rPr>
              <a:t>That:</a:t>
            </a:r>
          </a:p>
          <a:p>
            <a:r>
              <a:rPr lang="en-US" b="1" dirty="0" smtClean="0">
                <a:solidFill>
                  <a:schemeClr val="accent5">
                    <a:lumMod val="50000"/>
                  </a:schemeClr>
                </a:solidFill>
              </a:rPr>
              <a:t>…every man might speak in the name of God</a:t>
            </a:r>
          </a:p>
          <a:p>
            <a:r>
              <a:rPr lang="en-US" b="1" dirty="0" smtClean="0">
                <a:solidFill>
                  <a:schemeClr val="accent5">
                    <a:lumMod val="50000"/>
                  </a:schemeClr>
                </a:solidFill>
              </a:rPr>
              <a:t>…faith also might increase in the earth</a:t>
            </a:r>
          </a:p>
          <a:p>
            <a:r>
              <a:rPr lang="en-US" b="1" dirty="0" smtClean="0">
                <a:solidFill>
                  <a:schemeClr val="accent5">
                    <a:lumMod val="50000"/>
                  </a:schemeClr>
                </a:solidFill>
              </a:rPr>
              <a:t>… mine everlasting covenant established</a:t>
            </a:r>
          </a:p>
          <a:p>
            <a:r>
              <a:rPr lang="en-US" b="1" dirty="0" smtClean="0">
                <a:solidFill>
                  <a:schemeClr val="accent5">
                    <a:lumMod val="50000"/>
                  </a:schemeClr>
                </a:solidFill>
              </a:rPr>
              <a:t>…the </a:t>
            </a:r>
            <a:r>
              <a:rPr lang="en-US" b="1" dirty="0" err="1" smtClean="0">
                <a:solidFill>
                  <a:schemeClr val="accent5">
                    <a:lumMod val="50000"/>
                  </a:schemeClr>
                </a:solidFill>
              </a:rPr>
              <a:t>fulness</a:t>
            </a:r>
            <a:r>
              <a:rPr lang="en-US" b="1" dirty="0" smtClean="0">
                <a:solidFill>
                  <a:schemeClr val="accent5">
                    <a:lumMod val="50000"/>
                  </a:schemeClr>
                </a:solidFill>
              </a:rPr>
              <a:t> of my gospel proclaimed</a:t>
            </a:r>
            <a:endParaRPr lang="en-US" b="1" dirty="0">
              <a:solidFill>
                <a:schemeClr val="accent5">
                  <a:lumMod val="50000"/>
                </a:schemeClr>
              </a:solidFill>
            </a:endParaRPr>
          </a:p>
        </p:txBody>
      </p:sp>
      <p:sp>
        <p:nvSpPr>
          <p:cNvPr id="7" name="TextBox 6"/>
          <p:cNvSpPr txBox="1"/>
          <p:nvPr/>
        </p:nvSpPr>
        <p:spPr>
          <a:xfrm>
            <a:off x="3124200" y="2514600"/>
            <a:ext cx="2438400" cy="1200329"/>
          </a:xfrm>
          <a:prstGeom prst="rect">
            <a:avLst/>
          </a:prstGeom>
          <a:noFill/>
          <a:ln w="3175">
            <a:solidFill>
              <a:srgbClr val="7030A0"/>
            </a:solidFill>
          </a:ln>
        </p:spPr>
        <p:txBody>
          <a:bodyPr wrap="square" rtlCol="0">
            <a:spAutoFit/>
          </a:bodyPr>
          <a:lstStyle/>
          <a:p>
            <a:r>
              <a:rPr lang="en-US" b="1" i="1" dirty="0" smtClean="0">
                <a:solidFill>
                  <a:srgbClr val="7030A0"/>
                </a:solidFill>
              </a:rPr>
              <a:t>Therefore,  I gave commandments to my servants (in their weakness)</a:t>
            </a:r>
          </a:p>
        </p:txBody>
      </p:sp>
      <p:sp>
        <p:nvSpPr>
          <p:cNvPr id="8" name="Right Arrow 7"/>
          <p:cNvSpPr/>
          <p:nvPr/>
        </p:nvSpPr>
        <p:spPr>
          <a:xfrm>
            <a:off x="3276600" y="3962400"/>
            <a:ext cx="2057400" cy="12954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15000" y="2514600"/>
            <a:ext cx="3124200" cy="3970318"/>
          </a:xfrm>
          <a:prstGeom prst="rect">
            <a:avLst/>
          </a:prstGeom>
          <a:solidFill>
            <a:schemeClr val="bg1"/>
          </a:solidFill>
          <a:ln w="38100">
            <a:solidFill>
              <a:srgbClr val="002060"/>
            </a:solidFill>
            <a:prstDash val="sysDash"/>
          </a:ln>
        </p:spPr>
        <p:txBody>
          <a:bodyPr wrap="square" rtlCol="0">
            <a:spAutoFit/>
          </a:bodyPr>
          <a:lstStyle/>
          <a:p>
            <a:r>
              <a:rPr lang="en-US" b="1" u="sng" dirty="0" smtClean="0">
                <a:solidFill>
                  <a:schemeClr val="accent5">
                    <a:lumMod val="50000"/>
                  </a:schemeClr>
                </a:solidFill>
              </a:rPr>
              <a:t>Therefore (inasmuch):</a:t>
            </a:r>
          </a:p>
          <a:p>
            <a:r>
              <a:rPr lang="en-US" sz="1600" b="1" dirty="0" smtClean="0">
                <a:solidFill>
                  <a:schemeClr val="accent5">
                    <a:lumMod val="50000"/>
                  </a:schemeClr>
                </a:solidFill>
              </a:rPr>
              <a:t>             (v. 25-28)</a:t>
            </a:r>
          </a:p>
          <a:p>
            <a:endParaRPr lang="en-US" b="1" dirty="0" smtClean="0">
              <a:solidFill>
                <a:schemeClr val="accent5">
                  <a:lumMod val="50000"/>
                </a:schemeClr>
              </a:solidFill>
            </a:endParaRPr>
          </a:p>
          <a:p>
            <a:r>
              <a:rPr lang="en-US" b="1" dirty="0" smtClean="0">
                <a:solidFill>
                  <a:schemeClr val="accent5">
                    <a:lumMod val="50000"/>
                  </a:schemeClr>
                </a:solidFill>
              </a:rPr>
              <a:t>…as they err it will be made known</a:t>
            </a:r>
          </a:p>
          <a:p>
            <a:r>
              <a:rPr lang="en-US" b="1" dirty="0" smtClean="0">
                <a:solidFill>
                  <a:schemeClr val="accent5">
                    <a:lumMod val="50000"/>
                  </a:schemeClr>
                </a:solidFill>
              </a:rPr>
              <a:t>…if they seek wisdom they’ll be instructed</a:t>
            </a:r>
          </a:p>
          <a:p>
            <a:r>
              <a:rPr lang="en-US" b="1" dirty="0" smtClean="0">
                <a:solidFill>
                  <a:schemeClr val="accent5">
                    <a:lumMod val="50000"/>
                  </a:schemeClr>
                </a:solidFill>
              </a:rPr>
              <a:t>…if they sin, they will be chastened</a:t>
            </a:r>
          </a:p>
          <a:p>
            <a:r>
              <a:rPr lang="en-US" b="1" dirty="0" smtClean="0">
                <a:solidFill>
                  <a:schemeClr val="accent5">
                    <a:lumMod val="50000"/>
                  </a:schemeClr>
                </a:solidFill>
              </a:rPr>
              <a:t>…if they are humble, they will be: </a:t>
            </a:r>
          </a:p>
          <a:p>
            <a:pPr marL="342900" indent="-342900">
              <a:buAutoNum type="arabicParenR"/>
            </a:pPr>
            <a:r>
              <a:rPr lang="en-US" b="1" dirty="0" smtClean="0">
                <a:solidFill>
                  <a:schemeClr val="accent5">
                    <a:lumMod val="50000"/>
                  </a:schemeClr>
                </a:solidFill>
              </a:rPr>
              <a:t>made strong, </a:t>
            </a:r>
            <a:endParaRPr lang="en-US" b="1" dirty="0" smtClean="0">
              <a:solidFill>
                <a:schemeClr val="accent5">
                  <a:lumMod val="50000"/>
                </a:schemeClr>
              </a:solidFill>
            </a:endParaRPr>
          </a:p>
          <a:p>
            <a:pPr marL="342900" indent="-342900">
              <a:buAutoNum type="arabicParenR"/>
            </a:pPr>
            <a:r>
              <a:rPr lang="en-US" b="1" dirty="0" smtClean="0">
                <a:solidFill>
                  <a:schemeClr val="accent5">
                    <a:lumMod val="50000"/>
                  </a:schemeClr>
                </a:solidFill>
              </a:rPr>
              <a:t>Be blessed</a:t>
            </a:r>
          </a:p>
          <a:p>
            <a:pPr marL="342900" indent="-342900">
              <a:buAutoNum type="arabicParenR"/>
            </a:pPr>
            <a:r>
              <a:rPr lang="en-US" b="1" dirty="0" smtClean="0">
                <a:solidFill>
                  <a:schemeClr val="accent5">
                    <a:lumMod val="50000"/>
                  </a:schemeClr>
                </a:solidFill>
              </a:rPr>
              <a:t>And receive knowledge</a:t>
            </a:r>
          </a:p>
        </p:txBody>
      </p:sp>
      <p:pic>
        <p:nvPicPr>
          <p:cNvPr id="4" name="Picture 2" descr="http://www.allthingsgrandma.com/wp-content/uploads/2011/03/IMG_1086-1.jpg"/>
          <p:cNvPicPr>
            <a:picLocks noChangeAspect="1" noChangeArrowheads="1"/>
          </p:cNvPicPr>
          <p:nvPr/>
        </p:nvPicPr>
        <p:blipFill>
          <a:blip r:embed="rId3" cstate="print"/>
          <a:srcRect/>
          <a:stretch>
            <a:fillRect/>
          </a:stretch>
        </p:blipFill>
        <p:spPr bwMode="auto">
          <a:xfrm>
            <a:off x="6172200" y="152400"/>
            <a:ext cx="2857499" cy="19050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2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20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20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bg/>
                                          </p:spTgt>
                                        </p:tgtEl>
                                        <p:attrNameLst>
                                          <p:attrName>style.visibility</p:attrName>
                                        </p:attrNameLst>
                                      </p:cBhvr>
                                      <p:to>
                                        <p:strVal val="visible"/>
                                      </p:to>
                                    </p:set>
                                    <p:animEffect transition="in" filter="fade">
                                      <p:cBhvr>
                                        <p:cTn id="47" dur="2000"/>
                                        <p:tgtEl>
                                          <p:spTgt spid="7">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fade">
                                      <p:cBhvr>
                                        <p:cTn id="52" dur="2000"/>
                                        <p:tgtEl>
                                          <p:spTgt spid="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20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bg/>
                                          </p:spTgt>
                                        </p:tgtEl>
                                        <p:attrNameLst>
                                          <p:attrName>style.visibility</p:attrName>
                                        </p:attrNameLst>
                                      </p:cBhvr>
                                      <p:to>
                                        <p:strVal val="visible"/>
                                      </p:to>
                                    </p:set>
                                    <p:animEffect transition="in" filter="fade">
                                      <p:cBhvr>
                                        <p:cTn id="62" dur="2000"/>
                                        <p:tgtEl>
                                          <p:spTgt spid="9">
                                            <p:bg/>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xEl>
                                              <p:pRg st="0" end="0"/>
                                            </p:txEl>
                                          </p:spTgt>
                                        </p:tgtEl>
                                        <p:attrNameLst>
                                          <p:attrName>style.visibility</p:attrName>
                                        </p:attrNameLst>
                                      </p:cBhvr>
                                      <p:to>
                                        <p:strVal val="visible"/>
                                      </p:to>
                                    </p:set>
                                    <p:animEffect transition="in" filter="fade">
                                      <p:cBhvr>
                                        <p:cTn id="67" dur="2000"/>
                                        <p:tgtEl>
                                          <p:spTgt spid="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xEl>
                                              <p:pRg st="1" end="1"/>
                                            </p:txEl>
                                          </p:spTgt>
                                        </p:tgtEl>
                                        <p:attrNameLst>
                                          <p:attrName>style.visibility</p:attrName>
                                        </p:attrNameLst>
                                      </p:cBhvr>
                                      <p:to>
                                        <p:strVal val="visible"/>
                                      </p:to>
                                    </p:set>
                                    <p:animEffect transition="in" filter="fade">
                                      <p:cBhvr>
                                        <p:cTn id="72" dur="2000"/>
                                        <p:tgtEl>
                                          <p:spTgt spid="9">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
                                            <p:txEl>
                                              <p:pRg st="3" end="3"/>
                                            </p:txEl>
                                          </p:spTgt>
                                        </p:tgtEl>
                                        <p:attrNameLst>
                                          <p:attrName>style.visibility</p:attrName>
                                        </p:attrNameLst>
                                      </p:cBhvr>
                                      <p:to>
                                        <p:strVal val="visible"/>
                                      </p:to>
                                    </p:set>
                                    <p:animEffect transition="in" filter="fade">
                                      <p:cBhvr>
                                        <p:cTn id="77" dur="2000"/>
                                        <p:tgtEl>
                                          <p:spTgt spid="9">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
                                            <p:txEl>
                                              <p:pRg st="4" end="4"/>
                                            </p:txEl>
                                          </p:spTgt>
                                        </p:tgtEl>
                                        <p:attrNameLst>
                                          <p:attrName>style.visibility</p:attrName>
                                        </p:attrNameLst>
                                      </p:cBhvr>
                                      <p:to>
                                        <p:strVal val="visible"/>
                                      </p:to>
                                    </p:set>
                                    <p:animEffect transition="in" filter="fade">
                                      <p:cBhvr>
                                        <p:cTn id="82" dur="2000"/>
                                        <p:tgtEl>
                                          <p:spTgt spid="9">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9">
                                            <p:txEl>
                                              <p:pRg st="5" end="5"/>
                                            </p:txEl>
                                          </p:spTgt>
                                        </p:tgtEl>
                                        <p:attrNameLst>
                                          <p:attrName>style.visibility</p:attrName>
                                        </p:attrNameLst>
                                      </p:cBhvr>
                                      <p:to>
                                        <p:strVal val="visible"/>
                                      </p:to>
                                    </p:set>
                                    <p:animEffect transition="in" filter="fade">
                                      <p:cBhvr>
                                        <p:cTn id="87" dur="2000"/>
                                        <p:tgtEl>
                                          <p:spTgt spid="9">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9">
                                            <p:txEl>
                                              <p:pRg st="6" end="6"/>
                                            </p:txEl>
                                          </p:spTgt>
                                        </p:tgtEl>
                                        <p:attrNameLst>
                                          <p:attrName>style.visibility</p:attrName>
                                        </p:attrNameLst>
                                      </p:cBhvr>
                                      <p:to>
                                        <p:strVal val="visible"/>
                                      </p:to>
                                    </p:set>
                                    <p:animEffect transition="in" filter="fade">
                                      <p:cBhvr>
                                        <p:cTn id="92" dur="2000"/>
                                        <p:tgtEl>
                                          <p:spTgt spid="9">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
                                            <p:txEl>
                                              <p:pRg st="7" end="7"/>
                                            </p:txEl>
                                          </p:spTgt>
                                        </p:tgtEl>
                                        <p:attrNameLst>
                                          <p:attrName>style.visibility</p:attrName>
                                        </p:attrNameLst>
                                      </p:cBhvr>
                                      <p:to>
                                        <p:strVal val="visible"/>
                                      </p:to>
                                    </p:set>
                                    <p:animEffect transition="in" filter="fade">
                                      <p:cBhvr>
                                        <p:cTn id="97" dur="2000"/>
                                        <p:tgtEl>
                                          <p:spTgt spid="9">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9">
                                            <p:txEl>
                                              <p:pRg st="8" end="8"/>
                                            </p:txEl>
                                          </p:spTgt>
                                        </p:tgtEl>
                                        <p:attrNameLst>
                                          <p:attrName>style.visibility</p:attrName>
                                        </p:attrNameLst>
                                      </p:cBhvr>
                                      <p:to>
                                        <p:strVal val="visible"/>
                                      </p:to>
                                    </p:set>
                                    <p:animEffect transition="in" filter="fade">
                                      <p:cBhvr>
                                        <p:cTn id="102" dur="2000"/>
                                        <p:tgtEl>
                                          <p:spTgt spid="9">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9">
                                            <p:txEl>
                                              <p:pRg st="9" end="9"/>
                                            </p:txEl>
                                          </p:spTgt>
                                        </p:tgtEl>
                                        <p:attrNameLst>
                                          <p:attrName>style.visibility</p:attrName>
                                        </p:attrNameLst>
                                      </p:cBhvr>
                                      <p:to>
                                        <p:strVal val="visible"/>
                                      </p:to>
                                    </p:set>
                                    <p:animEffect transition="in" filter="fade">
                                      <p:cBhvr>
                                        <p:cTn id="107" dur="20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8" grpId="0" animBg="1"/>
      <p:bldP spid="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100885.agchurches.org/SiteFiles/100885/Content/bible-reading-guy-782907.jpg"/>
          <p:cNvPicPr>
            <a:picLocks noChangeAspect="1" noChangeArrowheads="1"/>
          </p:cNvPicPr>
          <p:nvPr/>
        </p:nvPicPr>
        <p:blipFill>
          <a:blip r:embed="rId3" cstate="print"/>
          <a:srcRect/>
          <a:stretch>
            <a:fillRect/>
          </a:stretch>
        </p:blipFill>
        <p:spPr bwMode="auto">
          <a:xfrm>
            <a:off x="0" y="0"/>
            <a:ext cx="9144000" cy="7543800"/>
          </a:xfrm>
          <a:prstGeom prst="rect">
            <a:avLst/>
          </a:prstGeom>
          <a:noFill/>
        </p:spPr>
      </p:pic>
      <p:sp>
        <p:nvSpPr>
          <p:cNvPr id="2" name="Title 1"/>
          <p:cNvSpPr>
            <a:spLocks noGrp="1"/>
          </p:cNvSpPr>
          <p:nvPr>
            <p:ph type="title"/>
          </p:nvPr>
        </p:nvSpPr>
        <p:spPr>
          <a:xfrm>
            <a:off x="5791200" y="-76200"/>
            <a:ext cx="3200400" cy="1600200"/>
          </a:xfrm>
        </p:spPr>
        <p:txBody>
          <a:bodyPr>
            <a:normAutofit/>
          </a:bodyPr>
          <a:lstStyle/>
          <a:p>
            <a:pPr algn="r"/>
            <a:r>
              <a:rPr lang="en-US" sz="4000" b="1" dirty="0" smtClean="0">
                <a:solidFill>
                  <a:srgbClr val="C00000"/>
                </a:solidFill>
              </a:rPr>
              <a:t>How do we do this?</a:t>
            </a:r>
            <a:endParaRPr lang="en-US" sz="4000" b="1" dirty="0">
              <a:solidFill>
                <a:srgbClr val="C00000"/>
              </a:solidFill>
            </a:endParaRPr>
          </a:p>
        </p:txBody>
      </p:sp>
      <p:sp>
        <p:nvSpPr>
          <p:cNvPr id="3" name="Content Placeholder 2"/>
          <p:cNvSpPr>
            <a:spLocks noGrp="1"/>
          </p:cNvSpPr>
          <p:nvPr>
            <p:ph sz="quarter" idx="1"/>
          </p:nvPr>
        </p:nvSpPr>
        <p:spPr>
          <a:xfrm>
            <a:off x="5029200" y="5641848"/>
            <a:ext cx="3810000" cy="4873752"/>
          </a:xfrm>
        </p:spPr>
        <p:txBody>
          <a:bodyPr>
            <a:normAutofit/>
          </a:bodyPr>
          <a:lstStyle/>
          <a:p>
            <a:pPr>
              <a:buNone/>
            </a:pPr>
            <a:r>
              <a:rPr lang="en-US" sz="4800" b="1" dirty="0" smtClean="0">
                <a:solidFill>
                  <a:srgbClr val="C00000"/>
                </a:solidFill>
              </a:rPr>
              <a:t>D&amp;C 1:36,37</a:t>
            </a:r>
            <a:endParaRPr lang="en-US" sz="4800" b="1" dirty="0">
              <a:solidFill>
                <a:srgbClr val="C0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1020762"/>
          </a:xfrm>
        </p:spPr>
        <p:txBody>
          <a:bodyPr/>
          <a:lstStyle/>
          <a:p>
            <a:r>
              <a:rPr lang="en-US" b="1" dirty="0" smtClean="0">
                <a:solidFill>
                  <a:srgbClr val="C00000"/>
                </a:solidFill>
              </a:rPr>
              <a:t>Neal Maxwell</a:t>
            </a:r>
            <a:endParaRPr lang="en-US" b="1" dirty="0">
              <a:solidFill>
                <a:srgbClr val="C00000"/>
              </a:solidFill>
            </a:endParaRPr>
          </a:p>
        </p:txBody>
      </p:sp>
      <p:sp>
        <p:nvSpPr>
          <p:cNvPr id="3" name="Content Placeholder 2"/>
          <p:cNvSpPr>
            <a:spLocks noGrp="1"/>
          </p:cNvSpPr>
          <p:nvPr>
            <p:ph sz="quarter" idx="1"/>
          </p:nvPr>
        </p:nvSpPr>
        <p:spPr>
          <a:xfrm>
            <a:off x="4038600" y="381000"/>
            <a:ext cx="4648200" cy="6248400"/>
          </a:xfrm>
          <a:solidFill>
            <a:schemeClr val="bg1"/>
          </a:solidFill>
        </p:spPr>
        <p:txBody>
          <a:bodyPr>
            <a:normAutofit fontScale="85000" lnSpcReduction="10000"/>
          </a:bodyPr>
          <a:lstStyle/>
          <a:p>
            <a:pPr>
              <a:buNone/>
            </a:pPr>
            <a:r>
              <a:rPr lang="en-US" sz="3300" b="1" u="sng" dirty="0" smtClean="0">
                <a:solidFill>
                  <a:srgbClr val="C00000"/>
                </a:solidFill>
              </a:rPr>
              <a:t>D&amp;C 1:30</a:t>
            </a:r>
          </a:p>
          <a:p>
            <a:pPr>
              <a:buNone/>
            </a:pPr>
            <a:r>
              <a:rPr lang="en-US" b="1" dirty="0" smtClean="0">
                <a:solidFill>
                  <a:srgbClr val="C00000"/>
                </a:solidFill>
              </a:rPr>
              <a:t>Ironically, as the restored Church comes “out of obscurity,” what seems to be stern challenges will actually disclose further the distinctiveness of the Church.</a:t>
            </a:r>
          </a:p>
          <a:p>
            <a:pPr>
              <a:buNone/>
            </a:pPr>
            <a:r>
              <a:rPr lang="en-US" b="1" dirty="0" smtClean="0">
                <a:solidFill>
                  <a:srgbClr val="C00000"/>
                </a:solidFill>
              </a:rPr>
              <a:t>Nevertheless, </a:t>
            </a:r>
            <a:r>
              <a:rPr lang="en-US" b="1" i="1" u="sng" dirty="0" smtClean="0">
                <a:solidFill>
                  <a:srgbClr val="C00000"/>
                </a:solidFill>
              </a:rPr>
              <a:t>matching our behavior more closely with our beliefs </a:t>
            </a:r>
            <a:r>
              <a:rPr lang="en-US" b="1" dirty="0" smtClean="0">
                <a:solidFill>
                  <a:srgbClr val="C00000"/>
                </a:solidFill>
              </a:rPr>
              <a:t>will bring relentless reminders about the ongoing duties of discipleship.</a:t>
            </a:r>
          </a:p>
          <a:p>
            <a:pPr>
              <a:buNone/>
            </a:pPr>
            <a:r>
              <a:rPr lang="en-US" b="1" dirty="0" smtClean="0">
                <a:solidFill>
                  <a:srgbClr val="C00000"/>
                </a:solidFill>
              </a:rPr>
              <a:t>The restored gospel is buoyant, wide, and deep- beyond our comprehension. It edifies, whether concerning divine design in the universe or stressing the importance of personal chastity and fidelity. </a:t>
            </a:r>
          </a:p>
          <a:p>
            <a:pPr>
              <a:buNone/>
            </a:pPr>
            <a:r>
              <a:rPr lang="en-US" b="1" dirty="0" smtClean="0">
                <a:solidFill>
                  <a:srgbClr val="C00000"/>
                </a:solidFill>
              </a:rPr>
              <a:t>Only </a:t>
            </a:r>
            <a:r>
              <a:rPr lang="en-US" b="1" i="1" dirty="0" smtClean="0">
                <a:solidFill>
                  <a:srgbClr val="C00000"/>
                </a:solidFill>
              </a:rPr>
              <a:t>meek</a:t>
            </a:r>
            <a:r>
              <a:rPr lang="en-US" b="1" dirty="0" smtClean="0">
                <a:solidFill>
                  <a:srgbClr val="C00000"/>
                </a:solidFill>
              </a:rPr>
              <a:t> disciples can safely handle such </a:t>
            </a:r>
            <a:r>
              <a:rPr lang="en-US" b="1" i="1" dirty="0" smtClean="0">
                <a:solidFill>
                  <a:srgbClr val="C00000"/>
                </a:solidFill>
              </a:rPr>
              <a:t>bold</a:t>
            </a:r>
            <a:r>
              <a:rPr lang="en-US" b="1" dirty="0" smtClean="0">
                <a:solidFill>
                  <a:srgbClr val="C00000"/>
                </a:solidFill>
              </a:rPr>
              <a:t> theology.</a:t>
            </a:r>
          </a:p>
          <a:p>
            <a:pPr>
              <a:buNone/>
            </a:pPr>
            <a:r>
              <a:rPr lang="en-US" sz="1500" b="1" dirty="0" smtClean="0">
                <a:solidFill>
                  <a:srgbClr val="C00000"/>
                </a:solidFill>
              </a:rPr>
              <a:t>                                2002 Oct. General Conference</a:t>
            </a:r>
            <a:endParaRPr lang="en-US" sz="1500" b="1" dirty="0">
              <a:solidFill>
                <a:srgbClr val="C00000"/>
              </a:solidFill>
            </a:endParaRPr>
          </a:p>
        </p:txBody>
      </p:sp>
      <p:pic>
        <p:nvPicPr>
          <p:cNvPr id="2050" name="Picture 2" descr="http://farm4.static.flickr.com/3556/3415127106_a269211c07.jpg"/>
          <p:cNvPicPr>
            <a:picLocks noChangeAspect="1" noChangeArrowheads="1"/>
          </p:cNvPicPr>
          <p:nvPr/>
        </p:nvPicPr>
        <p:blipFill>
          <a:blip r:embed="rId3" cstate="print"/>
          <a:srcRect/>
          <a:stretch>
            <a:fillRect/>
          </a:stretch>
        </p:blipFill>
        <p:spPr bwMode="auto">
          <a:xfrm>
            <a:off x="304800" y="990600"/>
            <a:ext cx="3653942" cy="54864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_Tr9mBI2zrjQ/TFiaNkoTY7I/AAAAAAAAFcM/Aobeay6Deug/s1600/ISAIAH-WRITING.jpg"/>
          <p:cNvPicPr>
            <a:picLocks noChangeAspect="1" noChangeArrowheads="1"/>
          </p:cNvPicPr>
          <p:nvPr/>
        </p:nvPicPr>
        <p:blipFill>
          <a:blip r:embed="rId3" cstate="print"/>
          <a:srcRect/>
          <a:stretch>
            <a:fillRect/>
          </a:stretch>
        </p:blipFill>
        <p:spPr bwMode="auto">
          <a:xfrm>
            <a:off x="0" y="-1"/>
            <a:ext cx="9144000" cy="6920263"/>
          </a:xfrm>
          <a:prstGeom prst="rect">
            <a:avLst/>
          </a:prstGeom>
          <a:noFill/>
        </p:spPr>
      </p:pic>
      <p:sp>
        <p:nvSpPr>
          <p:cNvPr id="3" name="Content Placeholder 2"/>
          <p:cNvSpPr>
            <a:spLocks noGrp="1"/>
          </p:cNvSpPr>
          <p:nvPr>
            <p:ph sz="quarter" idx="1"/>
          </p:nvPr>
        </p:nvSpPr>
        <p:spPr>
          <a:xfrm>
            <a:off x="4876800" y="381000"/>
            <a:ext cx="4114800" cy="6629400"/>
          </a:xfrm>
          <a:solidFill>
            <a:srgbClr val="002060">
              <a:alpha val="37000"/>
            </a:srgbClr>
          </a:solidFill>
          <a:effectLst>
            <a:softEdge rad="317500"/>
          </a:effectLst>
        </p:spPr>
        <p:txBody>
          <a:bodyPr>
            <a:normAutofit fontScale="92500" lnSpcReduction="20000"/>
          </a:bodyPr>
          <a:lstStyle/>
          <a:p>
            <a:pPr>
              <a:buNone/>
            </a:pPr>
            <a:r>
              <a:rPr lang="en-US" b="1" dirty="0" smtClean="0">
                <a:effectLst>
                  <a:outerShdw blurRad="38100" dist="38100" dir="2700000" algn="tl">
                    <a:srgbClr val="000000">
                      <a:alpha val="43137"/>
                    </a:srgbClr>
                  </a:outerShdw>
                </a:effectLst>
              </a:rPr>
              <a:t> </a:t>
            </a:r>
            <a:r>
              <a:rPr lang="en-US" b="1" i="1" dirty="0" smtClean="0">
                <a:solidFill>
                  <a:schemeClr val="bg1"/>
                </a:solidFill>
                <a:effectLst>
                  <a:outerShdw blurRad="38100" dist="38100" dir="2700000" algn="tl">
                    <a:srgbClr val="000000">
                      <a:alpha val="43137"/>
                    </a:srgbClr>
                  </a:outerShdw>
                </a:effectLst>
              </a:rPr>
              <a:t>"Prophets, priests and kings . . . have looked forward with joyful anticipation to the day in which we live; and fired with heavenly and joyful anticipations they have sung and written and prophesied of this our day; </a:t>
            </a:r>
          </a:p>
          <a:p>
            <a:pPr>
              <a:buNone/>
            </a:pPr>
            <a:r>
              <a:rPr lang="en-US" b="1" i="1" dirty="0" smtClean="0">
                <a:solidFill>
                  <a:schemeClr val="bg1"/>
                </a:solidFill>
                <a:effectLst>
                  <a:outerShdw blurRad="38100" dist="38100" dir="2700000" algn="tl">
                    <a:srgbClr val="000000">
                      <a:alpha val="43137"/>
                    </a:srgbClr>
                  </a:outerShdw>
                </a:effectLst>
              </a:rPr>
              <a:t>but they died without the sight; </a:t>
            </a:r>
          </a:p>
          <a:p>
            <a:pPr>
              <a:buNone/>
            </a:pPr>
            <a:r>
              <a:rPr lang="en-US" b="1" i="1" dirty="0" smtClean="0">
                <a:solidFill>
                  <a:schemeClr val="bg1"/>
                </a:solidFill>
                <a:effectLst>
                  <a:outerShdw blurRad="38100" dist="38100" dir="2700000" algn="tl">
                    <a:srgbClr val="000000">
                      <a:alpha val="43137"/>
                    </a:srgbClr>
                  </a:outerShdw>
                </a:effectLst>
              </a:rPr>
              <a:t>we are the favored people that God has made choice of to bring about the Latter-day glory; </a:t>
            </a:r>
          </a:p>
          <a:p>
            <a:pPr>
              <a:buNone/>
            </a:pPr>
            <a:r>
              <a:rPr lang="en-US" b="1" i="1" dirty="0" smtClean="0">
                <a:solidFill>
                  <a:schemeClr val="bg1"/>
                </a:solidFill>
                <a:effectLst>
                  <a:outerShdw blurRad="38100" dist="38100" dir="2700000" algn="tl">
                    <a:srgbClr val="000000">
                      <a:alpha val="43137"/>
                    </a:srgbClr>
                  </a:outerShdw>
                </a:effectLst>
              </a:rPr>
              <a:t>it is left for us to see, participate in and help to roll forward the Latter-day glory, ‘the dispensation of the </a:t>
            </a:r>
            <a:r>
              <a:rPr lang="en-US" b="1" i="1" dirty="0" err="1" smtClean="0">
                <a:solidFill>
                  <a:schemeClr val="bg1"/>
                </a:solidFill>
                <a:effectLst>
                  <a:outerShdw blurRad="38100" dist="38100" dir="2700000" algn="tl">
                    <a:srgbClr val="000000">
                      <a:alpha val="43137"/>
                    </a:srgbClr>
                  </a:outerShdw>
                </a:effectLst>
              </a:rPr>
              <a:t>fulness</a:t>
            </a:r>
            <a:r>
              <a:rPr lang="en-US" b="1" i="1" dirty="0" smtClean="0">
                <a:solidFill>
                  <a:schemeClr val="bg1"/>
                </a:solidFill>
                <a:effectLst>
                  <a:outerShdw blurRad="38100" dist="38100" dir="2700000" algn="tl">
                    <a:srgbClr val="000000">
                      <a:alpha val="43137"/>
                    </a:srgbClr>
                  </a:outerShdw>
                </a:effectLst>
              </a:rPr>
              <a:t> of times’" </a:t>
            </a:r>
          </a:p>
          <a:p>
            <a:pPr>
              <a:buNone/>
            </a:pPr>
            <a:r>
              <a:rPr lang="en-US" sz="1200" b="1" i="1" dirty="0" smtClean="0">
                <a:solidFill>
                  <a:schemeClr val="bg1"/>
                </a:solidFill>
                <a:effectLst>
                  <a:outerShdw blurRad="38100" dist="38100" dir="2700000" algn="tl">
                    <a:srgbClr val="000000">
                      <a:alpha val="43137"/>
                    </a:srgbClr>
                  </a:outerShdw>
                </a:effectLst>
              </a:rPr>
              <a:t>			</a:t>
            </a:r>
            <a:r>
              <a:rPr lang="en-US" sz="1200" b="1" dirty="0" smtClean="0">
                <a:solidFill>
                  <a:schemeClr val="bg1"/>
                </a:solidFill>
                <a:effectLst>
                  <a:outerShdw blurRad="38100" dist="38100" dir="2700000" algn="tl">
                    <a:srgbClr val="000000">
                      <a:alpha val="43137"/>
                    </a:srgbClr>
                  </a:outerShdw>
                </a:effectLst>
              </a:rPr>
              <a:t>(Teachings of the Prophet Joseph Smith, sel. Joseph Fielding Smith [1976], 231).</a:t>
            </a:r>
            <a:endParaRPr lang="en-US" sz="1200" b="1" dirty="0">
              <a:solidFill>
                <a:schemeClr val="bg1"/>
              </a:solidFill>
              <a:effectLst>
                <a:outerShdw blurRad="38100" dist="38100" dir="2700000" algn="tl">
                  <a:srgbClr val="000000">
                    <a:alpha val="43137"/>
                  </a:srgbClr>
                </a:outerShdw>
              </a:effectLst>
            </a:endParaRPr>
          </a:p>
        </p:txBody>
      </p:sp>
      <p:sp>
        <p:nvSpPr>
          <p:cNvPr id="5" name="Title 4"/>
          <p:cNvSpPr>
            <a:spLocks noGrp="1"/>
          </p:cNvSpPr>
          <p:nvPr>
            <p:ph type="title"/>
          </p:nvPr>
        </p:nvSpPr>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67600" cy="1143000"/>
          </a:xfrm>
        </p:spPr>
        <p:txBody>
          <a:bodyPr/>
          <a:lstStyle/>
          <a:p>
            <a:r>
              <a:rPr lang="en-US" b="1" dirty="0" smtClean="0">
                <a:solidFill>
                  <a:srgbClr val="002060"/>
                </a:solidFill>
              </a:rPr>
              <a:t>President Hinckley</a:t>
            </a:r>
            <a:endParaRPr lang="en-US" b="1" dirty="0">
              <a:solidFill>
                <a:srgbClr val="002060"/>
              </a:solidFill>
            </a:endParaRPr>
          </a:p>
        </p:txBody>
      </p:sp>
      <p:sp>
        <p:nvSpPr>
          <p:cNvPr id="3" name="Content Placeholder 2"/>
          <p:cNvSpPr>
            <a:spLocks noGrp="1"/>
          </p:cNvSpPr>
          <p:nvPr>
            <p:ph sz="quarter" idx="1"/>
          </p:nvPr>
        </p:nvSpPr>
        <p:spPr>
          <a:xfrm>
            <a:off x="3810000" y="762000"/>
            <a:ext cx="5105400" cy="5943600"/>
          </a:xfrm>
          <a:solidFill>
            <a:schemeClr val="bg1"/>
          </a:solidFill>
        </p:spPr>
        <p:txBody>
          <a:bodyPr>
            <a:normAutofit fontScale="85000" lnSpcReduction="20000"/>
          </a:bodyPr>
          <a:lstStyle/>
          <a:p>
            <a:pPr>
              <a:buNone/>
            </a:pPr>
            <a:r>
              <a:rPr lang="en-US" dirty="0" smtClean="0"/>
              <a:t>This is “the only true and living church upon the face of the whole earth” according to the word of revelation. Here lies the truth. Here lies the priesthood. </a:t>
            </a:r>
          </a:p>
          <a:p>
            <a:pPr>
              <a:buNone/>
            </a:pPr>
            <a:r>
              <a:rPr lang="en-US" dirty="0" smtClean="0"/>
              <a:t>Hold to the Church. Do not ever lose sight of the fact that the Church must ever remain preeminent in your lives if you are going to be happy as the years pass. </a:t>
            </a:r>
          </a:p>
          <a:p>
            <a:pPr>
              <a:buNone/>
            </a:pPr>
            <a:r>
              <a:rPr lang="en-US" dirty="0" smtClean="0"/>
              <a:t>Never let yourselves be found in the position of fighting The Church of Jesus Christ of Latter-day Saints. You cling to it and be faithful to it. You uphold and sustain it. You teach its doctrine and live by it. </a:t>
            </a:r>
          </a:p>
          <a:p>
            <a:pPr>
              <a:buNone/>
            </a:pPr>
            <a:r>
              <a:rPr lang="en-US" dirty="0" smtClean="0"/>
              <a:t>And I do not hesitate to say that your lives will be the richer and the happier because of that. You cannot find happiness fighting the work of God. Those who have done so have gone down to a dismal end.</a:t>
            </a:r>
          </a:p>
          <a:p>
            <a:pPr>
              <a:buNone/>
            </a:pPr>
            <a:r>
              <a:rPr lang="en-US" dirty="0" smtClean="0"/>
              <a:t>	 </a:t>
            </a:r>
            <a:r>
              <a:rPr lang="en-US" sz="1600" dirty="0" smtClean="0"/>
              <a:t>(“Excerpts from Recent Addresses of President Gordon B. Hinckley,” </a:t>
            </a:r>
            <a:r>
              <a:rPr lang="en-US" sz="1600" i="1" dirty="0" smtClean="0"/>
              <a:t>Ensign</a:t>
            </a:r>
            <a:r>
              <a:rPr lang="en-US" sz="1600" dirty="0" smtClean="0"/>
              <a:t>, Apr. 1996, 72–73</a:t>
            </a:r>
            <a:r>
              <a:rPr lang="en-US" dirty="0" smtClean="0"/>
              <a:t>)</a:t>
            </a:r>
            <a:endParaRPr lang="en-US" dirty="0"/>
          </a:p>
        </p:txBody>
      </p:sp>
      <p:pic>
        <p:nvPicPr>
          <p:cNvPr id="21506" name="Picture 2" descr="http://3.bp.blogspot.com/_PsT9r57okSo/R9VY3azGnQI/AAAAAAAAA00/BG1Ld2h6Jro/s400/church+presidency.jpg"/>
          <p:cNvPicPr>
            <a:picLocks noChangeAspect="1" noChangeArrowheads="1"/>
          </p:cNvPicPr>
          <p:nvPr/>
        </p:nvPicPr>
        <p:blipFill>
          <a:blip r:embed="rId3" cstate="print"/>
          <a:srcRect/>
          <a:stretch>
            <a:fillRect/>
          </a:stretch>
        </p:blipFill>
        <p:spPr bwMode="auto">
          <a:xfrm>
            <a:off x="152400" y="1142999"/>
            <a:ext cx="3616762" cy="4514719"/>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the family Christmas Photos</a:t>
            </a:r>
            <a:endParaRPr lang="en-US" dirty="0"/>
          </a:p>
        </p:txBody>
      </p:sp>
      <p:sp>
        <p:nvSpPr>
          <p:cNvPr id="3" name="Content Placeholder 2"/>
          <p:cNvSpPr>
            <a:spLocks noGrp="1"/>
          </p:cNvSpPr>
          <p:nvPr>
            <p:ph sz="quarter" idx="1"/>
          </p:nvPr>
        </p:nvSpPr>
        <p:spPr/>
        <p:txBody>
          <a:bodyPr/>
          <a:lstStyle/>
          <a:p>
            <a:endParaRPr lang="en-US"/>
          </a:p>
        </p:txBody>
      </p:sp>
      <p:pic>
        <p:nvPicPr>
          <p:cNvPr id="25602" name="Picture 2" descr="http://3.bp.blogspot.com/_mmBw3uzPnJI/TUEQCjjhnrI/AAAAAAAB3sI/l1FQu_DfdIk/s400/awkward_family_photos_35.jpg"/>
          <p:cNvPicPr>
            <a:picLocks noChangeAspect="1" noChangeArrowheads="1"/>
          </p:cNvPicPr>
          <p:nvPr/>
        </p:nvPicPr>
        <p:blipFill>
          <a:blip r:embed="rId3" cstate="print"/>
          <a:srcRect/>
          <a:stretch>
            <a:fillRect/>
          </a:stretch>
        </p:blipFill>
        <p:spPr bwMode="auto">
          <a:xfrm>
            <a:off x="990600" y="0"/>
            <a:ext cx="6705600" cy="6877538"/>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ppt_w</p:attrName>
                                        </p:attrNameLst>
                                      </p:cBhvr>
                                      <p:tavLst>
                                        <p:tav tm="0">
                                          <p:val>
                                            <p:strVal val="#ppt_w*0.70"/>
                                          </p:val>
                                        </p:tav>
                                        <p:tav tm="100000">
                                          <p:val>
                                            <p:strVal val="#ppt_w"/>
                                          </p:val>
                                        </p:tav>
                                      </p:tavLst>
                                    </p:anim>
                                    <p:anim calcmode="lin" valueType="num">
                                      <p:cBhvr>
                                        <p:cTn id="8" dur="1000" fill="hold"/>
                                        <p:tgtEl>
                                          <p:spTgt spid="25602"/>
                                        </p:tgtEl>
                                        <p:attrNameLst>
                                          <p:attrName>ppt_h</p:attrName>
                                        </p:attrNameLst>
                                      </p:cBhvr>
                                      <p:tavLst>
                                        <p:tav tm="0">
                                          <p:val>
                                            <p:strVal val="#ppt_h"/>
                                          </p:val>
                                        </p:tav>
                                        <p:tav tm="100000">
                                          <p:val>
                                            <p:strVal val="#ppt_h"/>
                                          </p:val>
                                        </p:tav>
                                      </p:tavLst>
                                    </p:anim>
                                    <p:animEffect transition="in" filter="fade">
                                      <p:cBhvr>
                                        <p:cTn id="9" dur="1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7650" name="Picture 2" descr="http://shechive.files.wordpress.com/2010/07/awkward-family-19.jpg?w=500&amp;h=378"/>
          <p:cNvPicPr>
            <a:picLocks noChangeAspect="1" noChangeArrowheads="1"/>
          </p:cNvPicPr>
          <p:nvPr/>
        </p:nvPicPr>
        <p:blipFill>
          <a:blip r:embed="rId3" cstate="print"/>
          <a:srcRect/>
          <a:stretch>
            <a:fillRect/>
          </a:stretch>
        </p:blipFill>
        <p:spPr bwMode="auto">
          <a:xfrm>
            <a:off x="0" y="0"/>
            <a:ext cx="9071426" cy="6858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9698" name="Picture 2" descr="http://3.bp.blogspot.com/_mmBw3uzPnJI/TUEQB0qIbqI/AAAAAAAB3rw/E5XnFIyRoT8/s400/awkward_family_photos_38.jpg"/>
          <p:cNvPicPr>
            <a:picLocks noChangeAspect="1" noChangeArrowheads="1"/>
          </p:cNvPicPr>
          <p:nvPr/>
        </p:nvPicPr>
        <p:blipFill>
          <a:blip r:embed="rId3" cstate="print"/>
          <a:srcRect/>
          <a:stretch>
            <a:fillRect/>
          </a:stretch>
        </p:blipFill>
        <p:spPr bwMode="auto">
          <a:xfrm>
            <a:off x="0" y="-228600"/>
            <a:ext cx="8796242" cy="67818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1746" name="Picture 2" descr="http://4.bp.blogspot.com/_mmBw3uzPnJI/TUEQ_0GJU-I/AAAAAAAB3wY/nRhJTjbXitE/s1600/awkward_family_photos_01.jpg"/>
          <p:cNvPicPr>
            <a:picLocks noChangeAspect="1" noChangeArrowheads="1"/>
          </p:cNvPicPr>
          <p:nvPr/>
        </p:nvPicPr>
        <p:blipFill>
          <a:blip r:embed="rId3" cstate="print"/>
          <a:srcRect/>
          <a:stretch>
            <a:fillRect/>
          </a:stretch>
        </p:blipFill>
        <p:spPr bwMode="auto">
          <a:xfrm>
            <a:off x="0" y="0"/>
            <a:ext cx="9196552" cy="6858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3794" name="Picture 2" descr="https://fbcdn-sphotos-a.akamaihd.net/hphotos-ak-ash4/408297_2865094474532_1474876530_3021315_773138736_n.jpg"/>
          <p:cNvPicPr>
            <a:picLocks noChangeAspect="1" noChangeArrowheads="1"/>
          </p:cNvPicPr>
          <p:nvPr/>
        </p:nvPicPr>
        <p:blipFill>
          <a:blip r:embed="rId3" cstate="print"/>
          <a:srcRect/>
          <a:stretch>
            <a:fillRect/>
          </a:stretch>
        </p:blipFill>
        <p:spPr bwMode="auto">
          <a:xfrm>
            <a:off x="-1143000" y="0"/>
            <a:ext cx="12238892" cy="6858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ATT00009.jpg"/>
          <p:cNvPicPr>
            <a:picLocks noGrp="1" noChangeAspect="1"/>
          </p:cNvPicPr>
          <p:nvPr>
            <p:ph sz="quarter" idx="1"/>
          </p:nvPr>
        </p:nvPicPr>
        <p:blipFill>
          <a:blip r:embed="rId3" cstate="print"/>
          <a:stretch>
            <a:fillRect/>
          </a:stretch>
        </p:blipFill>
        <p:spPr>
          <a:xfrm>
            <a:off x="1066800" y="-381000"/>
            <a:ext cx="6553199" cy="7616526"/>
          </a:xfrm>
        </p:spPr>
      </p:pic>
      <p:sp>
        <p:nvSpPr>
          <p:cNvPr id="41986" name="AutoShape 2" descr="https://mail.google.com/mail/u/0/?ui=2&amp;ik=4541c886c2&amp;view=att&amp;th=134b8c5dd7915bf9&amp;attid=0.11&amp;disp=emb&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88" name="AutoShape 4" descr="https://mail.google.com/mail/u/0/?ui=2&amp;ik=4541c886c2&amp;view=att&amp;th=134b8c5dd7915bf9&amp;attid=0.11&amp;disp=emb&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90" name="AutoShape 6" descr="https://mail.google.com/mail/u/0/?ui=2&amp;ik=4541c886c2&amp;view=att&amp;th=134b8c5dd7915bf9&amp;attid=0.11&amp;disp=emb&amp;zw"/>
          <p:cNvSpPr>
            <a:spLocks noChangeAspect="1" noChangeArrowheads="1"/>
          </p:cNvSpPr>
          <p:nvPr/>
        </p:nvSpPr>
        <p:spPr bwMode="auto">
          <a:xfrm>
            <a:off x="3894138" y="-2849563"/>
            <a:ext cx="4324350" cy="6096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74638"/>
            <a:ext cx="3124200" cy="792162"/>
          </a:xfrm>
        </p:spPr>
        <p:txBody>
          <a:bodyPr>
            <a:normAutofit/>
          </a:bodyPr>
          <a:lstStyle/>
          <a:p>
            <a:r>
              <a:rPr lang="en-US" sz="3600" b="1" dirty="0" smtClean="0">
                <a:solidFill>
                  <a:srgbClr val="C00000"/>
                </a:solidFill>
              </a:rPr>
              <a:t>Joseph smith</a:t>
            </a:r>
            <a:endParaRPr lang="en-US" sz="3600" b="1" dirty="0">
              <a:solidFill>
                <a:srgbClr val="C00000"/>
              </a:solidFill>
            </a:endParaRPr>
          </a:p>
        </p:txBody>
      </p:sp>
      <p:sp>
        <p:nvSpPr>
          <p:cNvPr id="3" name="Content Placeholder 2"/>
          <p:cNvSpPr>
            <a:spLocks noGrp="1"/>
          </p:cNvSpPr>
          <p:nvPr>
            <p:ph sz="quarter" idx="1"/>
          </p:nvPr>
        </p:nvSpPr>
        <p:spPr>
          <a:xfrm>
            <a:off x="304800" y="685800"/>
            <a:ext cx="4419600" cy="5943600"/>
          </a:xfrm>
        </p:spPr>
        <p:txBody>
          <a:bodyPr>
            <a:normAutofit fontScale="62500" lnSpcReduction="20000"/>
          </a:bodyPr>
          <a:lstStyle/>
          <a:p>
            <a:pPr>
              <a:buNone/>
            </a:pPr>
            <a:r>
              <a:rPr lang="en-US" b="1" dirty="0" smtClean="0">
                <a:solidFill>
                  <a:srgbClr val="C00000"/>
                </a:solidFill>
              </a:rPr>
              <a:t>[Oliver </a:t>
            </a:r>
            <a:r>
              <a:rPr lang="en-US" b="1" dirty="0" err="1" smtClean="0">
                <a:solidFill>
                  <a:srgbClr val="C00000"/>
                </a:solidFill>
              </a:rPr>
              <a:t>Cowdrey</a:t>
            </a:r>
            <a:r>
              <a:rPr lang="en-US" b="1" dirty="0" smtClean="0">
                <a:solidFill>
                  <a:srgbClr val="C00000"/>
                </a:solidFill>
              </a:rPr>
              <a:t>] wrote to inform me that he had discovered an error in one of the commandments-Book of Doctrine and Covenants: ‘And truly manifest by their works that they have received the Spirit of Christ unto a remission of their sins’ (D&amp;C 20:37)</a:t>
            </a:r>
          </a:p>
          <a:p>
            <a:pPr>
              <a:buNone/>
            </a:pPr>
            <a:r>
              <a:rPr lang="en-US" b="1" dirty="0" smtClean="0">
                <a:solidFill>
                  <a:srgbClr val="C00000"/>
                </a:solidFill>
              </a:rPr>
              <a:t>“The above quotation, he said, was erroneous, and added: ‘I command you in the name of God to erase those words, that no </a:t>
            </a:r>
            <a:r>
              <a:rPr lang="en-US" b="1" dirty="0" err="1" smtClean="0">
                <a:solidFill>
                  <a:srgbClr val="C00000"/>
                </a:solidFill>
              </a:rPr>
              <a:t>priestcraft</a:t>
            </a:r>
            <a:r>
              <a:rPr lang="en-US" b="1" dirty="0" smtClean="0">
                <a:solidFill>
                  <a:srgbClr val="C00000"/>
                </a:solidFill>
              </a:rPr>
              <a:t> be amongst us!’</a:t>
            </a:r>
          </a:p>
          <a:p>
            <a:pPr>
              <a:buNone/>
            </a:pPr>
            <a:r>
              <a:rPr lang="en-US" b="1" dirty="0" smtClean="0">
                <a:solidFill>
                  <a:srgbClr val="C00000"/>
                </a:solidFill>
              </a:rPr>
              <a:t>“I immediately wrote to him in reply, in which I asked him </a:t>
            </a:r>
            <a:r>
              <a:rPr lang="en-US" b="1" i="1" dirty="0" smtClean="0">
                <a:solidFill>
                  <a:srgbClr val="C00000"/>
                </a:solidFill>
              </a:rPr>
              <a:t>by what authority he took upon him to command me to alter or erase, to add to or diminish from, a revelation or commandment from Almighty God</a:t>
            </a:r>
            <a:r>
              <a:rPr lang="en-US" b="1" dirty="0" smtClean="0">
                <a:solidFill>
                  <a:srgbClr val="C00000"/>
                </a:solidFill>
              </a:rPr>
              <a:t>.</a:t>
            </a:r>
          </a:p>
          <a:p>
            <a:pPr>
              <a:buNone/>
            </a:pPr>
            <a:r>
              <a:rPr lang="en-US" b="1" dirty="0" smtClean="0">
                <a:solidFill>
                  <a:srgbClr val="C00000"/>
                </a:solidFill>
              </a:rPr>
              <a:t>“A few days afterwards I visited him and Mr. </a:t>
            </a:r>
            <a:r>
              <a:rPr lang="en-US" b="1" dirty="0" err="1" smtClean="0">
                <a:solidFill>
                  <a:srgbClr val="C00000"/>
                </a:solidFill>
              </a:rPr>
              <a:t>Whitmer’s</a:t>
            </a:r>
            <a:r>
              <a:rPr lang="en-US" b="1" dirty="0" smtClean="0">
                <a:solidFill>
                  <a:srgbClr val="C00000"/>
                </a:solidFill>
              </a:rPr>
              <a:t> family, when I found the family in general of his opinion concerning the words above quoted, and it was not without both labor and perseverance that I could prevail with any of them to reason calmly on the subject.  </a:t>
            </a:r>
          </a:p>
          <a:p>
            <a:pPr>
              <a:buNone/>
            </a:pPr>
            <a:r>
              <a:rPr lang="en-US" b="1" dirty="0" smtClean="0">
                <a:solidFill>
                  <a:srgbClr val="C00000"/>
                </a:solidFill>
              </a:rPr>
              <a:t>However, Christian </a:t>
            </a:r>
            <a:r>
              <a:rPr lang="en-US" b="1" dirty="0" err="1" smtClean="0">
                <a:solidFill>
                  <a:srgbClr val="C00000"/>
                </a:solidFill>
              </a:rPr>
              <a:t>Whitmer</a:t>
            </a:r>
            <a:r>
              <a:rPr lang="en-US" b="1" dirty="0" smtClean="0">
                <a:solidFill>
                  <a:srgbClr val="C00000"/>
                </a:solidFill>
              </a:rPr>
              <a:t> at length became convinced that the sentence was reasonable, and according to Scripture; and finally, with his assistance, I succeeded in bringing, not only the </a:t>
            </a:r>
            <a:r>
              <a:rPr lang="en-US" b="1" dirty="0" err="1" smtClean="0">
                <a:solidFill>
                  <a:srgbClr val="C00000"/>
                </a:solidFill>
              </a:rPr>
              <a:t>Whitmer</a:t>
            </a:r>
            <a:r>
              <a:rPr lang="en-US" b="1" dirty="0" smtClean="0">
                <a:solidFill>
                  <a:srgbClr val="C00000"/>
                </a:solidFill>
              </a:rPr>
              <a:t> family, but also Oliver </a:t>
            </a:r>
            <a:r>
              <a:rPr lang="en-US" b="1" dirty="0" err="1" smtClean="0">
                <a:solidFill>
                  <a:srgbClr val="C00000"/>
                </a:solidFill>
              </a:rPr>
              <a:t>Cowdery</a:t>
            </a:r>
            <a:r>
              <a:rPr lang="en-US" b="1" dirty="0" smtClean="0">
                <a:solidFill>
                  <a:srgbClr val="C00000"/>
                </a:solidFill>
              </a:rPr>
              <a:t> to acknowledge that they had been in error, </a:t>
            </a:r>
          </a:p>
          <a:p>
            <a:pPr>
              <a:buNone/>
            </a:pPr>
            <a:endParaRPr lang="en-US" dirty="0"/>
          </a:p>
        </p:txBody>
      </p:sp>
      <p:pic>
        <p:nvPicPr>
          <p:cNvPr id="35842" name="Picture 2" descr="http://www.mormonhistoricsitesfoundation.org/photos/oliver1.jpg"/>
          <p:cNvPicPr>
            <a:picLocks noChangeAspect="1" noChangeArrowheads="1"/>
          </p:cNvPicPr>
          <p:nvPr/>
        </p:nvPicPr>
        <p:blipFill>
          <a:blip r:embed="rId3" cstate="print"/>
          <a:srcRect/>
          <a:stretch>
            <a:fillRect/>
          </a:stretch>
        </p:blipFill>
        <p:spPr bwMode="auto">
          <a:xfrm>
            <a:off x="4876800" y="1180143"/>
            <a:ext cx="3810000" cy="4786432"/>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C00000"/>
                </a:solidFill>
              </a:rPr>
              <a:t>The Book of Commandments</a:t>
            </a:r>
            <a:endParaRPr lang="en-US" sz="4000" b="1" dirty="0">
              <a:solidFill>
                <a:srgbClr val="C00000"/>
              </a:solidFill>
            </a:endParaRPr>
          </a:p>
        </p:txBody>
      </p:sp>
      <p:sp>
        <p:nvSpPr>
          <p:cNvPr id="3" name="Content Placeholder 2"/>
          <p:cNvSpPr>
            <a:spLocks noGrp="1"/>
          </p:cNvSpPr>
          <p:nvPr>
            <p:ph sz="quarter" idx="1"/>
          </p:nvPr>
        </p:nvSpPr>
        <p:spPr>
          <a:xfrm>
            <a:off x="4114800" y="1600200"/>
            <a:ext cx="4572000" cy="4873752"/>
          </a:xfrm>
        </p:spPr>
        <p:txBody>
          <a:bodyPr/>
          <a:lstStyle/>
          <a:p>
            <a:pPr>
              <a:buNone/>
            </a:pPr>
            <a:r>
              <a:rPr lang="en-US" sz="2800" b="1" dirty="0" smtClean="0">
                <a:solidFill>
                  <a:srgbClr val="C00000"/>
                </a:solidFill>
              </a:rPr>
              <a:t>1831- Conference of Elders</a:t>
            </a:r>
          </a:p>
          <a:p>
            <a:pPr>
              <a:buNone/>
            </a:pPr>
            <a:r>
              <a:rPr lang="en-US" sz="2800" b="1" dirty="0" smtClean="0">
                <a:solidFill>
                  <a:srgbClr val="C00000"/>
                </a:solidFill>
              </a:rPr>
              <a:t>Desire to publish 63 revelations</a:t>
            </a:r>
          </a:p>
          <a:p>
            <a:pPr>
              <a:buNone/>
            </a:pPr>
            <a:r>
              <a:rPr lang="en-US" sz="2800" b="1" dirty="0" smtClean="0">
                <a:solidFill>
                  <a:srgbClr val="C00000"/>
                </a:solidFill>
              </a:rPr>
              <a:t>1833 Missouri Mobs</a:t>
            </a:r>
          </a:p>
          <a:p>
            <a:pPr>
              <a:buNone/>
            </a:pPr>
            <a:r>
              <a:rPr lang="en-US" sz="2800" b="1" dirty="0" smtClean="0">
                <a:solidFill>
                  <a:srgbClr val="C00000"/>
                </a:solidFill>
              </a:rPr>
              <a:t>1835 First Published</a:t>
            </a:r>
          </a:p>
          <a:p>
            <a:pPr>
              <a:buNone/>
            </a:pPr>
            <a:r>
              <a:rPr lang="en-US" sz="2800" b="1" dirty="0" smtClean="0">
                <a:solidFill>
                  <a:srgbClr val="C00000"/>
                </a:solidFill>
              </a:rPr>
              <a:t>1844 New Version</a:t>
            </a:r>
          </a:p>
          <a:p>
            <a:pPr>
              <a:buNone/>
            </a:pPr>
            <a:r>
              <a:rPr lang="en-US" sz="2800" b="1" dirty="0" smtClean="0">
                <a:solidFill>
                  <a:srgbClr val="C00000"/>
                </a:solidFill>
              </a:rPr>
              <a:t>1876 Updated Version</a:t>
            </a:r>
            <a:endParaRPr lang="en-US" sz="2800" b="1" dirty="0">
              <a:solidFill>
                <a:srgbClr val="C00000"/>
              </a:solidFill>
            </a:endParaRPr>
          </a:p>
        </p:txBody>
      </p:sp>
      <p:pic>
        <p:nvPicPr>
          <p:cNvPr id="4" name="Picture 4" descr="Book of Commandments"/>
          <p:cNvPicPr>
            <a:picLocks noChangeAspect="1" noChangeArrowheads="1"/>
          </p:cNvPicPr>
          <p:nvPr/>
        </p:nvPicPr>
        <p:blipFill>
          <a:blip r:embed="rId3" cstate="print"/>
          <a:srcRect/>
          <a:stretch>
            <a:fillRect/>
          </a:stretch>
        </p:blipFill>
        <p:spPr bwMode="auto">
          <a:xfrm>
            <a:off x="228600" y="1676399"/>
            <a:ext cx="3773345" cy="4038601"/>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7312</TotalTime>
  <Words>758</Words>
  <Application>Microsoft Office PowerPoint</Application>
  <PresentationFormat>On-screen Show (4:3)</PresentationFormat>
  <Paragraphs>84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Oriel</vt:lpstr>
      <vt:lpstr>Prophecies and Promises: the Lord’s Preface</vt:lpstr>
      <vt:lpstr>Thank you for the family Christmas Photos</vt:lpstr>
      <vt:lpstr>Slide 3</vt:lpstr>
      <vt:lpstr>Slide 4</vt:lpstr>
      <vt:lpstr>Slide 5</vt:lpstr>
      <vt:lpstr>Slide 6</vt:lpstr>
      <vt:lpstr>Slide 7</vt:lpstr>
      <vt:lpstr>Joseph smith</vt:lpstr>
      <vt:lpstr>The Book of Commandments</vt:lpstr>
      <vt:lpstr>The Lord’s Preface</vt:lpstr>
      <vt:lpstr>Why Commandments?</vt:lpstr>
      <vt:lpstr>Harold B. Lee</vt:lpstr>
      <vt:lpstr>Why Commandments?</vt:lpstr>
      <vt:lpstr>How do we do this?</vt:lpstr>
      <vt:lpstr>Neal Maxwell</vt:lpstr>
      <vt:lpstr>Slide 16</vt:lpstr>
      <vt:lpstr>President Hinckley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Preface</dc:title>
  <dc:creator>Kevin</dc:creator>
  <cp:lastModifiedBy>Kevin</cp:lastModifiedBy>
  <cp:revision>46</cp:revision>
  <dcterms:created xsi:type="dcterms:W3CDTF">2011-12-29T19:11:20Z</dcterms:created>
  <dcterms:modified xsi:type="dcterms:W3CDTF">2012-01-08T16:21:54Z</dcterms:modified>
</cp:coreProperties>
</file>