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9" r:id="rId3"/>
    <p:sldId id="260" r:id="rId4"/>
    <p:sldId id="263" r:id="rId5"/>
    <p:sldId id="258" r:id="rId6"/>
    <p:sldId id="261" r:id="rId7"/>
    <p:sldId id="264" r:id="rId8"/>
    <p:sldId id="257"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7" d="100"/>
          <a:sy n="77" d="100"/>
        </p:scale>
        <p:origin x="-120" y="-77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1937D-1E6A-4BD6-B5CF-30B23FEDD62B}" type="datetimeFigureOut">
              <a:rPr lang="en-US" smtClean="0"/>
              <a:pPr/>
              <a:t>4/20/2014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46394-A637-458A-871B-3FAFA3CC44C7}" type="slidenum">
              <a:rPr lang="en-US" smtClean="0"/>
              <a:pPr/>
              <a:t>‹#›</a:t>
            </a:fld>
            <a:endParaRPr lang="en-US"/>
          </a:p>
        </p:txBody>
      </p:sp>
    </p:spTree>
    <p:extLst>
      <p:ext uri="{BB962C8B-B14F-4D97-AF65-F5344CB8AC3E}">
        <p14:creationId xmlns:p14="http://schemas.microsoft.com/office/powerpoint/2010/main" xmlns="" val="369318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46394-A637-458A-871B-3FAFA3CC44C7}" type="slidenum">
              <a:rPr lang="en-US" smtClean="0"/>
              <a:pPr/>
              <a:t>1</a:t>
            </a:fld>
            <a:endParaRPr lang="en-US"/>
          </a:p>
        </p:txBody>
      </p:sp>
    </p:spTree>
    <p:extLst>
      <p:ext uri="{BB962C8B-B14F-4D97-AF65-F5344CB8AC3E}">
        <p14:creationId xmlns:p14="http://schemas.microsoft.com/office/powerpoint/2010/main" xmlns="" val="283406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46394-A637-458A-871B-3FAFA3CC44C7}" type="slidenum">
              <a:rPr lang="en-US" smtClean="0"/>
              <a:pPr/>
              <a:t>2</a:t>
            </a:fld>
            <a:endParaRPr lang="en-US"/>
          </a:p>
        </p:txBody>
      </p:sp>
    </p:spTree>
    <p:extLst>
      <p:ext uri="{BB962C8B-B14F-4D97-AF65-F5344CB8AC3E}">
        <p14:creationId xmlns:p14="http://schemas.microsoft.com/office/powerpoint/2010/main" xmlns="" val="144828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46394-A637-458A-871B-3FAFA3CC44C7}" type="slidenum">
              <a:rPr lang="en-US" smtClean="0"/>
              <a:pPr/>
              <a:t>3</a:t>
            </a:fld>
            <a:endParaRPr lang="en-US"/>
          </a:p>
        </p:txBody>
      </p:sp>
    </p:spTree>
    <p:extLst>
      <p:ext uri="{BB962C8B-B14F-4D97-AF65-F5344CB8AC3E}">
        <p14:creationId xmlns:p14="http://schemas.microsoft.com/office/powerpoint/2010/main" xmlns="" val="4257083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E98F52-F67F-411C-8E71-362912BC85E6}" type="slidenum">
              <a:rPr lang="en-US" smtClean="0"/>
              <a:pPr/>
              <a:t>4</a:t>
            </a:fld>
            <a:endParaRPr lang="en-US"/>
          </a:p>
        </p:txBody>
      </p:sp>
    </p:spTree>
    <p:extLst>
      <p:ext uri="{BB962C8B-B14F-4D97-AF65-F5344CB8AC3E}">
        <p14:creationId xmlns:p14="http://schemas.microsoft.com/office/powerpoint/2010/main" xmlns="" val="191883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46394-A637-458A-871B-3FAFA3CC44C7}" type="slidenum">
              <a:rPr lang="en-US" smtClean="0"/>
              <a:pPr/>
              <a:t>5</a:t>
            </a:fld>
            <a:endParaRPr lang="en-US"/>
          </a:p>
        </p:txBody>
      </p:sp>
    </p:spTree>
    <p:extLst>
      <p:ext uri="{BB962C8B-B14F-4D97-AF65-F5344CB8AC3E}">
        <p14:creationId xmlns:p14="http://schemas.microsoft.com/office/powerpoint/2010/main" xmlns="" val="52616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46394-A637-458A-871B-3FAFA3CC44C7}" type="slidenum">
              <a:rPr lang="en-US" smtClean="0"/>
              <a:pPr/>
              <a:t>6</a:t>
            </a:fld>
            <a:endParaRPr lang="en-US"/>
          </a:p>
        </p:txBody>
      </p:sp>
    </p:spTree>
    <p:extLst>
      <p:ext uri="{BB962C8B-B14F-4D97-AF65-F5344CB8AC3E}">
        <p14:creationId xmlns:p14="http://schemas.microsoft.com/office/powerpoint/2010/main" xmlns="" val="66410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A46394-A637-458A-871B-3FAFA3CC44C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46394-A637-458A-871B-3FAFA3CC44C7}" type="slidenum">
              <a:rPr lang="en-US" smtClean="0"/>
              <a:pPr/>
              <a:t>8</a:t>
            </a:fld>
            <a:endParaRPr lang="en-US"/>
          </a:p>
        </p:txBody>
      </p:sp>
    </p:spTree>
    <p:extLst>
      <p:ext uri="{BB962C8B-B14F-4D97-AF65-F5344CB8AC3E}">
        <p14:creationId xmlns:p14="http://schemas.microsoft.com/office/powerpoint/2010/main" xmlns="" val="4219647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A46394-A637-458A-871B-3FAFA3CC44C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4/20/2014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4/20/2014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4/20/2014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4/20/2014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4/20/2014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4/20/2014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lds.org/bc/content/bible-videos/videos/rich-young-ruler/christ-and-the3.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3728558"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291942" y="4687361"/>
            <a:ext cx="10993549" cy="1475013"/>
          </a:xfrm>
        </p:spPr>
        <p:txBody>
          <a:bodyPr>
            <a:normAutofit fontScale="90000"/>
          </a:bodyPr>
          <a:lstStyle/>
          <a:p>
            <a:r>
              <a:rPr lang="en-US" sz="8000" b="1" dirty="0" smtClean="0">
                <a:solidFill>
                  <a:schemeClr val="bg1"/>
                </a:solidFill>
                <a:effectLst>
                  <a:outerShdw blurRad="38100" dist="38100" dir="2700000" algn="tl">
                    <a:srgbClr val="000000">
                      <a:alpha val="43137"/>
                    </a:srgbClr>
                  </a:outerShdw>
                </a:effectLst>
              </a:rPr>
              <a:t>Riches and Salvation….</a:t>
            </a:r>
            <a:endParaRPr lang="en-US" sz="80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Mark 10</a:t>
            </a:r>
            <a:endParaRPr lang="en-US" dirty="0"/>
          </a:p>
        </p:txBody>
      </p:sp>
    </p:spTree>
    <p:extLst>
      <p:ext uri="{BB962C8B-B14F-4D97-AF65-F5344CB8AC3E}">
        <p14:creationId xmlns:p14="http://schemas.microsoft.com/office/powerpoint/2010/main" xmlns="" val="176194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graphicmem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55166" y="0"/>
            <a:ext cx="8764706"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7512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we ‘saved’?</a:t>
            </a:r>
            <a:endParaRPr lang="en-US" dirty="0"/>
          </a:p>
        </p:txBody>
      </p:sp>
      <p:sp>
        <p:nvSpPr>
          <p:cNvPr id="3" name="Content Placeholder 2"/>
          <p:cNvSpPr>
            <a:spLocks noGrp="1"/>
          </p:cNvSpPr>
          <p:nvPr>
            <p:ph idx="1"/>
          </p:nvPr>
        </p:nvSpPr>
        <p:spPr>
          <a:xfrm>
            <a:off x="6083558" y="1112108"/>
            <a:ext cx="5859625" cy="5745892"/>
          </a:xfrm>
        </p:spPr>
        <p:txBody>
          <a:bodyPr>
            <a:normAutofit/>
          </a:bodyPr>
          <a:lstStyle/>
          <a:p>
            <a:endParaRPr lang="en-US" dirty="0" smtClean="0"/>
          </a:p>
          <a:p>
            <a:pPr marL="0" indent="0">
              <a:buNone/>
            </a:pPr>
            <a:r>
              <a:rPr lang="en-US" b="1" dirty="0">
                <a:solidFill>
                  <a:srgbClr val="002060"/>
                </a:solidFill>
              </a:rPr>
              <a:t>"For," said </a:t>
            </a:r>
            <a:r>
              <a:rPr lang="en-US" b="1" dirty="0" smtClean="0">
                <a:solidFill>
                  <a:srgbClr val="002060"/>
                </a:solidFill>
              </a:rPr>
              <a:t>Nephi, </a:t>
            </a:r>
            <a:r>
              <a:rPr lang="en-US" b="1" dirty="0">
                <a:solidFill>
                  <a:srgbClr val="002060"/>
                </a:solidFill>
              </a:rPr>
              <a:t>"we labor diligently to write, to persuade our children, and also our brethren, to believe in Christ, and to be reconciled to God; for we know that it is by grace that we are saved, after all we can do." (2 Nephi 25:23</a:t>
            </a:r>
            <a:r>
              <a:rPr lang="en-US" b="1" dirty="0" smtClean="0">
                <a:solidFill>
                  <a:srgbClr val="002060"/>
                </a:solidFill>
              </a:rPr>
              <a:t>. Also Alma 24:11)</a:t>
            </a:r>
          </a:p>
          <a:p>
            <a:pPr marL="0" indent="0">
              <a:buNone/>
            </a:pPr>
            <a:r>
              <a:rPr lang="en-US" b="1" dirty="0" smtClean="0">
                <a:solidFill>
                  <a:srgbClr val="002060"/>
                </a:solidFill>
              </a:rPr>
              <a:t>Stephen Robinson:  "LDS </a:t>
            </a:r>
            <a:r>
              <a:rPr lang="en-US" b="1" dirty="0">
                <a:solidFill>
                  <a:srgbClr val="002060"/>
                </a:solidFill>
              </a:rPr>
              <a:t>commentators are agreed that the word </a:t>
            </a:r>
            <a:r>
              <a:rPr lang="en-US" b="1" i="1" dirty="0">
                <a:solidFill>
                  <a:srgbClr val="002060"/>
                </a:solidFill>
              </a:rPr>
              <a:t>after</a:t>
            </a:r>
            <a:r>
              <a:rPr lang="en-US" b="1" dirty="0">
                <a:solidFill>
                  <a:srgbClr val="002060"/>
                </a:solidFill>
              </a:rPr>
              <a:t> in this passage is used as a preposition of separation rather than of time. </a:t>
            </a:r>
            <a:endParaRPr lang="en-US" b="1" dirty="0" smtClean="0">
              <a:solidFill>
                <a:srgbClr val="002060"/>
              </a:solidFill>
            </a:endParaRPr>
          </a:p>
          <a:p>
            <a:pPr marL="0" indent="0">
              <a:buNone/>
            </a:pPr>
            <a:r>
              <a:rPr lang="en-US" b="1" dirty="0">
                <a:solidFill>
                  <a:srgbClr val="002060"/>
                </a:solidFill>
              </a:rPr>
              <a:t>T</a:t>
            </a:r>
            <a:r>
              <a:rPr lang="en-US" b="1" dirty="0" smtClean="0">
                <a:solidFill>
                  <a:srgbClr val="002060"/>
                </a:solidFill>
              </a:rPr>
              <a:t>he </a:t>
            </a:r>
            <a:r>
              <a:rPr lang="en-US" b="1" dirty="0">
                <a:solidFill>
                  <a:srgbClr val="002060"/>
                </a:solidFill>
              </a:rPr>
              <a:t>sense is that apart from all we can do, it is ultimately by the grace of Christ that we are saved. </a:t>
            </a:r>
            <a:r>
              <a:rPr lang="en-US" b="1" i="1" dirty="0">
                <a:solidFill>
                  <a:srgbClr val="002060"/>
                </a:solidFill>
              </a:rPr>
              <a:t>This meaning is apparent from the fact that none of us actually does all he can do."</a:t>
            </a:r>
          </a:p>
        </p:txBody>
      </p:sp>
      <p:pic>
        <p:nvPicPr>
          <p:cNvPr id="3074" name="Picture 2" descr="http://www.jmu.edu/leadership/wm_library/checklist_for_TG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0547" y="2379309"/>
            <a:ext cx="5623246" cy="42174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706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70492" y="825759"/>
            <a:ext cx="6148387" cy="685800"/>
          </a:xfrm>
          <a:noFill/>
        </p:spPr>
        <p:txBody>
          <a:bodyPr>
            <a:normAutofit fontScale="90000"/>
          </a:bodyPr>
          <a:lstStyle/>
          <a:p>
            <a:pPr algn="ctr"/>
            <a:r>
              <a:rPr lang="en-US" sz="4800" b="1" dirty="0"/>
              <a:t> Pres. Joseph F. Smith</a:t>
            </a:r>
          </a:p>
        </p:txBody>
      </p:sp>
      <p:sp>
        <p:nvSpPr>
          <p:cNvPr id="37891" name="Rectangle 3"/>
          <p:cNvSpPr>
            <a:spLocks noGrp="1" noChangeArrowheads="1"/>
          </p:cNvSpPr>
          <p:nvPr>
            <p:ph type="body" idx="1"/>
          </p:nvPr>
        </p:nvSpPr>
        <p:spPr>
          <a:xfrm>
            <a:off x="559837" y="1953207"/>
            <a:ext cx="6369698" cy="4652865"/>
          </a:xfrm>
          <a:solidFill>
            <a:schemeClr val="bg1"/>
          </a:solidFill>
        </p:spPr>
        <p:txBody>
          <a:bodyPr>
            <a:normAutofit fontScale="70000" lnSpcReduction="20000"/>
          </a:bodyPr>
          <a:lstStyle/>
          <a:p>
            <a:pPr>
              <a:buFont typeface="Wingdings" pitchFamily="2" charset="2"/>
              <a:buNone/>
            </a:pPr>
            <a:r>
              <a:rPr lang="en-US" sz="3200" b="1" dirty="0">
                <a:solidFill>
                  <a:srgbClr val="00B050"/>
                </a:solidFill>
              </a:rPr>
              <a:t>…</a:t>
            </a:r>
            <a:r>
              <a:rPr lang="en-US" sz="3200" b="1" u="sng" dirty="0">
                <a:solidFill>
                  <a:srgbClr val="00B050"/>
                </a:solidFill>
              </a:rPr>
              <a:t>the </a:t>
            </a:r>
            <a:r>
              <a:rPr lang="en-US" sz="3200" b="1" i="1" u="sng" dirty="0">
                <a:solidFill>
                  <a:srgbClr val="00B050"/>
                </a:solidFill>
              </a:rPr>
              <a:t>education of our desires</a:t>
            </a:r>
            <a:r>
              <a:rPr lang="en-US" sz="3200" b="1" u="sng" dirty="0">
                <a:solidFill>
                  <a:srgbClr val="00B050"/>
                </a:solidFill>
              </a:rPr>
              <a:t> is one of far-reaching importance to our happiness in life</a:t>
            </a:r>
            <a:r>
              <a:rPr lang="en-US" sz="3200" b="1" dirty="0">
                <a:solidFill>
                  <a:srgbClr val="00B050"/>
                </a:solidFill>
              </a:rPr>
              <a:t>.</a:t>
            </a:r>
          </a:p>
          <a:p>
            <a:pPr>
              <a:buFont typeface="Wingdings" pitchFamily="2" charset="2"/>
              <a:buNone/>
            </a:pPr>
            <a:r>
              <a:rPr lang="en-US" sz="3200" b="1" dirty="0">
                <a:solidFill>
                  <a:srgbClr val="00B050"/>
                </a:solidFill>
              </a:rPr>
              <a:t>God’s ways of educating our desires are, of course, always the most perfect…</a:t>
            </a:r>
          </a:p>
          <a:p>
            <a:pPr>
              <a:buFont typeface="Wingdings" pitchFamily="2" charset="2"/>
              <a:buNone/>
            </a:pPr>
            <a:r>
              <a:rPr lang="en-US" sz="3200" b="1" dirty="0">
                <a:solidFill>
                  <a:srgbClr val="00B050"/>
                </a:solidFill>
              </a:rPr>
              <a:t>And what is God’s way?</a:t>
            </a:r>
          </a:p>
          <a:p>
            <a:pPr>
              <a:buFont typeface="Wingdings" pitchFamily="2" charset="2"/>
              <a:buNone/>
            </a:pPr>
            <a:r>
              <a:rPr lang="en-US" sz="3200" b="1" dirty="0">
                <a:solidFill>
                  <a:srgbClr val="00B050"/>
                </a:solidFill>
              </a:rPr>
              <a:t>Everywhere in nature we are taught the lessons of patience and waiting. We want things a long time before we get them…</a:t>
            </a:r>
          </a:p>
          <a:p>
            <a:pPr>
              <a:buFont typeface="Wingdings" pitchFamily="2" charset="2"/>
              <a:buNone/>
            </a:pPr>
            <a:r>
              <a:rPr lang="en-US" sz="3200" b="1" dirty="0">
                <a:solidFill>
                  <a:srgbClr val="00B050"/>
                </a:solidFill>
              </a:rPr>
              <a:t>In nature we have our seed-time and harvest; Nature resists us and keeps admonishing us to wait; indeed, we are compelled to wait…</a:t>
            </a:r>
          </a:p>
          <a:p>
            <a:pPr>
              <a:buFont typeface="Wingdings" pitchFamily="2" charset="2"/>
              <a:buNone/>
            </a:pPr>
            <a:r>
              <a:rPr lang="en-US" sz="800" b="1" i="1" dirty="0">
                <a:solidFill>
                  <a:srgbClr val="00B050"/>
                </a:solidFill>
              </a:rPr>
              <a:t>   			 </a:t>
            </a:r>
            <a:r>
              <a:rPr lang="en-US" sz="1400" b="1" i="1" dirty="0">
                <a:solidFill>
                  <a:srgbClr val="00B050"/>
                </a:solidFill>
              </a:rPr>
              <a:t>Gospel Doctrine,</a:t>
            </a:r>
            <a:r>
              <a:rPr lang="en-US" sz="1400" b="1" dirty="0">
                <a:solidFill>
                  <a:srgbClr val="00B050"/>
                </a:solidFill>
              </a:rPr>
              <a:t> p. 297</a:t>
            </a:r>
          </a:p>
          <a:p>
            <a:pPr>
              <a:buFont typeface="Wingdings" pitchFamily="2" charset="2"/>
              <a:buNone/>
            </a:pPr>
            <a:endParaRPr lang="en-US" sz="4000" b="1" dirty="0">
              <a:solidFill>
                <a:srgbClr val="00B050"/>
              </a:solidFill>
            </a:endParaRPr>
          </a:p>
        </p:txBody>
      </p:sp>
      <p:pic>
        <p:nvPicPr>
          <p:cNvPr id="16386" name="Picture 2" descr="http://images.neutralexistence.com/girl-planting-tree.jpg"/>
          <p:cNvPicPr>
            <a:picLocks noChangeAspect="1" noChangeArrowheads="1"/>
          </p:cNvPicPr>
          <p:nvPr/>
        </p:nvPicPr>
        <p:blipFill>
          <a:blip r:embed="rId3" cstate="print"/>
          <a:srcRect/>
          <a:stretch>
            <a:fillRect/>
          </a:stretch>
        </p:blipFill>
        <p:spPr bwMode="auto">
          <a:xfrm>
            <a:off x="7585788" y="1705946"/>
            <a:ext cx="3162300" cy="4732910"/>
          </a:xfrm>
          <a:prstGeom prst="rect">
            <a:avLst/>
          </a:prstGeom>
          <a:noFill/>
        </p:spPr>
      </p:pic>
    </p:spTree>
    <p:extLst>
      <p:ext uri="{BB962C8B-B14F-4D97-AF65-F5344CB8AC3E}">
        <p14:creationId xmlns:p14="http://schemas.microsoft.com/office/powerpoint/2010/main" xmlns="" val="11553080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bg/>
                                          </p:spTgt>
                                        </p:tgtEl>
                                        <p:attrNameLst>
                                          <p:attrName>style.visibility</p:attrName>
                                        </p:attrNameLst>
                                      </p:cBhvr>
                                      <p:to>
                                        <p:strVal val="visible"/>
                                      </p:to>
                                    </p:set>
                                    <p:animEffect transition="in" filter="fade">
                                      <p:cBhvr>
                                        <p:cTn id="7" dur="2000"/>
                                        <p:tgtEl>
                                          <p:spTgt spid="3789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fade">
                                      <p:cBhvr>
                                        <p:cTn id="12" dur="2000"/>
                                        <p:tgtEl>
                                          <p:spTgt spid="378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fade">
                                      <p:cBhvr>
                                        <p:cTn id="17" dur="2000"/>
                                        <p:tgtEl>
                                          <p:spTgt spid="378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1">
                                            <p:txEl>
                                              <p:pRg st="2" end="2"/>
                                            </p:txEl>
                                          </p:spTgt>
                                        </p:tgtEl>
                                        <p:attrNameLst>
                                          <p:attrName>style.visibility</p:attrName>
                                        </p:attrNameLst>
                                      </p:cBhvr>
                                      <p:to>
                                        <p:strVal val="visible"/>
                                      </p:to>
                                    </p:set>
                                    <p:animEffect transition="in" filter="fade">
                                      <p:cBhvr>
                                        <p:cTn id="22" dur="2000"/>
                                        <p:tgtEl>
                                          <p:spTgt spid="378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891">
                                            <p:txEl>
                                              <p:pRg st="3" end="3"/>
                                            </p:txEl>
                                          </p:spTgt>
                                        </p:tgtEl>
                                        <p:attrNameLst>
                                          <p:attrName>style.visibility</p:attrName>
                                        </p:attrNameLst>
                                      </p:cBhvr>
                                      <p:to>
                                        <p:strVal val="visible"/>
                                      </p:to>
                                    </p:set>
                                    <p:animEffect transition="in" filter="fade">
                                      <p:cBhvr>
                                        <p:cTn id="27" dur="2000"/>
                                        <p:tgtEl>
                                          <p:spTgt spid="378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891">
                                            <p:txEl>
                                              <p:pRg st="4" end="4"/>
                                            </p:txEl>
                                          </p:spTgt>
                                        </p:tgtEl>
                                        <p:attrNameLst>
                                          <p:attrName>style.visibility</p:attrName>
                                        </p:attrNameLst>
                                      </p:cBhvr>
                                      <p:to>
                                        <p:strVal val="visible"/>
                                      </p:to>
                                    </p:set>
                                    <p:animEffect transition="in" filter="fade">
                                      <p:cBhvr>
                                        <p:cTn id="32" dur="2000"/>
                                        <p:tgtEl>
                                          <p:spTgt spid="378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891">
                                            <p:txEl>
                                              <p:pRg st="5" end="5"/>
                                            </p:txEl>
                                          </p:spTgt>
                                        </p:tgtEl>
                                        <p:attrNameLst>
                                          <p:attrName>style.visibility</p:attrName>
                                        </p:attrNameLst>
                                      </p:cBhvr>
                                      <p:to>
                                        <p:strVal val="visible"/>
                                      </p:to>
                                    </p:set>
                                    <p:animEffect transition="in" filter="fade">
                                      <p:cBhvr>
                                        <p:cTn id="37" dur="20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8/8e/Hoffman-ChristAndTheRichYoungRul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28556" y="0"/>
            <a:ext cx="17620556" cy="1390410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581192" y="450219"/>
            <a:ext cx="11029616" cy="1013800"/>
          </a:xfrm>
        </p:spPr>
        <p:txBody>
          <a:bodyPr>
            <a:noAutofit/>
          </a:bodyPr>
          <a:lstStyle/>
          <a:p>
            <a:r>
              <a:rPr lang="en-US" sz="8000" b="1" dirty="0" smtClean="0"/>
              <a:t>Rich young ruler</a:t>
            </a:r>
            <a:endParaRPr lang="en-US" sz="8000" b="1" dirty="0"/>
          </a:p>
        </p:txBody>
      </p:sp>
      <p:sp>
        <p:nvSpPr>
          <p:cNvPr id="3" name="Content Placeholder 2"/>
          <p:cNvSpPr>
            <a:spLocks noGrp="1"/>
          </p:cNvSpPr>
          <p:nvPr>
            <p:ph idx="1"/>
          </p:nvPr>
        </p:nvSpPr>
        <p:spPr>
          <a:xfrm>
            <a:off x="123992" y="4541141"/>
            <a:ext cx="11029615" cy="3678303"/>
          </a:xfrm>
        </p:spPr>
        <p:txBody>
          <a:bodyPr>
            <a:normAutofit/>
          </a:bodyPr>
          <a:lstStyle/>
          <a:p>
            <a:pPr marL="0" indent="0">
              <a:buNone/>
            </a:pPr>
            <a:r>
              <a:rPr lang="en-US" sz="4000" b="1" dirty="0" smtClean="0">
                <a:solidFill>
                  <a:schemeClr val="bg1"/>
                </a:solidFill>
              </a:rPr>
              <a:t>Mark 10:17</a:t>
            </a:r>
            <a:endParaRPr lang="en-US" sz="4000" b="1" dirty="0">
              <a:solidFill>
                <a:schemeClr val="bg1"/>
              </a:solidFill>
            </a:endParaRPr>
          </a:p>
        </p:txBody>
      </p:sp>
    </p:spTree>
    <p:extLst>
      <p:ext uri="{BB962C8B-B14F-4D97-AF65-F5344CB8AC3E}">
        <p14:creationId xmlns:p14="http://schemas.microsoft.com/office/powerpoint/2010/main" xmlns="" val="3732408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Pride of the Righteous</a:t>
            </a:r>
            <a:endParaRPr lang="en-US" sz="4800" b="1" dirty="0"/>
          </a:p>
        </p:txBody>
      </p:sp>
      <p:sp>
        <p:nvSpPr>
          <p:cNvPr id="3" name="Content Placeholder 2"/>
          <p:cNvSpPr>
            <a:spLocks noGrp="1"/>
          </p:cNvSpPr>
          <p:nvPr>
            <p:ph idx="1"/>
          </p:nvPr>
        </p:nvSpPr>
        <p:spPr>
          <a:xfrm>
            <a:off x="459889" y="2180496"/>
            <a:ext cx="11029615" cy="3678303"/>
          </a:xfrm>
        </p:spPr>
        <p:txBody>
          <a:bodyPr>
            <a:normAutofit/>
          </a:bodyPr>
          <a:lstStyle/>
          <a:p>
            <a:pPr marL="0" indent="0">
              <a:buNone/>
            </a:pPr>
            <a:r>
              <a:rPr lang="en-US" sz="6000" b="1" dirty="0" smtClean="0">
                <a:solidFill>
                  <a:srgbClr val="002060"/>
                </a:solidFill>
              </a:rPr>
              <a:t>Mark 10:28-31</a:t>
            </a:r>
            <a:endParaRPr lang="en-US" sz="6000" b="1" dirty="0">
              <a:solidFill>
                <a:srgbClr val="002060"/>
              </a:solidFill>
            </a:endParaRPr>
          </a:p>
        </p:txBody>
      </p:sp>
      <p:pic>
        <p:nvPicPr>
          <p:cNvPr id="5122" name="Picture 2" descr="http://i.huffpost.com/gen/1208289/thumbs/o-MORMON-MISSIONARIES-facebook.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75527" y="2180496"/>
            <a:ext cx="5815730" cy="42984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5293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Who is the more better </a:t>
            </a:r>
            <a:r>
              <a:rPr lang="en-US" sz="4800" b="1" dirty="0" err="1" smtClean="0"/>
              <a:t>mormon</a:t>
            </a:r>
            <a:r>
              <a:rPr lang="en-US" sz="4800" b="1" dirty="0" smtClean="0"/>
              <a:t>?</a:t>
            </a:r>
            <a:endParaRPr lang="en-US" sz="4800" b="1" dirty="0"/>
          </a:p>
        </p:txBody>
      </p:sp>
      <p:sp>
        <p:nvSpPr>
          <p:cNvPr id="3" name="Content Placeholder 2"/>
          <p:cNvSpPr>
            <a:spLocks noGrp="1"/>
          </p:cNvSpPr>
          <p:nvPr>
            <p:ph idx="1"/>
          </p:nvPr>
        </p:nvSpPr>
        <p:spPr>
          <a:xfrm>
            <a:off x="6111551" y="2180496"/>
            <a:ext cx="5499256" cy="3678303"/>
          </a:xfrm>
        </p:spPr>
        <p:txBody>
          <a:bodyPr>
            <a:normAutofit/>
          </a:bodyPr>
          <a:lstStyle/>
          <a:p>
            <a:pPr marL="0" indent="0">
              <a:buNone/>
            </a:pPr>
            <a:r>
              <a:rPr lang="en-US" sz="6000" b="1" dirty="0" smtClean="0">
                <a:solidFill>
                  <a:srgbClr val="002060"/>
                </a:solidFill>
              </a:rPr>
              <a:t>Mark 10:35</a:t>
            </a:r>
            <a:endParaRPr lang="en-US" sz="6000" b="1" dirty="0">
              <a:solidFill>
                <a:srgbClr val="002060"/>
              </a:solidFill>
            </a:endParaRPr>
          </a:p>
        </p:txBody>
      </p:sp>
      <p:pic>
        <p:nvPicPr>
          <p:cNvPr id="1028" name="Picture 4" descr="https://scontent-b-dfw.xx.fbcdn.net/hphotos-frc3/t31.0-8/10264167_10203863134565207_3087218384481777637_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8730" y="2276669"/>
            <a:ext cx="5827270" cy="43704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8361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effectLst>
                  <a:outerShdw blurRad="38100" dist="38100" dir="2700000" algn="tl">
                    <a:srgbClr val="000000">
                      <a:alpha val="43137"/>
                    </a:srgbClr>
                  </a:outerShdw>
                </a:effectLst>
              </a:rPr>
              <a:t>Joseph Smith</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81192" y="2180496"/>
            <a:ext cx="11029615" cy="4612190"/>
          </a:xfrm>
        </p:spPr>
        <p:txBody>
          <a:bodyPr/>
          <a:lstStyle/>
          <a:p>
            <a:pPr fontAlgn="base"/>
            <a:r>
              <a:rPr lang="en-US" sz="2400" b="1" dirty="0">
                <a:solidFill>
                  <a:srgbClr val="C00000"/>
                </a:solidFill>
              </a:rPr>
              <a:t>There has been a great difficulty in getting anything into the heads of this generation. It has been like splitting hemlock knots with a corn-dodger for a wedge, and a pumpkin for a beetle. Even the Saints are slow to understand.</a:t>
            </a:r>
          </a:p>
          <a:p>
            <a:pPr fontAlgn="base"/>
            <a:r>
              <a:rPr lang="en-US" sz="2400" b="1" dirty="0">
                <a:solidFill>
                  <a:srgbClr val="C00000"/>
                </a:solidFill>
              </a:rPr>
              <a:t>I have tried for a number of years to get the minds of the Saints prepared to receive the things of God; but we frequently see some of them, after suffering all they have for the work of God, will fly to pieces like glass as soon as anything comes that is contrary to their traditions. </a:t>
            </a:r>
            <a:endParaRPr lang="en-US" sz="2400" b="1" dirty="0" smtClean="0">
              <a:solidFill>
                <a:srgbClr val="C00000"/>
              </a:solidFill>
            </a:endParaRPr>
          </a:p>
          <a:p>
            <a:pPr fontAlgn="base"/>
            <a:r>
              <a:rPr lang="en-US" dirty="0" smtClean="0"/>
              <a:t>(</a:t>
            </a:r>
            <a:r>
              <a:rPr lang="en-US" sz="1000" i="1" dirty="0"/>
              <a:t>Teachings of the Prophet Joseph Smith,</a:t>
            </a:r>
            <a:r>
              <a:rPr lang="en-US" sz="1000" dirty="0"/>
              <a:t> selected and arranged by Joseph Fielding Smith [Salt Lake City: Deseret Book Co., 1976], 331.)</a:t>
            </a:r>
          </a:p>
          <a:p>
            <a:endParaRPr lang="en-US" dirty="0"/>
          </a:p>
        </p:txBody>
      </p:sp>
    </p:spTree>
    <p:extLst>
      <p:ext uri="{BB962C8B-B14F-4D97-AF65-F5344CB8AC3E}">
        <p14:creationId xmlns:p14="http://schemas.microsoft.com/office/powerpoint/2010/main" xmlns="" val="363046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effectLst>
                  <a:outerShdw blurRad="38100" dist="38100" dir="2700000" algn="tl">
                    <a:srgbClr val="000000">
                      <a:alpha val="43137"/>
                    </a:srgbClr>
                  </a:outerShdw>
                </a:effectLst>
              </a:rPr>
              <a:t>Change of heart</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81192" y="2180496"/>
            <a:ext cx="5535403" cy="3678303"/>
          </a:xfrm>
        </p:spPr>
        <p:txBody>
          <a:bodyPr>
            <a:normAutofit/>
          </a:bodyPr>
          <a:lstStyle/>
          <a:p>
            <a:pPr>
              <a:buNone/>
            </a:pPr>
            <a:r>
              <a:rPr lang="en-US" sz="4800" b="1" dirty="0" smtClean="0">
                <a:solidFill>
                  <a:srgbClr val="C00000"/>
                </a:solidFill>
              </a:rPr>
              <a:t>Mark 12:28</a:t>
            </a:r>
            <a:endParaRPr lang="en-US" sz="4800" b="1" dirty="0">
              <a:solidFill>
                <a:srgbClr val="C00000"/>
              </a:solidFill>
            </a:endParaRPr>
          </a:p>
        </p:txBody>
      </p:sp>
      <p:pic>
        <p:nvPicPr>
          <p:cNvPr id="2050" name="Picture 2" descr="http://1.bp.blogspot.com/_EfXEne2xExY/SokoQmD7o1I/AAAAAAAAFGY/t1jkipxJIdE/s320/Jeus+and+the+rich+man.jpg"/>
          <p:cNvPicPr>
            <a:picLocks noChangeAspect="1" noChangeArrowheads="1"/>
          </p:cNvPicPr>
          <p:nvPr/>
        </p:nvPicPr>
        <p:blipFill>
          <a:blip r:embed="rId3"/>
          <a:srcRect/>
          <a:stretch>
            <a:fillRect/>
          </a:stretch>
        </p:blipFill>
        <p:spPr bwMode="auto">
          <a:xfrm>
            <a:off x="6605801" y="1691519"/>
            <a:ext cx="5145475" cy="4939658"/>
          </a:xfrm>
          <a:prstGeom prst="rect">
            <a:avLst/>
          </a:prstGeom>
          <a:noFill/>
        </p:spPr>
      </p:pic>
    </p:spTree>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3922</TotalTime>
  <Words>391</Words>
  <Application>Microsoft Office PowerPoint</Application>
  <PresentationFormat>Custom</PresentationFormat>
  <Paragraphs>35</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Dividend</vt:lpstr>
      <vt:lpstr>Riches and Salvation….</vt:lpstr>
      <vt:lpstr>Slide 2</vt:lpstr>
      <vt:lpstr>How are we ‘saved’?</vt:lpstr>
      <vt:lpstr> Pres. Joseph F. Smith</vt:lpstr>
      <vt:lpstr>Rich young ruler</vt:lpstr>
      <vt:lpstr>Pride of the Righteous</vt:lpstr>
      <vt:lpstr>Who is the more better mormon?</vt:lpstr>
      <vt:lpstr>Joseph Smith</vt:lpstr>
      <vt:lpstr>Change of heart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of Loot….</dc:title>
  <dc:creator>Kevin Hinckley</dc:creator>
  <cp:lastModifiedBy>Kevin</cp:lastModifiedBy>
  <cp:revision>25</cp:revision>
  <dcterms:created xsi:type="dcterms:W3CDTF">2014-04-16T12:57:17Z</dcterms:created>
  <dcterms:modified xsi:type="dcterms:W3CDTF">2014-04-20T21:36:29Z</dcterms:modified>
</cp:coreProperties>
</file>