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2" r:id="rId4"/>
    <p:sldId id="261" r:id="rId5"/>
    <p:sldId id="263" r:id="rId6"/>
    <p:sldId id="258" r:id="rId7"/>
    <p:sldId id="259" r:id="rId8"/>
    <p:sldId id="260"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3" d="100"/>
          <a:sy n="103" d="100"/>
        </p:scale>
        <p:origin x="15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11/2/14</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11/2/14</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11/2/14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11/2/14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11/2/14</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11/2/14</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67513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ycrandall.ca/courses/ntintro/images/DamasStraigh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2824"/>
            <a:ext cx="11793894" cy="77771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81191" y="460594"/>
            <a:ext cx="10993549" cy="1475013"/>
          </a:xfrm>
        </p:spPr>
        <p:txBody>
          <a:bodyPr>
            <a:normAutofit/>
          </a:bodyPr>
          <a:lstStyle/>
          <a:p>
            <a:r>
              <a:rPr lang="en-US" sz="8800" b="1" dirty="0" smtClean="0">
                <a:solidFill>
                  <a:schemeClr val="bg1"/>
                </a:solidFill>
              </a:rPr>
              <a:t>Phillip and Paul</a:t>
            </a:r>
            <a:endParaRPr lang="en-US" sz="8800" b="1" dirty="0">
              <a:solidFill>
                <a:schemeClr val="bg1"/>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72832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effectLst>
                  <a:outerShdw blurRad="38100" dist="38100" dir="2700000" algn="tl">
                    <a:srgbClr val="000000">
                      <a:alpha val="43137"/>
                    </a:srgbClr>
                  </a:outerShdw>
                </a:effectLst>
              </a:rPr>
              <a:t>Persecution and adversity</a:t>
            </a:r>
            <a:endParaRPr lang="en-US" sz="5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sz="5400" b="1" dirty="0" smtClean="0">
                <a:solidFill>
                  <a:schemeClr val="accent1"/>
                </a:solidFill>
              </a:rPr>
              <a:t>Acts 8:1</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pic>
        <p:nvPicPr>
          <p:cNvPr id="6146" name="Picture 2" descr="http://www.redicecreations.com/ul_img/25038lionea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0455" y="2327986"/>
            <a:ext cx="7794107" cy="3928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398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Early Saints persecution</a:t>
            </a:r>
            <a:endParaRPr lang="en-US" sz="4800" b="1" dirty="0"/>
          </a:p>
        </p:txBody>
      </p:sp>
      <p:sp>
        <p:nvSpPr>
          <p:cNvPr id="3" name="Content Placeholder 2"/>
          <p:cNvSpPr>
            <a:spLocks noGrp="1"/>
          </p:cNvSpPr>
          <p:nvPr>
            <p:ph idx="1"/>
          </p:nvPr>
        </p:nvSpPr>
        <p:spPr/>
        <p:txBody>
          <a:bodyPr/>
          <a:lstStyle/>
          <a:p>
            <a:endParaRPr lang="en-US"/>
          </a:p>
        </p:txBody>
      </p:sp>
      <p:pic>
        <p:nvPicPr>
          <p:cNvPr id="7170" name="Picture 2" descr="http://www.livingheritagetours.com/files/2014/04/Hauns-Mi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420" y="2034076"/>
            <a:ext cx="7501813" cy="461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323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effectLst>
                  <a:outerShdw blurRad="38100" dist="38100" dir="2700000" algn="tl">
                    <a:srgbClr val="000000">
                      <a:alpha val="43137"/>
                    </a:srgbClr>
                  </a:outerShdw>
                </a:effectLst>
              </a:rPr>
              <a:t>Brigham Young during the Civil War</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61257" y="2174044"/>
            <a:ext cx="5878286" cy="5253135"/>
          </a:xfrm>
        </p:spPr>
        <p:txBody>
          <a:bodyPr>
            <a:normAutofit/>
          </a:bodyPr>
          <a:lstStyle/>
          <a:p>
            <a:pPr marL="0" indent="0">
              <a:buNone/>
            </a:pPr>
            <a:r>
              <a:rPr lang="en-US" sz="2000" b="1" dirty="0">
                <a:solidFill>
                  <a:srgbClr val="002060"/>
                </a:solidFill>
              </a:rPr>
              <a:t>Had we not been persecuted, we would now be in the midst of the wars and bloodshed that are desolating the nation, instead of where we are, comfortable located in our peaceful dwellings in these silent, far off mountains and valleys. </a:t>
            </a:r>
            <a:endParaRPr lang="en-US" sz="2000" b="1" dirty="0" smtClean="0">
              <a:solidFill>
                <a:srgbClr val="002060"/>
              </a:solidFill>
            </a:endParaRPr>
          </a:p>
          <a:p>
            <a:pPr marL="0" indent="0">
              <a:buNone/>
            </a:pPr>
            <a:r>
              <a:rPr lang="en-US" sz="2000" b="1" dirty="0" smtClean="0">
                <a:solidFill>
                  <a:srgbClr val="002060"/>
                </a:solidFill>
              </a:rPr>
              <a:t>Instead </a:t>
            </a:r>
            <a:r>
              <a:rPr lang="en-US" sz="2000" b="1" dirty="0">
                <a:solidFill>
                  <a:srgbClr val="002060"/>
                </a:solidFill>
              </a:rPr>
              <a:t>of seeing my brethren comfortably seated around me to-day, many of them would be found in the front ranks on the battle field. </a:t>
            </a:r>
            <a:endParaRPr lang="en-US" sz="2000" b="1" dirty="0" smtClean="0">
              <a:solidFill>
                <a:srgbClr val="002060"/>
              </a:solidFill>
            </a:endParaRPr>
          </a:p>
          <a:p>
            <a:pPr marL="0" indent="0">
              <a:buNone/>
            </a:pPr>
            <a:r>
              <a:rPr lang="en-US" sz="2000" b="1" dirty="0" smtClean="0">
                <a:solidFill>
                  <a:srgbClr val="002060"/>
                </a:solidFill>
              </a:rPr>
              <a:t>I </a:t>
            </a:r>
            <a:r>
              <a:rPr lang="en-US" sz="2000" b="1" dirty="0">
                <a:solidFill>
                  <a:srgbClr val="002060"/>
                </a:solidFill>
              </a:rPr>
              <a:t>realize the blessings of God in our present safety. We are greatly blessed, greatly favored and greatly exalted, while our enemies, who sought to destroy us, are being humbled</a:t>
            </a:r>
            <a:r>
              <a:rPr lang="en-US" sz="2000" b="1" dirty="0" smtClean="0">
                <a:solidFill>
                  <a:srgbClr val="002060"/>
                </a:solidFill>
              </a:rPr>
              <a:t>.</a:t>
            </a:r>
          </a:p>
          <a:p>
            <a:pPr marL="0" indent="0">
              <a:buNone/>
            </a:pPr>
            <a:endParaRPr lang="en-US" b="1" dirty="0" smtClean="0">
              <a:solidFill>
                <a:srgbClr val="002060"/>
              </a:solidFill>
            </a:endParaRPr>
          </a:p>
          <a:p>
            <a:pPr marL="0" indent="0">
              <a:buNone/>
            </a:pPr>
            <a:endParaRPr lang="en-US" dirty="0"/>
          </a:p>
        </p:txBody>
      </p:sp>
      <p:pic>
        <p:nvPicPr>
          <p:cNvPr id="5122" name="Picture 2" descr="http://www.venitap.com/Genealogy/Histories/RobertMichie/MainStreet18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6237" y="1833950"/>
            <a:ext cx="6169393" cy="5182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605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http://frankdimora.typepad.com/.a/6a00d83534afe169e20167687b10e2970b-800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39482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250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249" y="286603"/>
            <a:ext cx="10866431" cy="1450757"/>
          </a:xfrm>
        </p:spPr>
        <p:txBody>
          <a:bodyPr>
            <a:normAutofit/>
          </a:bodyPr>
          <a:lstStyle/>
          <a:p>
            <a:r>
              <a:rPr lang="en-US" sz="8000" b="1" dirty="0" smtClean="0">
                <a:effectLst>
                  <a:outerShdw blurRad="38100" dist="38100" dir="2700000" algn="tl">
                    <a:srgbClr val="000000">
                      <a:alpha val="43137"/>
                    </a:srgbClr>
                  </a:outerShdw>
                </a:effectLst>
              </a:rPr>
              <a:t>Phillip</a:t>
            </a:r>
            <a:endParaRPr lang="en-US" sz="8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51510" y="1845734"/>
            <a:ext cx="4904170" cy="4023360"/>
          </a:xfrm>
        </p:spPr>
        <p:txBody>
          <a:bodyPr>
            <a:normAutofit/>
          </a:bodyPr>
          <a:lstStyle/>
          <a:p>
            <a:r>
              <a:rPr lang="en-US" sz="4800" b="1" dirty="0" smtClean="0">
                <a:solidFill>
                  <a:srgbClr val="C00000"/>
                </a:solidFill>
              </a:rPr>
              <a:t>Acts 8:26</a:t>
            </a:r>
            <a:endParaRPr lang="en-US" sz="4800" b="1" dirty="0">
              <a:solidFill>
                <a:srgbClr val="C00000"/>
              </a:solidFill>
            </a:endParaRPr>
          </a:p>
        </p:txBody>
      </p:sp>
      <p:pic>
        <p:nvPicPr>
          <p:cNvPr id="4098" name="Picture 2" descr="http://2.bp.blogspot.com/-1HBbINaJsj0/U_zkAuD680I/AAAAAAAABgg/gut6TfrlXYI/s1600/eunuco-alegr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508" y="1737360"/>
            <a:ext cx="5505163" cy="4131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9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t>Teaching</a:t>
            </a:r>
            <a:br>
              <a:rPr lang="en-US" sz="6000" b="1" dirty="0" smtClean="0"/>
            </a:br>
            <a:r>
              <a:rPr lang="en-US" sz="6000" b="1" dirty="0" smtClean="0"/>
              <a:t>Elder Holland</a:t>
            </a:r>
            <a:endParaRPr lang="en-US" sz="6000" b="1" dirty="0"/>
          </a:p>
        </p:txBody>
      </p:sp>
      <p:sp>
        <p:nvSpPr>
          <p:cNvPr id="3" name="Content Placeholder 2"/>
          <p:cNvSpPr>
            <a:spLocks noGrp="1"/>
          </p:cNvSpPr>
          <p:nvPr>
            <p:ph idx="1"/>
          </p:nvPr>
        </p:nvSpPr>
        <p:spPr>
          <a:xfrm>
            <a:off x="4655976" y="1845733"/>
            <a:ext cx="7203232" cy="4415107"/>
          </a:xfrm>
        </p:spPr>
        <p:txBody>
          <a:bodyPr>
            <a:normAutofit fontScale="85000" lnSpcReduction="20000"/>
          </a:bodyPr>
          <a:lstStyle/>
          <a:p>
            <a:r>
              <a:rPr lang="en-US" b="1" dirty="0">
                <a:solidFill>
                  <a:srgbClr val="002060"/>
                </a:solidFill>
              </a:rPr>
              <a:t>"President Spencer W. Kimball once pled: 'Stake presidents, bishops, and branch presidents, please take a particular interest in improving the quality of teaching in the Church. ... I fear,' he said, 'that all too often many of our members come to church, sit through a class or a meeting, and ... then return home having been largely [uninspired]. It is especially unfortunate when this happens at a time ... of stress, temptation, or crisis [in their life]. </a:t>
            </a:r>
            <a:endParaRPr lang="en-US" b="1" dirty="0" smtClean="0">
              <a:solidFill>
                <a:srgbClr val="002060"/>
              </a:solidFill>
            </a:endParaRPr>
          </a:p>
          <a:p>
            <a:r>
              <a:rPr lang="en-US" b="1" dirty="0" smtClean="0">
                <a:solidFill>
                  <a:srgbClr val="002060"/>
                </a:solidFill>
              </a:rPr>
              <a:t>We </a:t>
            </a:r>
            <a:r>
              <a:rPr lang="en-US" b="1" dirty="0">
                <a:solidFill>
                  <a:srgbClr val="002060"/>
                </a:solidFill>
              </a:rPr>
              <a:t>all need to be touched and nurtured by the Spirit,' he said, 'and effective teaching is one of the most important ways this can happen. We often do vigorous work,' President Kimball concluded, 'to get members to come to Church but then do not adequately watch over what they receive when they do come.' </a:t>
            </a:r>
            <a:endParaRPr lang="en-US" b="1" dirty="0" smtClean="0">
              <a:solidFill>
                <a:srgbClr val="002060"/>
              </a:solidFill>
            </a:endParaRPr>
          </a:p>
          <a:p>
            <a:r>
              <a:rPr lang="en-US" b="1" dirty="0" smtClean="0">
                <a:solidFill>
                  <a:srgbClr val="002060"/>
                </a:solidFill>
              </a:rPr>
              <a:t>On </a:t>
            </a:r>
            <a:r>
              <a:rPr lang="en-US" b="1" dirty="0">
                <a:solidFill>
                  <a:srgbClr val="002060"/>
                </a:solidFill>
              </a:rPr>
              <a:t>this subject President Hinckley himself has said, 'Effective teaching is the very essence of leadership in the Church.' May I repeat that. 'Effective teaching is the very essence of leadership in the Church. Eternal life,' President Hinckley continued, 'will come only as men and women are taught with such effectiveness that they change and discipline their lives. They cannot be coerced into righteousness or into heaven. They must be led, and that means teaching.'" </a:t>
            </a:r>
            <a:endParaRPr lang="en-US" b="1" dirty="0" smtClean="0">
              <a:solidFill>
                <a:srgbClr val="002060"/>
              </a:solidFill>
            </a:endParaRPr>
          </a:p>
          <a:p>
            <a:r>
              <a:rPr lang="en-US" sz="1000" b="1" dirty="0" smtClean="0">
                <a:solidFill>
                  <a:srgbClr val="002060"/>
                </a:solidFill>
              </a:rPr>
              <a:t>("</a:t>
            </a:r>
            <a:r>
              <a:rPr lang="en-US" sz="1000" b="1" dirty="0">
                <a:solidFill>
                  <a:srgbClr val="002060"/>
                </a:solidFill>
              </a:rPr>
              <a:t>A Teacher Come from God," </a:t>
            </a:r>
            <a:r>
              <a:rPr lang="en-US" sz="1000" b="1" i="1" dirty="0">
                <a:solidFill>
                  <a:srgbClr val="002060"/>
                </a:solidFill>
              </a:rPr>
              <a:t>Ensign</a:t>
            </a:r>
            <a:r>
              <a:rPr lang="en-US" sz="1000" b="1" dirty="0">
                <a:solidFill>
                  <a:srgbClr val="002060"/>
                </a:solidFill>
              </a:rPr>
              <a:t>, May 1998, 25)</a:t>
            </a:r>
          </a:p>
        </p:txBody>
      </p:sp>
      <p:pic>
        <p:nvPicPr>
          <p:cNvPr id="3074" name="Picture 2" descr="http://bibleencyclopedia.com/picturesjpeg/Paul_teaching_Corinth_to_gi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44" y="1959429"/>
            <a:ext cx="4116778" cy="3881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263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effectLst>
                  <a:outerShdw blurRad="38100" dist="38100" dir="2700000" algn="tl">
                    <a:srgbClr val="000000">
                      <a:alpha val="43137"/>
                    </a:srgbClr>
                  </a:outerShdw>
                </a:effectLst>
              </a:rPr>
              <a:t>Saul</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81193" y="2180496"/>
            <a:ext cx="4755918" cy="3678303"/>
          </a:xfrm>
        </p:spPr>
        <p:txBody>
          <a:bodyPr>
            <a:normAutofit/>
          </a:bodyPr>
          <a:lstStyle/>
          <a:p>
            <a:pPr marL="0" indent="0">
              <a:buNone/>
            </a:pPr>
            <a:r>
              <a:rPr lang="en-US" sz="7200" b="1" dirty="0" smtClean="0">
                <a:solidFill>
                  <a:schemeClr val="accent1"/>
                </a:solidFill>
              </a:rPr>
              <a:t>Acts 9</a:t>
            </a:r>
            <a:endParaRPr lang="en-US" sz="7200" b="1" dirty="0">
              <a:solidFill>
                <a:schemeClr val="accent1"/>
              </a:solidFill>
            </a:endParaRPr>
          </a:p>
          <a:p>
            <a:pPr marL="0" indent="0">
              <a:buNone/>
            </a:pPr>
            <a:endParaRPr lang="en-US" sz="4800" b="1" dirty="0" smtClean="0">
              <a:solidFill>
                <a:schemeClr val="accent1"/>
              </a:solidFill>
            </a:endParaRPr>
          </a:p>
          <a:p>
            <a:pPr marL="0" indent="0">
              <a:buNone/>
            </a:pPr>
            <a:endParaRPr lang="en-US" sz="4800" b="1" dirty="0">
              <a:solidFill>
                <a:schemeClr val="accent1"/>
              </a:solidFill>
            </a:endParaRPr>
          </a:p>
          <a:p>
            <a:pPr marL="0" indent="0">
              <a:buNone/>
            </a:pPr>
            <a:endParaRPr lang="en-US" sz="4800" b="1" dirty="0">
              <a:solidFill>
                <a:schemeClr val="accent1"/>
              </a:solidFill>
            </a:endParaRPr>
          </a:p>
        </p:txBody>
      </p:sp>
      <p:pic>
        <p:nvPicPr>
          <p:cNvPr id="4098" name="Picture 2" descr="http://rkpreschool.files.wordpress.com/2013/04/sau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3518" y="324723"/>
            <a:ext cx="5784979" cy="6393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421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t>Two roads</a:t>
            </a:r>
            <a:endParaRPr lang="en-US" sz="7200" b="1" dirty="0"/>
          </a:p>
        </p:txBody>
      </p:sp>
      <p:sp>
        <p:nvSpPr>
          <p:cNvPr id="3" name="Content Placeholder 2"/>
          <p:cNvSpPr>
            <a:spLocks noGrp="1"/>
          </p:cNvSpPr>
          <p:nvPr>
            <p:ph sz="half" idx="1"/>
          </p:nvPr>
        </p:nvSpPr>
        <p:spPr/>
        <p:txBody>
          <a:bodyPr>
            <a:noAutofit/>
          </a:bodyPr>
          <a:lstStyle/>
          <a:p>
            <a:pPr marL="0" indent="0">
              <a:buNone/>
            </a:pPr>
            <a:r>
              <a:rPr lang="en-US" sz="2400" b="1" dirty="0" smtClean="0">
                <a:solidFill>
                  <a:schemeClr val="accent1"/>
                </a:solidFill>
              </a:rPr>
              <a:t>Road to </a:t>
            </a:r>
            <a:r>
              <a:rPr lang="en-US" sz="2400" b="1" dirty="0" err="1" smtClean="0">
                <a:solidFill>
                  <a:schemeClr val="accent1"/>
                </a:solidFill>
              </a:rPr>
              <a:t>Emmaus</a:t>
            </a:r>
            <a:r>
              <a:rPr lang="en-US" sz="2400" b="1" dirty="0" smtClean="0">
                <a:solidFill>
                  <a:schemeClr val="accent1"/>
                </a:solidFill>
              </a:rPr>
              <a:t> </a:t>
            </a:r>
          </a:p>
          <a:p>
            <a:pPr marL="0" indent="0">
              <a:buNone/>
            </a:pPr>
            <a:r>
              <a:rPr lang="en-US" sz="2400" b="1" dirty="0" smtClean="0">
                <a:solidFill>
                  <a:schemeClr val="accent1"/>
                </a:solidFill>
              </a:rPr>
              <a:t>    Grieving</a:t>
            </a:r>
            <a:r>
              <a:rPr lang="en-US" sz="2400" b="1" baseline="0" dirty="0" smtClean="0">
                <a:solidFill>
                  <a:schemeClr val="accent1"/>
                </a:solidFill>
              </a:rPr>
              <a:t> Disciples</a:t>
            </a:r>
          </a:p>
          <a:p>
            <a:pPr marL="0" indent="0">
              <a:buNone/>
            </a:pPr>
            <a:r>
              <a:rPr lang="en-US" sz="2400" b="1" baseline="0" dirty="0" smtClean="0">
                <a:solidFill>
                  <a:schemeClr val="accent1"/>
                </a:solidFill>
              </a:rPr>
              <a:t>    Eyes were 'holden' (shielded)</a:t>
            </a:r>
          </a:p>
          <a:p>
            <a:pPr marL="0" indent="0">
              <a:buNone/>
            </a:pPr>
            <a:r>
              <a:rPr lang="en-US" sz="2400" b="1" baseline="0" dirty="0" smtClean="0">
                <a:solidFill>
                  <a:schemeClr val="accent1"/>
                </a:solidFill>
              </a:rPr>
              <a:t>    Christ appeared gently </a:t>
            </a:r>
          </a:p>
          <a:p>
            <a:pPr marL="0" indent="0">
              <a:buNone/>
            </a:pPr>
            <a:r>
              <a:rPr lang="en-US" sz="2400" b="1" baseline="0" dirty="0" smtClean="0">
                <a:solidFill>
                  <a:schemeClr val="accent1"/>
                </a:solidFill>
              </a:rPr>
              <a:t>    Easily Taught</a:t>
            </a:r>
          </a:p>
          <a:p>
            <a:pPr marL="0" indent="0">
              <a:buNone/>
            </a:pPr>
            <a:r>
              <a:rPr lang="en-US" sz="2400" b="1" baseline="0" dirty="0" smtClean="0">
                <a:solidFill>
                  <a:schemeClr val="accent1"/>
                </a:solidFill>
              </a:rPr>
              <a:t>    Hearts burned before they really saw   	Him</a:t>
            </a:r>
          </a:p>
          <a:p>
            <a:pPr marL="0" indent="0">
              <a:buNone/>
            </a:pPr>
            <a:r>
              <a:rPr lang="en-US" sz="2400" b="1" baseline="0" dirty="0" smtClean="0">
                <a:solidFill>
                  <a:schemeClr val="accent1"/>
                </a:solidFill>
              </a:rPr>
              <a:t>    Returned and rejoiced with other 	disciples</a:t>
            </a:r>
            <a:endParaRPr lang="en-US" sz="2400" b="1" dirty="0">
              <a:solidFill>
                <a:schemeClr val="accent1"/>
              </a:solidFill>
            </a:endParaRPr>
          </a:p>
        </p:txBody>
      </p:sp>
      <p:sp>
        <p:nvSpPr>
          <p:cNvPr id="4" name="Content Placeholder 3"/>
          <p:cNvSpPr>
            <a:spLocks noGrp="1"/>
          </p:cNvSpPr>
          <p:nvPr>
            <p:ph sz="half" idx="2"/>
          </p:nvPr>
        </p:nvSpPr>
        <p:spPr/>
        <p:txBody>
          <a:bodyPr>
            <a:normAutofit/>
          </a:bodyPr>
          <a:lstStyle/>
          <a:p>
            <a:pPr marL="0" indent="0">
              <a:buNone/>
            </a:pPr>
            <a:r>
              <a:rPr lang="en-US" sz="2400" b="1" dirty="0" smtClean="0">
                <a:solidFill>
                  <a:srgbClr val="FF0000"/>
                </a:solidFill>
              </a:rPr>
              <a:t>Road to </a:t>
            </a:r>
            <a:r>
              <a:rPr lang="en-US" sz="2400" b="1" dirty="0" err="1" smtClean="0">
                <a:solidFill>
                  <a:srgbClr val="FF0000"/>
                </a:solidFill>
              </a:rPr>
              <a:t>Damascas</a:t>
            </a:r>
            <a:endParaRPr lang="en-US" sz="2400" b="1" dirty="0" smtClean="0">
              <a:solidFill>
                <a:srgbClr val="FF0000"/>
              </a:solidFill>
            </a:endParaRPr>
          </a:p>
          <a:p>
            <a:pPr marL="0" indent="0">
              <a:buNone/>
            </a:pPr>
            <a:r>
              <a:rPr lang="en-US" sz="2400" b="1" dirty="0" smtClean="0">
                <a:solidFill>
                  <a:srgbClr val="FF0000"/>
                </a:solidFill>
              </a:rPr>
              <a:t>    Saul</a:t>
            </a:r>
            <a:r>
              <a:rPr lang="en-US" sz="2400" b="1" baseline="0" dirty="0" smtClean="0">
                <a:solidFill>
                  <a:srgbClr val="FF0000"/>
                </a:solidFill>
              </a:rPr>
              <a:t> was angry</a:t>
            </a:r>
          </a:p>
          <a:p>
            <a:pPr marL="0" indent="0">
              <a:buNone/>
            </a:pPr>
            <a:r>
              <a:rPr lang="en-US" sz="2400" b="1" baseline="0" dirty="0" smtClean="0">
                <a:solidFill>
                  <a:srgbClr val="FF0000"/>
                </a:solidFill>
              </a:rPr>
              <a:t>    Eyes were blinded by rage</a:t>
            </a:r>
          </a:p>
          <a:p>
            <a:pPr marL="0" indent="0">
              <a:buNone/>
            </a:pPr>
            <a:r>
              <a:rPr lang="en-US" sz="2400" b="1" baseline="0" dirty="0" smtClean="0">
                <a:solidFill>
                  <a:srgbClr val="FF0000"/>
                </a:solidFill>
              </a:rPr>
              <a:t>    Christ appeared in power</a:t>
            </a:r>
          </a:p>
          <a:p>
            <a:pPr marL="0" indent="0">
              <a:buNone/>
            </a:pPr>
            <a:r>
              <a:rPr lang="en-US" sz="2400" b="1" baseline="0" dirty="0" smtClean="0">
                <a:solidFill>
                  <a:srgbClr val="FF0000"/>
                </a:solidFill>
              </a:rPr>
              <a:t>    Saul had to be rebuked</a:t>
            </a:r>
          </a:p>
          <a:p>
            <a:pPr marL="0" indent="0">
              <a:buNone/>
            </a:pPr>
            <a:r>
              <a:rPr lang="en-US" sz="2400" b="1" baseline="0" dirty="0" smtClean="0">
                <a:solidFill>
                  <a:srgbClr val="FF0000"/>
                </a:solidFill>
              </a:rPr>
              <a:t>    Needed the '3 Day' transformation</a:t>
            </a:r>
          </a:p>
          <a:p>
            <a:pPr marL="0" indent="0">
              <a:buNone/>
            </a:pPr>
            <a:r>
              <a:rPr lang="en-US" sz="2400" b="1" baseline="0" dirty="0" smtClean="0">
                <a:solidFill>
                  <a:srgbClr val="FF0000"/>
                </a:solidFill>
              </a:rPr>
              <a:t>    Had to be lead to the 'Straight' road</a:t>
            </a:r>
          </a:p>
          <a:p>
            <a:pPr marL="0" indent="0">
              <a:buNone/>
            </a:pPr>
            <a:endParaRPr lang="en-US" sz="2400" b="1" dirty="0">
              <a:solidFill>
                <a:srgbClr val="FF0000"/>
              </a:solidFill>
            </a:endParaRPr>
          </a:p>
        </p:txBody>
      </p:sp>
    </p:spTree>
    <p:extLst>
      <p:ext uri="{BB962C8B-B14F-4D97-AF65-F5344CB8AC3E}">
        <p14:creationId xmlns:p14="http://schemas.microsoft.com/office/powerpoint/2010/main" val="1653377373"/>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docProps/app.xml><?xml version="1.0" encoding="utf-8"?>
<Properties xmlns="http://schemas.openxmlformats.org/officeDocument/2006/extended-properties" xmlns:vt="http://schemas.openxmlformats.org/officeDocument/2006/docPropsVTypes">
  <Template>TC103457464[[fn=Dividend]]</Template>
  <TotalTime>5946</TotalTime>
  <Words>138</Words>
  <Application>Microsoft Macintosh PowerPoint</Application>
  <PresentationFormat>Widescreen</PresentationFormat>
  <Paragraphs>24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Gill Sans MT</vt:lpstr>
      <vt:lpstr>Wingdings 2</vt:lpstr>
      <vt:lpstr>Arial</vt:lpstr>
      <vt:lpstr>Dividend</vt:lpstr>
      <vt:lpstr>Phillip and Paul</vt:lpstr>
      <vt:lpstr>Persecution and adversity</vt:lpstr>
      <vt:lpstr>Early Saints persecution</vt:lpstr>
      <vt:lpstr>Brigham Young during the Civil War</vt:lpstr>
      <vt:lpstr>PowerPoint Presentation</vt:lpstr>
      <vt:lpstr>Phillip</vt:lpstr>
      <vt:lpstr>Teaching Elder Holland</vt:lpstr>
      <vt:lpstr>Saul</vt:lpstr>
      <vt:lpstr>Two roads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Phillip and Paul</dc:title>
  <dc:creator>Kevin Hinckley</dc:creator>
  <cp:lastModifiedBy>Kevin Hinckley</cp:lastModifiedBy>
  <cp:revision>24</cp:revision>
  <dcterms:created xsi:type="dcterms:W3CDTF">2014-10-28T14:45:05Z</dcterms:created>
  <dcterms:modified xsi:type="dcterms:W3CDTF">2014-11-03T00:16:54Z</dcterms:modified>
</cp:coreProperties>
</file>