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2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8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9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93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3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3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1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1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6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62" y="364669"/>
            <a:ext cx="2971381" cy="35661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 and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Abinadi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434" y="4464009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Mosiah 11</a:t>
            </a:r>
          </a:p>
        </p:txBody>
      </p:sp>
      <p:pic>
        <p:nvPicPr>
          <p:cNvPr id="3074" name="Picture 2" descr="http://ferrelljenkins.files.wordpress.com/2012/03/chorazin_seat-of-moses_fjenkins033106_8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22" y="364669"/>
            <a:ext cx="8045378" cy="60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ldscdn.org/images/media-library/bible-images-the-life-of-jesus-christ/teachings/bible-pictures-sadducees-pharisees-1138177-wallpaper.jpg?download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717" y="317916"/>
            <a:ext cx="10714419" cy="100049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Attacks by “Observant Jews”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26160" y="3368866"/>
            <a:ext cx="3390831" cy="251181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2400" b="1" u="sng" dirty="0" err="1">
                <a:solidFill>
                  <a:srgbClr val="002060"/>
                </a:solidFill>
              </a:rPr>
              <a:t>Pharasees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Rural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Poorer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Legalistic Interpretations and traditions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Building “walls around the law”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659148" y="3368866"/>
            <a:ext cx="3966315" cy="242441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2400" b="1" u="sng" dirty="0">
                <a:solidFill>
                  <a:srgbClr val="7030A0"/>
                </a:solidFill>
              </a:rPr>
              <a:t>Sadducees: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Wealthy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Kingly Class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Used Taxes to Gain Wealth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Believed more in the oral traditions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3637313"/>
            <a:ext cx="2332139" cy="18875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Savior’s Ministry</a:t>
            </a:r>
          </a:p>
        </p:txBody>
      </p:sp>
    </p:spTree>
    <p:extLst>
      <p:ext uri="{BB962C8B-B14F-4D97-AF65-F5344CB8AC3E}">
        <p14:creationId xmlns:p14="http://schemas.microsoft.com/office/powerpoint/2010/main" val="4762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Seat of Moses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464621" cy="402336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Mosiah 11:11</a:t>
            </a:r>
          </a:p>
        </p:txBody>
      </p:sp>
      <p:pic>
        <p:nvPicPr>
          <p:cNvPr id="1026" name="Picture 2" descr="Rom, Vatikan, Petersdom, Cathedra Petri (Bernini)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58" y="226503"/>
            <a:ext cx="4867938" cy="64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7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66" y="286603"/>
            <a:ext cx="10291614" cy="145075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King Noah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98" y="1845734"/>
            <a:ext cx="4672668" cy="402336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Mosiah 11:7 Yea, and they also became idolatrous, because they were deceived by the vain and flattering words of the king and priests; for they did speak flattering things unto them.</a:t>
            </a:r>
          </a:p>
          <a:p>
            <a:r>
              <a:rPr lang="en-US" sz="2800" b="1" u="sng" dirty="0">
                <a:solidFill>
                  <a:srgbClr val="C00000"/>
                </a:solidFill>
              </a:rPr>
              <a:t>Question: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What is the difference between “praise” and flattery?</a:t>
            </a:r>
          </a:p>
        </p:txBody>
      </p:sp>
      <p:pic>
        <p:nvPicPr>
          <p:cNvPr id="4098" name="Picture 2" descr="http://1.bp.blogspot.com/-NiG9nZBxagg/UoB-Dw_lbaI/AAAAAAAABZs/-_TEEisqQYI/s1600/Leadership_Mistake_Flatte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54" y="1140903"/>
            <a:ext cx="5649805" cy="50690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898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Quotes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penglishperiod6.wikispaces.com/file/view/flattery.jpg/291114849/flatt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87" y="504716"/>
            <a:ext cx="5857193" cy="62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quotehd.com/imagequotes/authors1/mason-cooley-writer-flattery-and-insults-raise-the-same-question-what-do-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0" y="1905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dia.santabanta.com/images/picsms/2013/sms-36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80" y="28660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3.amazonaws.com/lowres.cartoonstock.com/seasonal-celebrations-flattery-flatterers-sycophants-boss-manager-mfln6634_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4" y="479530"/>
            <a:ext cx="7308246" cy="60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3966" y="504716"/>
            <a:ext cx="8196045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Flatterers actually dislike those they flatter </a:t>
            </a:r>
          </a:p>
          <a:p>
            <a:r>
              <a:rPr lang="en-US" sz="6000" dirty="0">
                <a:solidFill>
                  <a:srgbClr val="C00000"/>
                </a:solidFill>
              </a:rPr>
              <a:t>and think themselves better than the people they profess to admire</a:t>
            </a:r>
          </a:p>
        </p:txBody>
      </p:sp>
    </p:spTree>
    <p:extLst>
      <p:ext uri="{BB962C8B-B14F-4D97-AF65-F5344CB8AC3E}">
        <p14:creationId xmlns:p14="http://schemas.microsoft.com/office/powerpoint/2010/main" val="5275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REAL problem with Flattery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218064" cy="440124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Mosiah 11:20 And it came to pass that there was a man among them whose name was </a:t>
            </a:r>
            <a:r>
              <a:rPr lang="en-US" b="1" dirty="0" err="1">
                <a:solidFill>
                  <a:srgbClr val="002060"/>
                </a:solidFill>
              </a:rPr>
              <a:t>Abinadi</a:t>
            </a:r>
            <a:r>
              <a:rPr lang="en-US" b="1" dirty="0">
                <a:solidFill>
                  <a:srgbClr val="002060"/>
                </a:solidFill>
              </a:rPr>
              <a:t>; and he went forth among them, and began to prophesy, saying: </a:t>
            </a:r>
          </a:p>
          <a:p>
            <a:r>
              <a:rPr lang="en-US" b="1" dirty="0">
                <a:solidFill>
                  <a:srgbClr val="002060"/>
                </a:solidFill>
              </a:rPr>
              <a:t>Behold, thus </a:t>
            </a:r>
            <a:r>
              <a:rPr lang="en-US" b="1" dirty="0" err="1">
                <a:solidFill>
                  <a:srgbClr val="002060"/>
                </a:solidFill>
              </a:rPr>
              <a:t>saith</a:t>
            </a:r>
            <a:r>
              <a:rPr lang="en-US" b="1" dirty="0">
                <a:solidFill>
                  <a:srgbClr val="002060"/>
                </a:solidFill>
              </a:rPr>
              <a:t> the Lord, and thus hath he commanded me, saying, Go forth, and say unto this people, thus </a:t>
            </a:r>
            <a:r>
              <a:rPr lang="en-US" b="1" dirty="0" err="1">
                <a:solidFill>
                  <a:srgbClr val="002060"/>
                </a:solidFill>
              </a:rPr>
              <a:t>saith</a:t>
            </a:r>
            <a:r>
              <a:rPr lang="en-US" b="1" dirty="0">
                <a:solidFill>
                  <a:srgbClr val="002060"/>
                </a:solidFill>
              </a:rPr>
              <a:t> the Lord—</a:t>
            </a:r>
          </a:p>
          <a:p>
            <a:r>
              <a:rPr lang="en-US" b="1" dirty="0">
                <a:solidFill>
                  <a:srgbClr val="002060"/>
                </a:solidFill>
              </a:rPr>
              <a:t>Wo be unto this people, for I have seen their abominations, and their wickedness, and their </a:t>
            </a:r>
            <a:r>
              <a:rPr lang="en-US" b="1" dirty="0" err="1">
                <a:solidFill>
                  <a:srgbClr val="002060"/>
                </a:solidFill>
              </a:rPr>
              <a:t>whoredoms</a:t>
            </a:r>
            <a:r>
              <a:rPr lang="en-US" b="1" dirty="0">
                <a:solidFill>
                  <a:srgbClr val="002060"/>
                </a:solidFill>
              </a:rPr>
              <a:t>; and except they repent I will visit them in mine anger.</a:t>
            </a:r>
          </a:p>
        </p:txBody>
      </p:sp>
      <p:pic>
        <p:nvPicPr>
          <p:cNvPr id="6148" name="Picture 4" descr="https://www.lds.org/scriptures/bc/scriptures/bofm/mosiah/11/images/075-075-abinadi-before-king-noah-full.jpg?download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75" y="1845734"/>
            <a:ext cx="5495826" cy="389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271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The Response of the Flattered…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073" y="1196255"/>
            <a:ext cx="4619857" cy="306809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Mosiah 12</a:t>
            </a:r>
          </a:p>
          <a:p>
            <a:pPr fontAlgn="base"/>
            <a:r>
              <a:rPr lang="en-US" dirty="0"/>
              <a:t>13 And now, O king, </a:t>
            </a:r>
            <a:r>
              <a:rPr lang="en-US" b="1" dirty="0">
                <a:solidFill>
                  <a:srgbClr val="C00000"/>
                </a:solidFill>
              </a:rPr>
              <a:t>what great evil hast thou done</a:t>
            </a:r>
            <a:r>
              <a:rPr lang="en-US" dirty="0"/>
              <a:t>, or </a:t>
            </a:r>
            <a:r>
              <a:rPr lang="en-US" b="1" dirty="0">
                <a:solidFill>
                  <a:srgbClr val="7030A0"/>
                </a:solidFill>
              </a:rPr>
              <a:t>what great sins have thy people committed</a:t>
            </a:r>
            <a:r>
              <a:rPr lang="en-US" dirty="0"/>
              <a:t>, that we should be condemned of God or judged of this man?</a:t>
            </a:r>
          </a:p>
          <a:p>
            <a:pPr fontAlgn="base"/>
            <a:r>
              <a:rPr lang="en-US" dirty="0"/>
              <a:t> 14 And now, O king, behold</a:t>
            </a:r>
            <a:r>
              <a:rPr lang="en-US" b="1" dirty="0">
                <a:solidFill>
                  <a:srgbClr val="002060"/>
                </a:solidFill>
              </a:rPr>
              <a:t>, we are guiltless</a:t>
            </a:r>
            <a:r>
              <a:rPr lang="en-US" dirty="0"/>
              <a:t>, and thou, O king, hast not sinned; therefore, this man has lied concerning you, and he has prophesied in vain.</a:t>
            </a:r>
          </a:p>
          <a:p>
            <a:pPr fontAlgn="base"/>
            <a:r>
              <a:rPr lang="en-US" dirty="0"/>
              <a:t> 15 And behold, we are strong, we shall not come into bondage, or be taken captive by our enemies; yea, and thou hast prospered in the land, and thou shalt also prosper.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6221" y="1213347"/>
            <a:ext cx="5609459" cy="468977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Jeremiah 16</a:t>
            </a:r>
          </a:p>
          <a:p>
            <a:r>
              <a:rPr lang="en-US" dirty="0"/>
              <a:t>10 ¶And it shall come to pass, when thou shalt shew this people all these words, and they shall say unto thee,</a:t>
            </a:r>
          </a:p>
          <a:p>
            <a:r>
              <a:rPr lang="en-US" b="1" dirty="0">
                <a:solidFill>
                  <a:srgbClr val="C00000"/>
                </a:solidFill>
              </a:rPr>
              <a:t>Wherefore hath the </a:t>
            </a:r>
            <a:r>
              <a:rPr lang="en-US" b="1" cap="small" dirty="0">
                <a:solidFill>
                  <a:srgbClr val="C00000"/>
                </a:solidFill>
              </a:rPr>
              <a:t>Lord</a:t>
            </a:r>
            <a:r>
              <a:rPr lang="en-US" b="1" dirty="0">
                <a:solidFill>
                  <a:srgbClr val="C00000"/>
                </a:solidFill>
              </a:rPr>
              <a:t> pronounced all this great evil against us</a:t>
            </a:r>
            <a:r>
              <a:rPr lang="en-US" dirty="0"/>
              <a:t>? or </a:t>
            </a:r>
            <a:r>
              <a:rPr lang="en-US" b="1" dirty="0">
                <a:solidFill>
                  <a:srgbClr val="002060"/>
                </a:solidFill>
              </a:rPr>
              <a:t>what </a:t>
            </a:r>
            <a:r>
              <a:rPr lang="en-US" b="1" i="1" dirty="0">
                <a:solidFill>
                  <a:srgbClr val="002060"/>
                </a:solidFill>
              </a:rPr>
              <a:t>is</a:t>
            </a:r>
            <a:r>
              <a:rPr lang="en-US" b="1" dirty="0">
                <a:solidFill>
                  <a:srgbClr val="002060"/>
                </a:solidFill>
              </a:rPr>
              <a:t> our iniquity</a:t>
            </a:r>
            <a:r>
              <a:rPr lang="en-US" dirty="0"/>
              <a:t>? or </a:t>
            </a:r>
            <a:r>
              <a:rPr lang="en-US" b="1" dirty="0">
                <a:solidFill>
                  <a:srgbClr val="7030A0"/>
                </a:solidFill>
              </a:rPr>
              <a:t>what </a:t>
            </a:r>
            <a:r>
              <a:rPr lang="en-US" b="1" i="1" dirty="0">
                <a:solidFill>
                  <a:srgbClr val="7030A0"/>
                </a:solidFill>
              </a:rPr>
              <a:t>is</a:t>
            </a:r>
            <a:r>
              <a:rPr lang="en-US" b="1" dirty="0">
                <a:solidFill>
                  <a:srgbClr val="7030A0"/>
                </a:solidFill>
              </a:rPr>
              <a:t> our sin that we have committed</a:t>
            </a:r>
            <a:r>
              <a:rPr lang="en-US" dirty="0"/>
              <a:t> against the </a:t>
            </a:r>
            <a:r>
              <a:rPr lang="en-US" cap="small" dirty="0"/>
              <a:t>Lord</a:t>
            </a:r>
            <a:r>
              <a:rPr lang="en-US" dirty="0"/>
              <a:t> our God?</a:t>
            </a:r>
          </a:p>
        </p:txBody>
      </p:sp>
      <p:pic>
        <p:nvPicPr>
          <p:cNvPr id="5" name="Picture 2" descr="http://static.newworldencyclopedia.org/thumb/e/ea/Jeremiah-King.jpg/350px-Jeremiah-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25" y="3851862"/>
            <a:ext cx="4458241" cy="29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lds.org/scriptures/bc/scriptures/bofm/mosiah/11/images/075-075-abinadi-before-king-noah-full.jpg?download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6" y="4179118"/>
            <a:ext cx="3777911" cy="26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1779" y="394977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How Salvation Cometh…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4229729" cy="40233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Mosiah 13:27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Mosiah 15:10</a:t>
            </a:r>
          </a:p>
        </p:txBody>
      </p:sp>
      <p:pic>
        <p:nvPicPr>
          <p:cNvPr id="8194" name="Picture 2" descr="http://media.ldscdn.org/images/media-library/gospel-art/book-of-mormon/christ-calls-nephite-apostles-39677-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10" y="1905712"/>
            <a:ext cx="6277429" cy="47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415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1661</TotalTime>
  <Words>101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Retrospect</vt:lpstr>
      <vt:lpstr>Noah and Abinadi</vt:lpstr>
      <vt:lpstr>Attacks by “Observant Jews”</vt:lpstr>
      <vt:lpstr>Seat of Moses</vt:lpstr>
      <vt:lpstr>King Noah</vt:lpstr>
      <vt:lpstr>A Few Quotes</vt:lpstr>
      <vt:lpstr>The REAL problem with Flattery</vt:lpstr>
      <vt:lpstr>The Response of the Flattered…</vt:lpstr>
      <vt:lpstr>How Salvation Cometh…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Noah</dc:title>
  <dc:creator>Kevin Hinckley</dc:creator>
  <cp:lastModifiedBy>Kevin Hinckley</cp:lastModifiedBy>
  <cp:revision>14</cp:revision>
  <dcterms:created xsi:type="dcterms:W3CDTF">2016-03-18T12:51:07Z</dcterms:created>
  <dcterms:modified xsi:type="dcterms:W3CDTF">2016-03-19T16:32:37Z</dcterms:modified>
</cp:coreProperties>
</file>