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8" r:id="rId3"/>
    <p:sldId id="257" r:id="rId4"/>
    <p:sldId id="259" r:id="rId5"/>
    <p:sldId id="262" r:id="rId6"/>
    <p:sldId id="261" r:id="rId7"/>
    <p:sldId id="264" r:id="rId8"/>
    <p:sldId id="263" r:id="rId9"/>
    <p:sldId id="265" r:id="rId10"/>
    <p:sldId id="26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78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434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162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00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496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2270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2832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9299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1/24/2016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6740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1/24/2016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3341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6559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1/24/2016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59989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agespeeder.com/bp1/Guatemala/ToursGuatemal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1481"/>
            <a:ext cx="12192000" cy="89790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005840" y="2471374"/>
            <a:ext cx="10058400" cy="3566160"/>
          </a:xfrm>
        </p:spPr>
        <p:txBody>
          <a:bodyPr/>
          <a:lstStyle/>
          <a:p>
            <a:r>
              <a:rPr lang="en-US" b="1" dirty="0" smtClean="0">
                <a:solidFill>
                  <a:schemeClr val="bg1"/>
                </a:solidFill>
              </a:rPr>
              <a:t>Nephi’s Final Speech</a:t>
            </a:r>
            <a:endParaRPr lang="en-US" b="1" dirty="0">
              <a:solidFill>
                <a:schemeClr val="bg1"/>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10705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catholicbridge.com/images/israel/qumran/DSC_2240_Qumr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2608" y="1238597"/>
            <a:ext cx="8139392" cy="544903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66008" y="1737361"/>
            <a:ext cx="6059978" cy="5062450"/>
          </a:xfrm>
          <a:solidFill>
            <a:schemeClr val="bg1"/>
          </a:solidFill>
        </p:spPr>
        <p:txBody>
          <a:bodyPr>
            <a:normAutofit/>
          </a:bodyPr>
          <a:lstStyle/>
          <a:p>
            <a:r>
              <a:rPr lang="en-US" b="1" dirty="0">
                <a:solidFill>
                  <a:srgbClr val="7030A0"/>
                </a:solidFill>
              </a:rPr>
              <a:t>The </a:t>
            </a:r>
            <a:r>
              <a:rPr lang="en-US" b="1" dirty="0" err="1">
                <a:solidFill>
                  <a:srgbClr val="7030A0"/>
                </a:solidFill>
              </a:rPr>
              <a:t>pseudepigraphical</a:t>
            </a:r>
            <a:r>
              <a:rPr lang="en-US" b="1" dirty="0">
                <a:solidFill>
                  <a:srgbClr val="7030A0"/>
                </a:solidFill>
              </a:rPr>
              <a:t> Testament of Job (ca.100 BCE–100CE) contains a conclusion which is believed to relate to the compiling of the hymnbook used by a </a:t>
            </a:r>
            <a:r>
              <a:rPr lang="en-US" b="1" dirty="0" err="1">
                <a:solidFill>
                  <a:srgbClr val="7030A0"/>
                </a:solidFill>
              </a:rPr>
              <a:t>Therapeutae</a:t>
            </a:r>
            <a:r>
              <a:rPr lang="en-US" b="1" dirty="0">
                <a:solidFill>
                  <a:srgbClr val="7030A0"/>
                </a:solidFill>
              </a:rPr>
              <a:t> community</a:t>
            </a:r>
            <a:r>
              <a:rPr lang="en-US" b="1" dirty="0" smtClean="0">
                <a:solidFill>
                  <a:srgbClr val="7030A0"/>
                </a:solidFill>
              </a:rPr>
              <a:t>.</a:t>
            </a:r>
            <a:r>
              <a:rPr lang="en-US" b="1" dirty="0">
                <a:solidFill>
                  <a:srgbClr val="7030A0"/>
                </a:solidFill>
              </a:rPr>
              <a:t> Job gives one of his daughters "a cord" (a stringed instrument of some kind?)</a:t>
            </a:r>
          </a:p>
          <a:p>
            <a:r>
              <a:rPr lang="en-US" b="1" dirty="0">
                <a:solidFill>
                  <a:srgbClr val="7030A0"/>
                </a:solidFill>
              </a:rPr>
              <a:t>"And she took on another heart—no longer minded toward earthly things—but ecstatically in the angelic dialect, sending up a hymn to God in accord with the style of the angels. And as she spoke ecstatically, she allowed “The Spirit” to be on her garment." (T. Job 48:2-3) </a:t>
            </a:r>
            <a:endParaRPr lang="en-US" b="1" baseline="30000" dirty="0">
              <a:solidFill>
                <a:srgbClr val="7030A0"/>
              </a:solidFill>
            </a:endParaRPr>
          </a:p>
          <a:p>
            <a:r>
              <a:rPr lang="en-US" b="1" dirty="0" smtClean="0">
                <a:solidFill>
                  <a:srgbClr val="7030A0"/>
                </a:solidFill>
              </a:rPr>
              <a:t>1 </a:t>
            </a:r>
            <a:r>
              <a:rPr lang="en-US" b="1" dirty="0" err="1" smtClean="0">
                <a:solidFill>
                  <a:srgbClr val="7030A0"/>
                </a:solidFill>
              </a:rPr>
              <a:t>Cor</a:t>
            </a:r>
            <a:r>
              <a:rPr lang="en-US" b="1" dirty="0" smtClean="0">
                <a:solidFill>
                  <a:srgbClr val="7030A0"/>
                </a:solidFill>
              </a:rPr>
              <a:t> 13: Though I speak with the tongues of man and of angels</a:t>
            </a:r>
            <a:endParaRPr lang="en-US" b="1" dirty="0">
              <a:solidFill>
                <a:srgbClr val="7030A0"/>
              </a:solidFill>
            </a:endParaRPr>
          </a:p>
          <a:p>
            <a:endParaRPr lang="en-US" b="1" dirty="0">
              <a:solidFill>
                <a:srgbClr val="7030A0"/>
              </a:solidFill>
            </a:endParaRPr>
          </a:p>
        </p:txBody>
      </p:sp>
      <p:sp>
        <p:nvSpPr>
          <p:cNvPr id="2" name="Title 1"/>
          <p:cNvSpPr>
            <a:spLocks noGrp="1"/>
          </p:cNvSpPr>
          <p:nvPr>
            <p:ph type="title"/>
          </p:nvPr>
        </p:nvSpPr>
        <p:spPr>
          <a:xfrm>
            <a:off x="332509" y="286603"/>
            <a:ext cx="11859491" cy="1450757"/>
          </a:xfrm>
          <a:solidFill>
            <a:schemeClr val="bg1"/>
          </a:solidFill>
        </p:spPr>
        <p:txBody>
          <a:bodyPr>
            <a:normAutofit/>
          </a:bodyPr>
          <a:lstStyle/>
          <a:p>
            <a:r>
              <a:rPr lang="en-US" sz="6600" b="1" dirty="0" smtClean="0">
                <a:solidFill>
                  <a:srgbClr val="7030A0"/>
                </a:solidFill>
              </a:rPr>
              <a:t>Tongue of Angels</a:t>
            </a:r>
            <a:endParaRPr lang="en-US" sz="6600" b="1" dirty="0">
              <a:solidFill>
                <a:srgbClr val="7030A0"/>
              </a:solidFill>
            </a:endParaRPr>
          </a:p>
        </p:txBody>
      </p:sp>
    </p:spTree>
    <p:extLst>
      <p:ext uri="{BB962C8B-B14F-4D97-AF65-F5344CB8AC3E}">
        <p14:creationId xmlns:p14="http://schemas.microsoft.com/office/powerpoint/2010/main" val="391263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US" altLang="en-US" sz="6000" b="1" dirty="0">
                <a:solidFill>
                  <a:srgbClr val="002060"/>
                </a:solidFill>
              </a:rPr>
              <a:t>St. Hugh Nibley</a:t>
            </a:r>
          </a:p>
        </p:txBody>
      </p:sp>
      <p:sp>
        <p:nvSpPr>
          <p:cNvPr id="22531" name="Rectangle 3"/>
          <p:cNvSpPr>
            <a:spLocks noGrp="1" noChangeArrowheads="1"/>
          </p:cNvSpPr>
          <p:nvPr>
            <p:ph type="body" idx="1"/>
          </p:nvPr>
        </p:nvSpPr>
        <p:spPr>
          <a:xfrm>
            <a:off x="5120640" y="1981200"/>
            <a:ext cx="5090160" cy="3886200"/>
          </a:xfrm>
        </p:spPr>
        <p:txBody>
          <a:bodyPr>
            <a:normAutofit/>
          </a:bodyPr>
          <a:lstStyle/>
          <a:p>
            <a:pPr>
              <a:buFont typeface="Wingdings" panose="05000000000000000000" pitchFamily="2" charset="2"/>
              <a:buNone/>
            </a:pPr>
            <a:r>
              <a:rPr lang="en-US" altLang="en-US" sz="3200" b="1" dirty="0">
                <a:solidFill>
                  <a:srgbClr val="002060"/>
                </a:solidFill>
              </a:rPr>
              <a:t>“The Book of Mormon was written by a bunch of worried men.”</a:t>
            </a:r>
          </a:p>
          <a:p>
            <a:pPr>
              <a:buFont typeface="Wingdings" panose="05000000000000000000" pitchFamily="2" charset="2"/>
              <a:buNone/>
            </a:pPr>
            <a:endParaRPr lang="en-US" altLang="en-US" sz="3200" b="1" dirty="0">
              <a:solidFill>
                <a:srgbClr val="002060"/>
              </a:solidFill>
            </a:endParaRPr>
          </a:p>
          <a:p>
            <a:pPr>
              <a:buFont typeface="Wingdings" panose="05000000000000000000" pitchFamily="2" charset="2"/>
              <a:buNone/>
            </a:pPr>
            <a:r>
              <a:rPr lang="en-US" altLang="en-US" sz="3200" b="1" dirty="0">
                <a:solidFill>
                  <a:srgbClr val="002060"/>
                </a:solidFill>
              </a:rPr>
              <a:t>Why would he say that?</a:t>
            </a:r>
          </a:p>
        </p:txBody>
      </p:sp>
      <p:pic>
        <p:nvPicPr>
          <p:cNvPr id="22533" name="Picture 5" descr="nibley2-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553" y="1896688"/>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722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002060"/>
                </a:solidFill>
              </a:rPr>
              <a:t>Different Styles of Israelite Prophesy </a:t>
            </a:r>
            <a:endParaRPr lang="en-US" b="1" dirty="0">
              <a:solidFill>
                <a:srgbClr val="002060"/>
              </a:solidFill>
            </a:endParaRPr>
          </a:p>
        </p:txBody>
      </p:sp>
      <p:sp>
        <p:nvSpPr>
          <p:cNvPr id="5" name="Content Placeholder 4"/>
          <p:cNvSpPr>
            <a:spLocks noGrp="1"/>
          </p:cNvSpPr>
          <p:nvPr>
            <p:ph sz="half" idx="1"/>
          </p:nvPr>
        </p:nvSpPr>
        <p:spPr/>
        <p:txBody>
          <a:bodyPr>
            <a:normAutofit/>
          </a:bodyPr>
          <a:lstStyle/>
          <a:p>
            <a:r>
              <a:rPr lang="en-US" sz="2800" b="1" dirty="0" smtClean="0">
                <a:solidFill>
                  <a:srgbClr val="002060"/>
                </a:solidFill>
              </a:rPr>
              <a:t>Old World Hebrew</a:t>
            </a:r>
          </a:p>
          <a:p>
            <a:r>
              <a:rPr lang="en-US" sz="2800" b="1" dirty="0" smtClean="0">
                <a:solidFill>
                  <a:srgbClr val="002060"/>
                </a:solidFill>
              </a:rPr>
              <a:t>Visions, symbols (Law of Moses, Jacob 5)</a:t>
            </a:r>
          </a:p>
          <a:p>
            <a:pPr lvl="1"/>
            <a:r>
              <a:rPr lang="en-US" sz="2400" b="1" dirty="0" smtClean="0">
                <a:solidFill>
                  <a:srgbClr val="002060"/>
                </a:solidFill>
              </a:rPr>
              <a:t>Open to interpretation</a:t>
            </a:r>
          </a:p>
          <a:p>
            <a:r>
              <a:rPr lang="en-US" sz="2800" b="1" dirty="0" smtClean="0">
                <a:solidFill>
                  <a:srgbClr val="002060"/>
                </a:solidFill>
              </a:rPr>
              <a:t>Directed to Israel</a:t>
            </a:r>
          </a:p>
          <a:p>
            <a:r>
              <a:rPr lang="en-US" sz="2800" b="1" dirty="0" smtClean="0">
                <a:solidFill>
                  <a:srgbClr val="002060"/>
                </a:solidFill>
              </a:rPr>
              <a:t>Altered by Josiah’s scribes</a:t>
            </a:r>
            <a:endParaRPr lang="en-US" sz="2800" b="1" dirty="0">
              <a:solidFill>
                <a:srgbClr val="002060"/>
              </a:solidFill>
            </a:endParaRPr>
          </a:p>
        </p:txBody>
      </p:sp>
      <p:sp>
        <p:nvSpPr>
          <p:cNvPr id="6" name="Content Placeholder 5"/>
          <p:cNvSpPr>
            <a:spLocks noGrp="1"/>
          </p:cNvSpPr>
          <p:nvPr>
            <p:ph sz="half" idx="2"/>
          </p:nvPr>
        </p:nvSpPr>
        <p:spPr>
          <a:xfrm>
            <a:off x="6217920" y="1845734"/>
            <a:ext cx="4937760" cy="4023360"/>
          </a:xfrm>
        </p:spPr>
        <p:txBody>
          <a:bodyPr>
            <a:normAutofit/>
          </a:bodyPr>
          <a:lstStyle/>
          <a:p>
            <a:r>
              <a:rPr lang="en-US" sz="2800" b="1" dirty="0" smtClean="0">
                <a:solidFill>
                  <a:srgbClr val="7030A0"/>
                </a:solidFill>
              </a:rPr>
              <a:t>Nephi’s New World</a:t>
            </a:r>
          </a:p>
          <a:p>
            <a:r>
              <a:rPr lang="en-US" sz="2800" b="1" dirty="0" smtClean="0">
                <a:solidFill>
                  <a:srgbClr val="7030A0"/>
                </a:solidFill>
              </a:rPr>
              <a:t>Directed towards Israel and Gentiles</a:t>
            </a:r>
          </a:p>
          <a:p>
            <a:r>
              <a:rPr lang="en-US" sz="2800" b="1" dirty="0" smtClean="0">
                <a:solidFill>
                  <a:srgbClr val="7030A0"/>
                </a:solidFill>
              </a:rPr>
              <a:t>Plain and bold</a:t>
            </a:r>
          </a:p>
          <a:p>
            <a:r>
              <a:rPr lang="en-US" sz="2800" b="1" dirty="0" smtClean="0">
                <a:solidFill>
                  <a:srgbClr val="7030A0"/>
                </a:solidFill>
              </a:rPr>
              <a:t>No misunderstanding </a:t>
            </a:r>
          </a:p>
          <a:p>
            <a:r>
              <a:rPr lang="en-US" sz="2800" b="1" dirty="0" smtClean="0">
                <a:solidFill>
                  <a:srgbClr val="7030A0"/>
                </a:solidFill>
              </a:rPr>
              <a:t>Angers the wicked</a:t>
            </a:r>
          </a:p>
          <a:p>
            <a:endParaRPr lang="en-US" sz="2800" b="1" dirty="0">
              <a:solidFill>
                <a:srgbClr val="7030A0"/>
              </a:solidFill>
            </a:endParaRPr>
          </a:p>
        </p:txBody>
      </p:sp>
    </p:spTree>
    <p:extLst>
      <p:ext uri="{BB962C8B-B14F-4D97-AF65-F5344CB8AC3E}">
        <p14:creationId xmlns:p14="http://schemas.microsoft.com/office/powerpoint/2010/main" val="425209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left)">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wipe(left)">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left)">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wipe(left)">
                                      <p:cBhvr>
                                        <p:cTn id="35" dur="500"/>
                                        <p:tgtEl>
                                          <p:spTgt spid="6">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wipe(left)">
                                      <p:cBhvr>
                                        <p:cTn id="40" dur="500"/>
                                        <p:tgtEl>
                                          <p:spTgt spid="6">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Effect transition="in" filter="wipe(left)">
                                      <p:cBhvr>
                                        <p:cTn id="45" dur="500"/>
                                        <p:tgtEl>
                                          <p:spTgt spid="6">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
                                            <p:txEl>
                                              <p:pRg st="4" end="4"/>
                                            </p:txEl>
                                          </p:spTgt>
                                        </p:tgtEl>
                                        <p:attrNameLst>
                                          <p:attrName>style.visibility</p:attrName>
                                        </p:attrNameLst>
                                      </p:cBhvr>
                                      <p:to>
                                        <p:strVal val="visible"/>
                                      </p:to>
                                    </p:set>
                                    <p:animEffect transition="in" filter="wipe(left)">
                                      <p:cBhvr>
                                        <p:cTn id="5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rgbClr val="FF0000"/>
                </a:solidFill>
              </a:rPr>
              <a:t>Final Discourse</a:t>
            </a:r>
            <a:endParaRPr lang="en-US" b="1" dirty="0">
              <a:solidFill>
                <a:srgbClr val="FF0000"/>
              </a:solidFill>
            </a:endParaRPr>
          </a:p>
        </p:txBody>
      </p:sp>
      <p:sp>
        <p:nvSpPr>
          <p:cNvPr id="6" name="Content Placeholder 5"/>
          <p:cNvSpPr>
            <a:spLocks noGrp="1"/>
          </p:cNvSpPr>
          <p:nvPr>
            <p:ph idx="1"/>
          </p:nvPr>
        </p:nvSpPr>
        <p:spPr/>
        <p:txBody>
          <a:bodyPr>
            <a:normAutofit/>
          </a:bodyPr>
          <a:lstStyle/>
          <a:p>
            <a:r>
              <a:rPr lang="en-US" sz="4800" b="1" dirty="0" smtClean="0">
                <a:solidFill>
                  <a:srgbClr val="FF0000"/>
                </a:solidFill>
              </a:rPr>
              <a:t>2 Nephi 25</a:t>
            </a:r>
            <a:endParaRPr lang="en-US" sz="4800" b="1" dirty="0">
              <a:solidFill>
                <a:srgbClr val="FF0000"/>
              </a:solidFill>
            </a:endParaRPr>
          </a:p>
        </p:txBody>
      </p:sp>
      <p:pic>
        <p:nvPicPr>
          <p:cNvPr id="1026" name="Picture 2" descr="http://media.freebibleimages.org/stories/FB_Jesus_Nazareth/overview_images/004-jesus-nazareth.jpg?14413630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1091" y="731519"/>
            <a:ext cx="6358113" cy="4768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662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www.mrconservative.com/files/2013/04/Head-bowed-in-pray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2020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6600" b="1" dirty="0" smtClean="0">
                <a:solidFill>
                  <a:schemeClr val="bg1"/>
                </a:solidFill>
              </a:rPr>
              <a:t>Grace</a:t>
            </a:r>
            <a:endParaRPr lang="en-US" sz="6600" b="1" dirty="0">
              <a:solidFill>
                <a:schemeClr val="bg1"/>
              </a:solidFill>
            </a:endParaRPr>
          </a:p>
        </p:txBody>
      </p:sp>
      <p:sp>
        <p:nvSpPr>
          <p:cNvPr id="3" name="Content Placeholder 2"/>
          <p:cNvSpPr>
            <a:spLocks noGrp="1"/>
          </p:cNvSpPr>
          <p:nvPr>
            <p:ph idx="1"/>
          </p:nvPr>
        </p:nvSpPr>
        <p:spPr/>
        <p:txBody>
          <a:bodyPr/>
          <a:lstStyle/>
          <a:p>
            <a:r>
              <a:rPr lang="en-US" b="1" dirty="0" smtClean="0">
                <a:solidFill>
                  <a:schemeClr val="bg1"/>
                </a:solidFill>
              </a:rPr>
              <a:t>2 Nephi 25:23-26</a:t>
            </a:r>
            <a:endParaRPr lang="en-US" b="1" dirty="0">
              <a:solidFill>
                <a:schemeClr val="bg1"/>
              </a:solidFill>
            </a:endParaRPr>
          </a:p>
        </p:txBody>
      </p:sp>
      <p:sp>
        <p:nvSpPr>
          <p:cNvPr id="4" name="AutoShape 2" descr="data:image/jpeg;base64,/9j/4AAQSkZJRgABAQAAAQABAAD/2wCEAAkGBxQSEhQUEhQVFhQWFxQZFRgYGBQXGBUWFRQXFhUUGhcYHCggHBolGxYUITEhJSkrLi4uFx8zODMsNygtLiwBCgoKBQUFDgUFDisZExkrKysrKysrKysrKysrKysrKysrKysrKysrKysrKysrKysrKysrKysrKysrKysrKysrK//AABEIALcBEwMBIgACEQEDEQH/xAAcAAABBQEBAQAAAAAAAAAAAAAAAQMEBQYHAgj/xAA7EAABAgMFBgQFAwIGAwAAAAABAAIDESEEBTFBUQYSYXGB8JGhscEHEyIy4UJS0WLxFCNygpKiCENT/8QAFAEBAAAAAAAAAAAAAAAAAAAAAP/EABQRAQAAAAAAAAAAAAAAAAAAAAD/2gAMAwEAAhEDEQA/AOHoQhAIQhAIQhAiRekiDQbLXkWOe3EuYS0f1tE5dRvDwWus96MjQgSatMiDiA7DzBHguZQ4haQWmRBmDopYt7plwMi6rpUqMHBBvxGLftwPeC8ui72NVm7r2jH2xhycPcLRwQ1wmwgg9QUCT0opFleRhNMhkjkUrnEVQT4sWUj3xTNqLd2ZlTzPDolgOdEbOlNE3EgT+4y4Y5IGP8SXb0qy8AKJ2wWghxdifUyTQggAgca5nTgiC2XCvgg0sOTgJmfL+UOaJSA9lAg2gAUmZ4eCV8Y96FBIdGlIuloBoJa81BtEcGRmElogPA+kzOirbXMFoOnDwpzQebVFnUqCyNimLZeAE5kKndb6oLlr5zHGgUrepIKjskcuPqrljTIAY+SCvtD+/VQ3tn6qyfYzvVGPqmHsmaoIQbJG7QKT8rErxGb+EHhrsSUu+mw0lLKePRB6zSFesUCFUHgga3EJ/cQgz6VIhAqEiECoQhAJEqECICVIgRSLJbXwjNjiPQ8xgmEiDYXTtHDcN2N9Ltabp/hX/wArekRh4T6rmCs7nvqJZzQlzM2k06aFB0iFDcB/SdF6tVkc4fSO9UXLe0KMzehmcpbwP3NOhHuraFF3joEFQ25yBNxPIDinYl2EGTQMqec8VeCMHChqvbIM5ZDPGZQUMO7zvAZZnXXorCHdYJLt3DKpyWhs9ha0EvEsZUC8RrfDa3AkbvcyEFHbILYUMuP3DlIDTzK53el5GZOvoclr9o7wLxJoAGZOeS55eZ+s5oK6PFLimS5Ohs02WSQSLJEkVu7hhiIzCZyxWAh4LoGwDw+GQTIgoJ9tu+Td5xGnHyVNFs9TSgqOMvRa+12aYOY5TPclVxWNAxqZcZAYIM3aYY+rM4eKrokMzVtFhbxM50qeMlHiNArnmgrzCSGHLDHsKcIOvQKPHFZBB4DQAvAxCUsrJKeGCBKBC9gd0QgzKEIQCEIQCVIhAqEIQCEIQCRKkQIhKrnZLZ99utAhNmGgbz3ftaPczAHNBAu5sXenB394ZtnTmVurnvG1gD5sGcv1AgHqMPCS3Nn2QbBYGtaGtGAA8yczxXqJZwyYI8kGYhXw1pmaagiXmrRt8tGYE61omrxsAi/TugE4Eghetnbg+a2NZLR+mT4ThiBOThyB3acUES27RuMvqphkOigG+Jggmmn4U29/hzEhM3mRC7XKu8Kjp6rKWy63sMpnog9XteIkZLLWm0TwTl42V7XHemeagIJEMqQ2DPNQGlSYMaSCS6zBajYmOIe8CZTKzkN8wpdiimG6YQdGj2sfqNKSANZ+yo7Ra5PDuedeCgPt5eBROwLOTU09ZIELHOOEh7aJIlnkKqxDWgVOuuih22LImcpHA8OiCFEbIHvVRYjsO5adU4TOYFVHiCVKSQNS9cV5L5DxXpxGI0UWLE90Dm8M0KL84oQVSEIQCEIQCEIQCVIlQCEJEAhKtFsJs2bfamwzMQmjfikZNGDQdXGQ8TkggXJs/HtZIgsmB9zzRjeZ14Cq6LsPZzdbonzG/MdE3KtwAbOYrz8l0iy3KyFDbDhMDGNEg0DuZ4quvi5AWlBqbHaYVohh8NwIPiDoRkeChWi5w470gSMJ4Llrr3i2KLvQzzbk4aHjxXRdl9qodrYC2U/1NOLTogqr63ASwtLDOYJ/dqMiP5Uq6ocw2JL62EsfLDcdgZ6T3T0WhtlghxRKI1rgeFfFUwsL4BkxxfDw3X0IGYDvYoLWPGHyiDhQeNFn7dsy1zHOAmSKS9SVbNhfMhvYMXNNDjOUwru5AItmYcw0Bw4ijh4hBxC13a3edAjiTyD8l/8AV/8AN3A1kdaZrmt42Uw4jmnIrufxKuiZJbjkRkccVxfaGOXxJu+/9XNBVL0CvKVBLgRVY2N83BUzCp9iNUGtLW7kpKE+9TCxqEvz5NWcva0zdJBpGbQw3D7gDxHuUzFvFhoC08QsiEsqoNI+16U5VUeJHzrRVMKM5uBXuLanO0HJA/EtlZDFepEqvXr5p1KCaYRQoYju/cUiBpCEIBCEIBCEIBCEIBKhaz4f7ERLziOkSyDDl8x8qknBjct6QPLwCDJrtv8A492UOg2p27/7IY3tZMJDekyf9y1lh+GlkgskyE3eA+4jed/ydVaDZS7BZmxIcgJv3qZgtA9vNBYOgyVPeNnLuS0EYZJiLZwQg45thdRIJAKwt33rEsMcRWzlMB41H8rvN93aHAghcr2p2eIBk2Y9kHVdlNoodrhhzXDDqrW0QQZ+y+a9nr9iWGLuzO5NduuDagRmAzH8oJ0Zrobt9mWIpXPxUu577gte6b2w2uq5riGycccfFEVzYg4y4KjvO6BaJtcBIitMBwPviZUkgptvNurHCbEbDiCPG/8AW1k3MB/c5+FMZD8rg8eMXuLnGbnEknUldS2j+HzAC+GCAKAayx/vwOi5teN3OguIcEEJCEIFBUyyPqoSdhRJIL98X6Vn45mSVKiWyklDc5AsMJRihrl6LTogCkSpECIQhAiEqEHhCEIBCEIBCEIBCEIFX1L8KbmbZrsswAk6KwRnnMuigOE+Tdxv+1fLS+wNl47X2Oyub9roEEjkYbUFmQmIlOEs0+XyCjkzMvFA4yLvCa9TTUSFKrccxqvBfMUQQbwhudRo5qhvCy7tIrTuHEyoONK+S2FjMzxp5hLb7MC0zQcD+IWyG635sOrTUEYLI7LbQOgPDXGk13O87JubzDWE/wC5uU8iNCvne/oYZaYobg15l0NUHfdnL1EUY9+608KHvUGeJ7yC4r8Pb0MwDVdqu6N9I4+CD3aLra8EcPADD0n1XLNutnwA4yljL+/eeq64HnGY7zPks9tPZRGhkywoPb/diZckHzXbbEWEqIQttetjbV36Z+IbMyHCg6lUbLDvQHkirXNkeLp08kFIlTsSzuGWQPQppANbOgUx1l3RNy9XLDDogmtlabg+Y3eAypoTogx0KHTelTVe3SyRbGljjkQopi5imoQLGh5ppOviJhAqRKhAiEIQeUIQgEIQgEIQgEqRCBV2/wCCu3DTCFhjuAeyfyCf1sNflzP6gZy1FMlxBdJ+BFzCNb3RXCYs8MuH+uJ9Df8AqYnkg+gGxwaFPQ5FeH2SX2+C9wnjJA9uqHaYZH1NxzGqm7y8PQV8KOJ7zcMHDTQqXaY02qHbbKQd6FIO0ODuBWfvXaN8BpH+GiOdkGkS6HRBB2wvdlmgvixCJNwH7nfpaOM5ea+bI0QucXOqXEk8yZlbPauJbrfFnEYWsaTuME91o14nCvFQbv2NjPcAWlBafDixOfEEl9AXdZ91gn/ZZXYrZQWVgmKyqtpDflJA1aJ1liRIHnp6eKzt8WprmGGz7QJOLaE1kWtOUyZT5laS1ibT33+VlLxgk0bT+SCB4DeP5Qc32hsh3yAAA8hjN3BrWnec1vCkyc6L2brDIQYW577uTButb/yJ7BWgtlk/zGkiQYHbvT3JHkmHvnu6CU55mcxPh/PFBibxuiUwP0NDeZAkqKJZBORC6NaiJE5kvlxcRInoSspa7J9VMBIecz6+SCkhWQw3hzcNF0K5tomiAYZAcCCCDKYOoWUiw6DvRV0ZxbVpkUEvaWECS4LLlWFqvFzhJ2KrygJr0EjWzUx7ARLwQQ0TQ4SKEAhJJCBEIQgEIQgEIQgEIQgVd7/8drEBZbRGl9T4wZP+mHDa4ecRy4Ivp74T7Pmw3fCa8nfjf5zwf0uiNbJnRjWz4zQbtQ7UwE6HUUKfa6aSIyaCltF7GEZPBc39zRMjm3HqFLst4MigOY4OBzBmo95WLeHHJYW9LNGgRDFgO3HfqFdx/BzffFB0f5qae0PpL+yw+z+3cK0PMKJ/lRhixx+7i0/qC3FhE2lwzNDwFJoGYd0QjXdFcKZA0808y5YbJlrRqpgbTSXsvIjEIK+O+RkMsfZeYUTv1Re7ZtJacMeJkacqjwVdZ7WPpboBPrh1OKC0jPBGKhxIDS2o18tF6hmZ4VUrcEplBk74sIlSdPI8pVzWStB3aTqJY5EDXrJb69RPhXHhpzWAv9uMuvXAIKuNGBwwH28p+5UZ8Oc3fuJpoBI06yTYa4Y98E9EwHD+80FZHhzHfRVFsar6O36Sqa2N90FBaGpkKZaWKGUHtpTjYijzSgoHotUyve8vLkHlCRCBUIQgEIQgEIQgEIQgkXfCD4sNrvtc9gPIuAK+x4kt2mWHTBfGLTKoocl9U7L7QNttkhxmmrmguH7Xij29DNBcWa11IPfBT2xhgqSJZXPPzGkb0sMiBOh48UkG2FxpMPEwQUFxGs5dUGXeirLfZ2vG5EG67AO/STpwVrY7SHAJy1wWvFUHzx8TdnjBeHtm0giRFMTiD59F3bZhzf8ADQQ0z3WNE9SAJnxXG/jDtAx74lmaKwpgu1JaD7+S2Hwavcx7MGk1ZQoOjOHgmY2FMe6lSXJh7UFRazuYVOfXL0VR8o7wdgdPUnxHSivLVCmVGhwK+qD1ZocxOssuKfLqce5dU58wAKPGeJS74lBV3mJiuOWk9T5rJXvClMywGepzWxtkQeGHHr3gs5ekIFtdacezmgxlohSI1Pv3RNxmAiXL8zVvbLJMz1n0y6KsjQjnh3LrmgrIzKqqjtpzmrmMMe6mn8qFFg0nkZy/lBnLaxVjwrq1w8VUxm1QMoQUIAFKSkQgEIQgEIQgEIQgEIQgEIQgFodkNrY1geTDO9Dd97CaE/uGjvXPKWeQg+ltjtvLNamDdduvFHMdRzT7g6rTW6yiLJ8NwbEAocncHfyuC/BB07wdDMi18GJMHVpaQeePiu7Wm6yyXyXEHQ1H4QMwrTWR+iMPuYZAP/qacJ+qjX9tKyywHxop+2Ya2m89+TANfTFe7XZ3ubKLD3pZisuIzBWSvm5oFod9RJcBKTnOJHRxmg4je1tfHive870SI9zn51cZyC+gPgZchg2Pff8AdEJdyGSy117EQxEo0YrrtzWUQoYa2khQILSKoMeLJOx7TSqpXWiZOfeCCW586pqIZJZYT8PZMx9RTT+eaDzEiSJ7lzUWPGOHZTgE6Zd1PeqaiD6j5DPmeZQRrRhOhE5Z+Q1VdaoW8TPSugx+n181YR348MOeQCiMhk1IoPM4l3j6IKa2wvzqcg0d5qlvKHKmXf4WptbJSEq8cp4noqK1t3p7uGU89Dyz69EFAyAXcu6Ju2CYkBh5/hWrLG7EcOdfc6JqPDxnnkNZIMhaYHf5VDa4dSthbIWMu/xzWbtkLFBSuCE5FamwgEIQgEIQgEIQgEIQgEIQgEIQgEISINDsHfYsdugRnfYHbr/9DwWuPSc+i+qLLbGxKgzw9F8brqfwj21eyI2yxnTZukQyTUSwZ4Tlykg7w5wNFQbSXQ2MwndqMCMQdQclaXbaASSde/dSrU9rQ55lutaS7lxQYLYe1u/xLrNGmS1hfDecXBpDXNdxE21zrpXozGyXHLHfjTflnEP7XPe08nQn+4C7HEdIIIlqhznNRGWcCdJDh3UqRaLQK1rxUf5/evLXJA7uTFMMuPNMxIJrPvJOwnHPTuiWKZ8skFe9ss/zNRY793vw7wCm2gfhRXQt4CeHGveqCBEdPrWfP9Xp4psPOMyNB6k8ZqRFgyoMzSlc5Hn3qoEaGTQGQoRmZZdSgi28k0FZ0HqfyoxgtzEzrkBnPUyy/lTHQDyMq/0t09ppGQ6bxFKyHL9R4BBDfA5y1znwz4d0qI8P6jSQGPD+SryOXGYbTH6s+g76KmtURonLDjiT7+nNBTW+CTwaOgl31Kztus2Mu+i2G7vgzGGA9zp6+8K12DhU8MOQQYG2QJKte2S2V43dIYLNW+z7qCChCEAhKhAiEIQCEIQCEIQCEIQCRCEAvcOIWkOaSCCCCMQRUEIQg7F8OfiMYhFntI+sj6XAfdIT6GU+C1G2+0wg2KLUl0Zu4yU5SP3OM8JSNNT1SoQcNui9YjbbAitP1NisP/YT8pr6NvK3xZAiUpa+yEIK6zxojzWhnr5K6hAiR4VPsEIQTLPGmOHZTrnU71khCCHFZ4dlNRu+WnWiEIIFpJmR337KMBhU51zxI9iOFUIQeHNxA5nkKY9fPqvLqECWFTxIwHIIQgh251ZDhPgMu/RZ6LC3jvSnOo4zw5BCEDtmaZgNP3HHlKVOuCnvsYJ3fHrghCCsvqxNY0n8lc6vCzbziTh5nmhCCmtEFRQhCAmhCE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69362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Grace and Gap Theology</a:t>
            </a:r>
            <a:endParaRPr lang="en-US" dirty="0"/>
          </a:p>
        </p:txBody>
      </p:sp>
      <p:sp>
        <p:nvSpPr>
          <p:cNvPr id="5" name="Content Placeholder 4"/>
          <p:cNvSpPr>
            <a:spLocks noGrp="1"/>
          </p:cNvSpPr>
          <p:nvPr>
            <p:ph idx="1"/>
          </p:nvPr>
        </p:nvSpPr>
        <p:spPr>
          <a:xfrm>
            <a:off x="1097279" y="1845734"/>
            <a:ext cx="5976851" cy="4147742"/>
          </a:xfrm>
        </p:spPr>
        <p:txBody>
          <a:bodyPr>
            <a:normAutofit fontScale="85000" lnSpcReduction="20000"/>
          </a:bodyPr>
          <a:lstStyle/>
          <a:p>
            <a:r>
              <a:rPr lang="en-US" b="1" dirty="0">
                <a:solidFill>
                  <a:srgbClr val="002060"/>
                </a:solidFill>
              </a:rPr>
              <a:t>A young BYU student once approached Wilcox, struggling to grasp the purpose of grace. She was concerned that her best efforts to keep God’s commandments weren’t enough to warrant Christ’s grace filling the rest of “the gap” between herself and God. Wilcox remembers drawing two dots, representing God and ourselves. He asked the young woman to draw a line indicating how much was our responsibility, which she did</a:t>
            </a:r>
            <a:r>
              <a:rPr lang="en-US" b="1" dirty="0" smtClean="0">
                <a:solidFill>
                  <a:srgbClr val="002060"/>
                </a:solidFill>
              </a:rPr>
              <a:t>.</a:t>
            </a:r>
          </a:p>
          <a:p>
            <a:r>
              <a:rPr lang="en-US" b="1" dirty="0" smtClean="0">
                <a:solidFill>
                  <a:srgbClr val="002060"/>
                </a:solidFill>
              </a:rPr>
              <a:t>Said Wilcox: </a:t>
            </a:r>
            <a:r>
              <a:rPr lang="en-US" b="1" dirty="0">
                <a:solidFill>
                  <a:srgbClr val="002060"/>
                </a:solidFill>
              </a:rPr>
              <a:t>‘The truth is, there is no line. Jesus filled the whole gap. He didn’t pay it all except for a few coins. He paid our debt in full.’” The young woman was surprised. Wilcox continued, “I said, ‘You have plenty to do, but it is not to fill the gap.’”</a:t>
            </a:r>
          </a:p>
          <a:p>
            <a:r>
              <a:rPr lang="en-US" b="1" dirty="0">
                <a:solidFill>
                  <a:srgbClr val="002060"/>
                </a:solidFill>
              </a:rPr>
              <a:t>He then went on to explain an analogy involving piano lessons. “Mom pays the piano teacher …  Because Mom pays the ‘debt’ in full, she can ask her child for something. What is it? Practice!” said Wilcox. “Does the child’s practice pay the piano teacher or repay Mom for paying the piano teacher? No. Practicing is how the child shows appreciation for Mom’s incredible gift … Mom’s joy is found not in getting repaid, but in seeing her gift used.”</a:t>
            </a:r>
          </a:p>
          <a:p>
            <a:endParaRPr lang="en-US" b="1" dirty="0">
              <a:solidFill>
                <a:srgbClr val="002060"/>
              </a:solidFill>
            </a:endParaRPr>
          </a:p>
        </p:txBody>
      </p:sp>
      <p:pic>
        <p:nvPicPr>
          <p:cNvPr id="3074" name="Picture 2" descr="https://s-media-cache-ak0.pinimg.com/736x/83/a9/71/83a9717522b73e9cd70d08d46444b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2586" y="1297094"/>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39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chemeClr val="accent1">
                    <a:lumMod val="50000"/>
                  </a:schemeClr>
                </a:solidFill>
              </a:rPr>
              <a:t>Plain Language</a:t>
            </a:r>
            <a:endParaRPr lang="en-US" sz="6600" b="1" dirty="0">
              <a:solidFill>
                <a:schemeClr val="accent1">
                  <a:lumMod val="50000"/>
                </a:schemeClr>
              </a:solidFill>
            </a:endParaRPr>
          </a:p>
        </p:txBody>
      </p:sp>
      <p:sp>
        <p:nvSpPr>
          <p:cNvPr id="3" name="Content Placeholder 2"/>
          <p:cNvSpPr>
            <a:spLocks noGrp="1"/>
          </p:cNvSpPr>
          <p:nvPr>
            <p:ph idx="1"/>
          </p:nvPr>
        </p:nvSpPr>
        <p:spPr/>
        <p:txBody>
          <a:bodyPr>
            <a:normAutofit/>
          </a:bodyPr>
          <a:lstStyle/>
          <a:p>
            <a:r>
              <a:rPr lang="en-US" sz="4800" b="1" dirty="0" smtClean="0">
                <a:solidFill>
                  <a:schemeClr val="accent1">
                    <a:lumMod val="50000"/>
                  </a:schemeClr>
                </a:solidFill>
              </a:rPr>
              <a:t>2 Nephi 31</a:t>
            </a:r>
            <a:endParaRPr lang="en-US" sz="4800" b="1" dirty="0">
              <a:solidFill>
                <a:schemeClr val="accent1">
                  <a:lumMod val="50000"/>
                </a:schemeClr>
              </a:solidFill>
            </a:endParaRPr>
          </a:p>
        </p:txBody>
      </p:sp>
      <p:pic>
        <p:nvPicPr>
          <p:cNvPr id="5122" name="Picture 2" descr="https://www.lds.org/bc/content/shared/content/images/gospel-library/manual/35666/35666_all_004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362" y="1845734"/>
            <a:ext cx="6163455" cy="4451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220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27" y="286603"/>
            <a:ext cx="10158153" cy="1450757"/>
          </a:xfrm>
        </p:spPr>
        <p:txBody>
          <a:bodyPr/>
          <a:lstStyle/>
          <a:p>
            <a:r>
              <a:rPr lang="en-US" b="1" dirty="0" smtClean="0">
                <a:solidFill>
                  <a:srgbClr val="002060"/>
                </a:solidFill>
              </a:rPr>
              <a:t>The Sign of the Dove</a:t>
            </a:r>
            <a:endParaRPr lang="en-US" b="1" dirty="0">
              <a:solidFill>
                <a:srgbClr val="002060"/>
              </a:solidFill>
            </a:endParaRPr>
          </a:p>
        </p:txBody>
      </p:sp>
      <p:sp>
        <p:nvSpPr>
          <p:cNvPr id="3" name="Content Placeholder 2"/>
          <p:cNvSpPr>
            <a:spLocks noGrp="1"/>
          </p:cNvSpPr>
          <p:nvPr>
            <p:ph idx="1"/>
          </p:nvPr>
        </p:nvSpPr>
        <p:spPr/>
        <p:txBody>
          <a:bodyPr>
            <a:normAutofit/>
          </a:bodyPr>
          <a:lstStyle/>
          <a:p>
            <a:r>
              <a:rPr lang="en-US" sz="5400" b="1" dirty="0" smtClean="0">
                <a:solidFill>
                  <a:srgbClr val="002060"/>
                </a:solidFill>
              </a:rPr>
              <a:t>Matthew 3:13</a:t>
            </a:r>
          </a:p>
          <a:p>
            <a:r>
              <a:rPr lang="en-US" sz="5400" b="1" dirty="0" smtClean="0">
                <a:solidFill>
                  <a:srgbClr val="002060"/>
                </a:solidFill>
              </a:rPr>
              <a:t>2 Nephi 31:8</a:t>
            </a:r>
            <a:endParaRPr lang="en-US" sz="5400" b="1" dirty="0">
              <a:solidFill>
                <a:srgbClr val="002060"/>
              </a:solidFill>
            </a:endParaRPr>
          </a:p>
        </p:txBody>
      </p:sp>
      <p:pic>
        <p:nvPicPr>
          <p:cNvPr id="4098" name="Picture 2" descr="http://cdn.biblicalarchaeology.org/wp-content/uploads/dov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3804" y="494521"/>
            <a:ext cx="4309406" cy="6035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706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7030A0"/>
                </a:solidFill>
              </a:rPr>
              <a:t>The Tongue of Angels</a:t>
            </a:r>
            <a:endParaRPr lang="en-US" sz="5400" b="1" dirty="0">
              <a:solidFill>
                <a:srgbClr val="7030A0"/>
              </a:solidFill>
            </a:endParaRPr>
          </a:p>
        </p:txBody>
      </p:sp>
      <p:sp>
        <p:nvSpPr>
          <p:cNvPr id="3" name="Content Placeholder 2"/>
          <p:cNvSpPr>
            <a:spLocks noGrp="1"/>
          </p:cNvSpPr>
          <p:nvPr>
            <p:ph idx="1"/>
          </p:nvPr>
        </p:nvSpPr>
        <p:spPr/>
        <p:txBody>
          <a:bodyPr>
            <a:normAutofit/>
          </a:bodyPr>
          <a:lstStyle/>
          <a:p>
            <a:r>
              <a:rPr lang="en-US" sz="5400" b="1" dirty="0" smtClean="0">
                <a:solidFill>
                  <a:srgbClr val="7030A0"/>
                </a:solidFill>
              </a:rPr>
              <a:t>2 Nephi 31:13</a:t>
            </a:r>
            <a:endParaRPr lang="en-US" sz="5400" b="1" dirty="0">
              <a:solidFill>
                <a:srgbClr val="7030A0"/>
              </a:solidFill>
            </a:endParaRPr>
          </a:p>
        </p:txBody>
      </p:sp>
      <p:pic>
        <p:nvPicPr>
          <p:cNvPr id="6146" name="Picture 2" descr="http://media.ldscdn.org/images/media-library/gospel-art/gospel-in-action/baptism-lds-593669-pr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2562" y="498763"/>
            <a:ext cx="4029400" cy="6051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17519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5641</TotalTime>
  <Words>274</Words>
  <Application>Microsoft Office PowerPoint</Application>
  <PresentationFormat>Widescreen</PresentationFormat>
  <Paragraphs>35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Retrospect</vt:lpstr>
      <vt:lpstr>Nephi’s Final Speech</vt:lpstr>
      <vt:lpstr>St. Hugh Nibley</vt:lpstr>
      <vt:lpstr>Different Styles of Israelite Prophesy </vt:lpstr>
      <vt:lpstr>Final Discourse</vt:lpstr>
      <vt:lpstr>Grace</vt:lpstr>
      <vt:lpstr>Grace and Gap Theology</vt:lpstr>
      <vt:lpstr>Plain Language</vt:lpstr>
      <vt:lpstr>The Sign of the Dove</vt:lpstr>
      <vt:lpstr>The Tongue of Angels</vt:lpstr>
      <vt:lpstr>Tongue of Angels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Hinckley</dc:creator>
  <cp:lastModifiedBy>Kevin Hinckley</cp:lastModifiedBy>
  <cp:revision>19</cp:revision>
  <dcterms:created xsi:type="dcterms:W3CDTF">2016-01-19T18:50:21Z</dcterms:created>
  <dcterms:modified xsi:type="dcterms:W3CDTF">2016-01-25T02:50:38Z</dcterms:modified>
</cp:coreProperties>
</file>