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65" r:id="rId4"/>
    <p:sldId id="262" r:id="rId5"/>
    <p:sldId id="259" r:id="rId6"/>
    <p:sldId id="260"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774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160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49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34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9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306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634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918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4/23/2016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401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4/23/2016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0936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577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4/23/2016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554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bSVBfNHjf5k/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64456" cy="73487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94608" y="238835"/>
            <a:ext cx="10058400" cy="3566160"/>
          </a:xfrm>
        </p:spPr>
        <p:txBody>
          <a:bodyPr/>
          <a:lstStyle/>
          <a:p>
            <a:r>
              <a:rPr lang="en-US" b="1" dirty="0">
                <a:solidFill>
                  <a:schemeClr val="bg1"/>
                </a:solidFill>
                <a:effectLst>
                  <a:outerShdw blurRad="38100" dist="38100" dir="2700000" algn="tl">
                    <a:srgbClr val="000000">
                      <a:alpha val="43137"/>
                    </a:srgbClr>
                  </a:outerShdw>
                </a:effectLst>
              </a:rPr>
              <a:t>The Rise of </a:t>
            </a:r>
            <a:r>
              <a:rPr lang="en-US" b="1" dirty="0" err="1">
                <a:solidFill>
                  <a:schemeClr val="bg1"/>
                </a:solidFill>
                <a:effectLst>
                  <a:outerShdw blurRad="38100" dist="38100" dir="2700000" algn="tl">
                    <a:srgbClr val="000000">
                      <a:alpha val="43137"/>
                    </a:srgbClr>
                  </a:outerShdw>
                </a:effectLst>
              </a:rPr>
              <a:t>Priestcraft</a:t>
            </a:r>
            <a:r>
              <a:rPr lang="en-US" b="1" dirty="0">
                <a:solidFill>
                  <a:schemeClr val="bg1"/>
                </a:solidFill>
                <a:effectLst>
                  <a:outerShdw blurRad="38100" dist="38100" dir="2700000" algn="tl">
                    <a:srgbClr val="000000">
                      <a:alpha val="43137"/>
                    </a:srgbClr>
                  </a:outerShdw>
                </a:effectLst>
              </a:rPr>
              <a:t>- and the Decline of Everything Else!</a:t>
            </a:r>
          </a:p>
        </p:txBody>
      </p:sp>
      <p:sp>
        <p:nvSpPr>
          <p:cNvPr id="3" name="Subtitle 2"/>
          <p:cNvSpPr>
            <a:spLocks noGrp="1"/>
          </p:cNvSpPr>
          <p:nvPr>
            <p:ph type="subTitle" idx="1"/>
          </p:nvPr>
        </p:nvSpPr>
        <p:spPr>
          <a:xfrm>
            <a:off x="805343" y="4455620"/>
            <a:ext cx="10353108" cy="1143000"/>
          </a:xfrm>
        </p:spPr>
        <p:txBody>
          <a:bodyPr>
            <a:normAutofit/>
          </a:bodyPr>
          <a:lstStyle/>
          <a:p>
            <a:r>
              <a:rPr lang="en-US" sz="4800" b="1" dirty="0">
                <a:solidFill>
                  <a:schemeClr val="bg1"/>
                </a:solidFill>
              </a:rPr>
              <a:t>Mosiah 29</a:t>
            </a:r>
          </a:p>
        </p:txBody>
      </p:sp>
    </p:spTree>
    <p:extLst>
      <p:ext uri="{BB962C8B-B14F-4D97-AF65-F5344CB8AC3E}">
        <p14:creationId xmlns:p14="http://schemas.microsoft.com/office/powerpoint/2010/main" val="12821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842" y="328548"/>
            <a:ext cx="10333559" cy="1450757"/>
          </a:xfrm>
        </p:spPr>
        <p:txBody>
          <a:bodyPr>
            <a:normAutofit/>
          </a:bodyPr>
          <a:lstStyle/>
          <a:p>
            <a:r>
              <a:rPr lang="en-US" sz="6600" b="1" dirty="0">
                <a:solidFill>
                  <a:srgbClr val="002060"/>
                </a:solidFill>
              </a:rPr>
              <a:t>History Repeating?</a:t>
            </a:r>
          </a:p>
        </p:txBody>
      </p:sp>
      <p:sp>
        <p:nvSpPr>
          <p:cNvPr id="3" name="Content Placeholder 2"/>
          <p:cNvSpPr>
            <a:spLocks noGrp="1"/>
          </p:cNvSpPr>
          <p:nvPr>
            <p:ph idx="1"/>
          </p:nvPr>
        </p:nvSpPr>
        <p:spPr>
          <a:xfrm>
            <a:off x="729842" y="1845733"/>
            <a:ext cx="5637402" cy="4227895"/>
          </a:xfrm>
        </p:spPr>
        <p:txBody>
          <a:bodyPr>
            <a:normAutofit fontScale="62500" lnSpcReduction="20000"/>
          </a:bodyPr>
          <a:lstStyle/>
          <a:p>
            <a:r>
              <a:rPr lang="en-US" b="1" dirty="0">
                <a:solidFill>
                  <a:srgbClr val="002060"/>
                </a:solidFill>
              </a:rPr>
              <a:t>Evangelical Christians in Mexico are facing increasing persecution at the hands of rural followers of a hybrid faith who demand submission, say advocates, who are calling on the government to protect religious freedom. An alarming number of incidents over the past year have seen Christians in a handful of states in southern Mexico attacked, beaten and even banished from their villages…</a:t>
            </a:r>
          </a:p>
          <a:p>
            <a:r>
              <a:rPr lang="en-US" b="1" dirty="0">
                <a:solidFill>
                  <a:srgbClr val="002060"/>
                </a:solidFill>
              </a:rPr>
              <a:t>The perpetrators are allegedly </a:t>
            </a:r>
            <a:r>
              <a:rPr lang="en-US" b="1" dirty="0" err="1">
                <a:solidFill>
                  <a:srgbClr val="002060"/>
                </a:solidFill>
              </a:rPr>
              <a:t>synchretists</a:t>
            </a:r>
            <a:r>
              <a:rPr lang="en-US" b="1" dirty="0">
                <a:solidFill>
                  <a:srgbClr val="002060"/>
                </a:solidFill>
              </a:rPr>
              <a:t>, who consider themselves Christian but practice a blend of mythologies, faiths and traditions. “They will try to force them to convert, and if they refuse, they are banned from their villages, unable to live with or see their families, When they refuse to recant their faith, they are expelled from the community.” </a:t>
            </a:r>
          </a:p>
          <a:p>
            <a:r>
              <a:rPr lang="en-US" b="1" dirty="0">
                <a:solidFill>
                  <a:srgbClr val="002060"/>
                </a:solidFill>
              </a:rPr>
              <a:t>While Mexico is considered more than 80 percent Catholic, the nation's </a:t>
            </a:r>
            <a:r>
              <a:rPr lang="en-US" b="1" dirty="0" err="1">
                <a:solidFill>
                  <a:srgbClr val="002060"/>
                </a:solidFill>
              </a:rPr>
              <a:t>synchretists</a:t>
            </a:r>
            <a:r>
              <a:rPr lang="en-US" b="1" dirty="0">
                <a:solidFill>
                  <a:srgbClr val="002060"/>
                </a:solidFill>
              </a:rPr>
              <a:t> count themselves in that majority even though the faith they practice incorporates a baffling stew of spiritual beliefs. “They will try to force them to convert and if they refuse, they are banned from their villages, unable to live with or see their families.” ­ Around the world, </a:t>
            </a:r>
            <a:r>
              <a:rPr lang="en-US" b="1" dirty="0" err="1">
                <a:solidFill>
                  <a:srgbClr val="002060"/>
                </a:solidFill>
              </a:rPr>
              <a:t>synchretism</a:t>
            </a:r>
            <a:r>
              <a:rPr lang="en-US" b="1" dirty="0">
                <a:solidFill>
                  <a:srgbClr val="002060"/>
                </a:solidFill>
              </a:rPr>
              <a:t> describes any faith that incorporates two or more religions or </a:t>
            </a:r>
            <a:r>
              <a:rPr lang="en-US" b="1" dirty="0" err="1">
                <a:solidFill>
                  <a:srgbClr val="002060"/>
                </a:solidFill>
              </a:rPr>
              <a:t>philosphies</a:t>
            </a:r>
            <a:r>
              <a:rPr lang="en-US" b="1" dirty="0">
                <a:solidFill>
                  <a:srgbClr val="002060"/>
                </a:solidFill>
              </a:rPr>
              <a:t> and includes such beliefs as Rastafarianism, </a:t>
            </a:r>
            <a:r>
              <a:rPr lang="en-US" b="1" dirty="0" err="1">
                <a:solidFill>
                  <a:srgbClr val="002060"/>
                </a:solidFill>
              </a:rPr>
              <a:t>Unitarian­Universalism</a:t>
            </a:r>
            <a:r>
              <a:rPr lang="en-US" b="1" dirty="0">
                <a:solidFill>
                  <a:srgbClr val="002060"/>
                </a:solidFill>
              </a:rPr>
              <a:t> Santeria and blends of Buddhism, Taoism and Confucianism …. </a:t>
            </a:r>
          </a:p>
          <a:p>
            <a:r>
              <a:rPr lang="en-US" b="1" dirty="0">
                <a:solidFill>
                  <a:srgbClr val="002060"/>
                </a:solidFill>
              </a:rPr>
              <a:t>In January, some 30 evangelical Christians in the state of Chiapas were banished by village elders who then destroyed their homes, according to supporters. “Chiapas, where most of these incidents occurred, is very indigenous, …"Most of these areas in the south are self governing. And if the majority of the town is Catholic, then the town activities are Catholic and anybody that declines to participate is ostracized.</a:t>
            </a:r>
          </a:p>
        </p:txBody>
      </p:sp>
      <p:pic>
        <p:nvPicPr>
          <p:cNvPr id="2050" name="Picture 2" descr="http://i.huffpost.com/gen/2239482/thumbs/o-MEXICO-900.jp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447" y="2155971"/>
            <a:ext cx="5046840" cy="317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5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002060"/>
                </a:solidFill>
              </a:rPr>
              <a:t>Overview of Mormon’s Abridgement</a:t>
            </a:r>
          </a:p>
        </p:txBody>
      </p:sp>
      <p:sp>
        <p:nvSpPr>
          <p:cNvPr id="4" name="Oval 3"/>
          <p:cNvSpPr/>
          <p:nvPr/>
        </p:nvSpPr>
        <p:spPr>
          <a:xfrm>
            <a:off x="1097280" y="3179428"/>
            <a:ext cx="1310360" cy="137579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Good King</a:t>
            </a:r>
          </a:p>
        </p:txBody>
      </p:sp>
      <p:cxnSp>
        <p:nvCxnSpPr>
          <p:cNvPr id="6" name="Straight Arrow Connector 5"/>
          <p:cNvCxnSpPr/>
          <p:nvPr/>
        </p:nvCxnSpPr>
        <p:spPr>
          <a:xfrm flipV="1">
            <a:off x="4569615" y="2672347"/>
            <a:ext cx="1992550" cy="10897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171039" y="3204595"/>
            <a:ext cx="1310360" cy="13757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Bad King</a:t>
            </a:r>
          </a:p>
        </p:txBody>
      </p:sp>
      <p:sp>
        <p:nvSpPr>
          <p:cNvPr id="10" name="Oval 9"/>
          <p:cNvSpPr/>
          <p:nvPr/>
        </p:nvSpPr>
        <p:spPr>
          <a:xfrm>
            <a:off x="6643374" y="1984450"/>
            <a:ext cx="1310360" cy="137579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Judges</a:t>
            </a:r>
          </a:p>
          <a:p>
            <a:pPr algn="ctr"/>
            <a:r>
              <a:rPr lang="en-US" sz="1200" b="1" dirty="0"/>
              <a:t>(Freedom)</a:t>
            </a:r>
          </a:p>
        </p:txBody>
      </p:sp>
      <p:cxnSp>
        <p:nvCxnSpPr>
          <p:cNvPr id="12" name="Straight Arrow Connector 11"/>
          <p:cNvCxnSpPr/>
          <p:nvPr/>
        </p:nvCxnSpPr>
        <p:spPr>
          <a:xfrm>
            <a:off x="4569615" y="3762135"/>
            <a:ext cx="1992550" cy="11672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650381" y="4319578"/>
            <a:ext cx="1310360" cy="137579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Church</a:t>
            </a:r>
          </a:p>
        </p:txBody>
      </p:sp>
      <p:sp>
        <p:nvSpPr>
          <p:cNvPr id="18" name="Oval 17"/>
          <p:cNvSpPr/>
          <p:nvPr/>
        </p:nvSpPr>
        <p:spPr>
          <a:xfrm>
            <a:off x="9687529" y="2805309"/>
            <a:ext cx="1867126" cy="174991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Priestcraft</a:t>
            </a:r>
            <a:endParaRPr lang="en-US" b="1" dirty="0"/>
          </a:p>
          <a:p>
            <a:pPr algn="ctr"/>
            <a:r>
              <a:rPr lang="en-US" b="1" dirty="0"/>
              <a:t>(Kingcraft)</a:t>
            </a:r>
          </a:p>
        </p:txBody>
      </p:sp>
      <p:sp>
        <p:nvSpPr>
          <p:cNvPr id="19" name="Down Arrow 18"/>
          <p:cNvSpPr/>
          <p:nvPr/>
        </p:nvSpPr>
        <p:spPr>
          <a:xfrm rot="3989851">
            <a:off x="8339323" y="3670379"/>
            <a:ext cx="959223" cy="17052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rved Down Arrow 19"/>
          <p:cNvSpPr/>
          <p:nvPr/>
        </p:nvSpPr>
        <p:spPr>
          <a:xfrm rot="10800000">
            <a:off x="3576917" y="4781516"/>
            <a:ext cx="7091079" cy="1266649"/>
          </a:xfrm>
          <a:prstGeom prst="curvedDownArrow">
            <a:avLst>
              <a:gd name="adj1" fmla="val 25000"/>
              <a:gd name="adj2" fmla="val 50000"/>
              <a:gd name="adj3" fmla="val 3628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ight Arrow 20"/>
          <p:cNvSpPr/>
          <p:nvPr/>
        </p:nvSpPr>
        <p:spPr>
          <a:xfrm>
            <a:off x="2578669" y="3545300"/>
            <a:ext cx="421341" cy="64404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0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5"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788" y="286603"/>
            <a:ext cx="10232892" cy="1450757"/>
          </a:xfrm>
        </p:spPr>
        <p:txBody>
          <a:bodyPr>
            <a:normAutofit/>
          </a:bodyPr>
          <a:lstStyle/>
          <a:p>
            <a:r>
              <a:rPr lang="en-US" sz="7200" b="1" dirty="0">
                <a:solidFill>
                  <a:srgbClr val="FF0000"/>
                </a:solidFill>
              </a:rPr>
              <a:t>Who was Who?</a:t>
            </a:r>
          </a:p>
        </p:txBody>
      </p:sp>
      <p:sp>
        <p:nvSpPr>
          <p:cNvPr id="3" name="Content Placeholder 2"/>
          <p:cNvSpPr>
            <a:spLocks noGrp="1"/>
          </p:cNvSpPr>
          <p:nvPr>
            <p:ph idx="1"/>
          </p:nvPr>
        </p:nvSpPr>
        <p:spPr/>
        <p:txBody>
          <a:bodyPr/>
          <a:lstStyle/>
          <a:p>
            <a:r>
              <a:rPr lang="en-US" dirty="0"/>
              <a:t>Mosiah 25</a:t>
            </a:r>
          </a:p>
        </p:txBody>
      </p:sp>
      <p:pic>
        <p:nvPicPr>
          <p:cNvPr id="2050" name="Picture 2" descr="http://www.latinamericanstudies.org/mirador/mirad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705" y="2071893"/>
            <a:ext cx="4605525" cy="357104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922789" y="2466365"/>
            <a:ext cx="2256639" cy="95634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People of Mosiah</a:t>
            </a:r>
          </a:p>
        </p:txBody>
      </p:sp>
      <p:sp>
        <p:nvSpPr>
          <p:cNvPr id="6" name="Right Arrow 5"/>
          <p:cNvSpPr/>
          <p:nvPr/>
        </p:nvSpPr>
        <p:spPr>
          <a:xfrm>
            <a:off x="922788" y="3380080"/>
            <a:ext cx="2256639" cy="95634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People of Alma</a:t>
            </a:r>
          </a:p>
        </p:txBody>
      </p:sp>
      <p:sp>
        <p:nvSpPr>
          <p:cNvPr id="7" name="Right Arrow 6"/>
          <p:cNvSpPr/>
          <p:nvPr/>
        </p:nvSpPr>
        <p:spPr>
          <a:xfrm>
            <a:off x="932575" y="4329435"/>
            <a:ext cx="2256639" cy="95634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People of </a:t>
            </a:r>
            <a:r>
              <a:rPr lang="en-US" b="1" dirty="0" err="1">
                <a:effectLst>
                  <a:outerShdw blurRad="38100" dist="38100" dir="2700000" algn="tl">
                    <a:srgbClr val="000000">
                      <a:alpha val="43137"/>
                    </a:srgbClr>
                  </a:outerShdw>
                </a:effectLst>
              </a:rPr>
              <a:t>Limhi</a:t>
            </a:r>
            <a:endParaRPr lang="en-US" b="1" dirty="0">
              <a:effectLst>
                <a:outerShdw blurRad="38100" dist="38100" dir="2700000" algn="tl">
                  <a:srgbClr val="000000">
                    <a:alpha val="43137"/>
                  </a:srgbClr>
                </a:outerShdw>
              </a:effectLst>
            </a:endParaRPr>
          </a:p>
        </p:txBody>
      </p:sp>
      <p:sp>
        <p:nvSpPr>
          <p:cNvPr id="5" name="Left Arrow 4"/>
          <p:cNvSpPr/>
          <p:nvPr/>
        </p:nvSpPr>
        <p:spPr>
          <a:xfrm>
            <a:off x="8102689" y="2457978"/>
            <a:ext cx="3598877" cy="2783069"/>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effectLst>
                  <a:outerShdw blurRad="38100" dist="38100" dir="2700000" algn="tl">
                    <a:srgbClr val="000000">
                      <a:alpha val="43137"/>
                    </a:srgbClr>
                  </a:outerShdw>
                </a:effectLst>
              </a:rPr>
              <a:t>Mulekites</a:t>
            </a:r>
            <a:endParaRPr lang="en-US" sz="2400" b="1" dirty="0">
              <a:effectLst>
                <a:outerShdw blurRad="38100" dist="38100" dir="2700000" algn="tl">
                  <a:srgbClr val="000000">
                    <a:alpha val="43137"/>
                  </a:srgbClr>
                </a:outerShdw>
              </a:effectLst>
            </a:endParaRPr>
          </a:p>
          <a:p>
            <a:pPr algn="ctr"/>
            <a:r>
              <a:rPr lang="en-US" sz="2400" b="1" dirty="0">
                <a:effectLst>
                  <a:outerShdw blurRad="38100" dist="38100" dir="2700000" algn="tl">
                    <a:srgbClr val="000000">
                      <a:alpha val="43137"/>
                    </a:srgbClr>
                  </a:outerShdw>
                </a:effectLst>
              </a:rPr>
              <a:t>People of </a:t>
            </a:r>
            <a:r>
              <a:rPr lang="en-US" sz="2400" b="1" dirty="0" err="1">
                <a:effectLst>
                  <a:outerShdw blurRad="38100" dist="38100" dir="2700000" algn="tl">
                    <a:srgbClr val="000000">
                      <a:alpha val="43137"/>
                    </a:srgbClr>
                  </a:outerShdw>
                </a:effectLst>
              </a:rPr>
              <a:t>Zarahemla</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87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002060"/>
                </a:solidFill>
              </a:rPr>
              <a:t>Secession Crisis</a:t>
            </a:r>
          </a:p>
        </p:txBody>
      </p:sp>
      <p:sp>
        <p:nvSpPr>
          <p:cNvPr id="3" name="Content Placeholder 2"/>
          <p:cNvSpPr>
            <a:spLocks noGrp="1"/>
          </p:cNvSpPr>
          <p:nvPr>
            <p:ph idx="1"/>
          </p:nvPr>
        </p:nvSpPr>
        <p:spPr/>
        <p:txBody>
          <a:bodyPr>
            <a:normAutofit/>
          </a:bodyPr>
          <a:lstStyle/>
          <a:p>
            <a:r>
              <a:rPr lang="en-US" sz="4400" b="1" dirty="0">
                <a:solidFill>
                  <a:srgbClr val="0070C0"/>
                </a:solidFill>
              </a:rPr>
              <a:t>Mosiah 29</a:t>
            </a:r>
          </a:p>
        </p:txBody>
      </p:sp>
      <p:pic>
        <p:nvPicPr>
          <p:cNvPr id="2050" name="Picture 2" descr="https://s-media-cache-ak0.pinimg.com/564x/9a/64/c0/9a64c092e76d90552300dda5aeb77b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468" y="1845734"/>
            <a:ext cx="4369994" cy="442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39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00B050"/>
                </a:solidFill>
              </a:rPr>
              <a:t>President J. Reuben Clark</a:t>
            </a:r>
          </a:p>
        </p:txBody>
      </p:sp>
      <p:sp>
        <p:nvSpPr>
          <p:cNvPr id="3" name="Content Placeholder 2"/>
          <p:cNvSpPr>
            <a:spLocks noGrp="1"/>
          </p:cNvSpPr>
          <p:nvPr>
            <p:ph idx="1"/>
          </p:nvPr>
        </p:nvSpPr>
        <p:spPr>
          <a:xfrm>
            <a:off x="1097280" y="1737361"/>
            <a:ext cx="5177685" cy="4487270"/>
          </a:xfrm>
        </p:spPr>
        <p:txBody>
          <a:bodyPr>
            <a:normAutofit fontScale="92500" lnSpcReduction="20000"/>
          </a:bodyPr>
          <a:lstStyle/>
          <a:p>
            <a:r>
              <a:rPr lang="en-US" b="1" dirty="0">
                <a:solidFill>
                  <a:srgbClr val="00B050"/>
                </a:solidFill>
              </a:rPr>
              <a:t>"I have a complete confidence in the aggregate wisdom of the...people, </a:t>
            </a:r>
            <a:r>
              <a:rPr lang="en-US" b="1" i="1" dirty="0">
                <a:solidFill>
                  <a:srgbClr val="00B050"/>
                </a:solidFill>
              </a:rPr>
              <a:t>if they are given and made to understand the facts.</a:t>
            </a:r>
            <a:r>
              <a:rPr lang="en-US" b="1" dirty="0">
                <a:solidFill>
                  <a:srgbClr val="00B050"/>
                </a:solidFill>
              </a:rPr>
              <a:t> The wisdom of the mass is always greater than the wisdom of the individual or of the group. </a:t>
            </a:r>
          </a:p>
          <a:p>
            <a:r>
              <a:rPr lang="en-US" b="1" dirty="0">
                <a:solidFill>
                  <a:srgbClr val="00B050"/>
                </a:solidFill>
              </a:rPr>
              <a:t>The few may be more subtle, more agile-minded, more resourceful; they may for a time push to the front and scamper ahead in the march; they may on occasion and for a time entice us down the wrong highway at the crossroads. </a:t>
            </a:r>
          </a:p>
          <a:p>
            <a:r>
              <a:rPr lang="en-US" b="1" dirty="0">
                <a:solidFill>
                  <a:srgbClr val="00B050"/>
                </a:solidFill>
              </a:rPr>
              <a:t>But the great slow-moving, deliberate-thinking mass plods along over the years down the divinely appointed way. Led astray, they slowly, </a:t>
            </a:r>
            <a:r>
              <a:rPr lang="en-US" b="1" dirty="0" err="1">
                <a:solidFill>
                  <a:srgbClr val="00B050"/>
                </a:solidFill>
              </a:rPr>
              <a:t>cumberously</a:t>
            </a:r>
            <a:r>
              <a:rPr lang="en-US" b="1" dirty="0">
                <a:solidFill>
                  <a:srgbClr val="00B050"/>
                </a:solidFill>
              </a:rPr>
              <a:t> swing back to the right road, no matter what the toil or the sacrifice may be, and when they start the return, they crush whatever lies in their path. So has humanity come up through the ages." </a:t>
            </a:r>
          </a:p>
          <a:p>
            <a:r>
              <a:rPr lang="en-US" sz="1050" b="1" dirty="0">
                <a:solidFill>
                  <a:srgbClr val="00B050"/>
                </a:solidFill>
              </a:rPr>
              <a:t>(</a:t>
            </a:r>
            <a:r>
              <a:rPr lang="en-US" sz="1050" b="1" i="1" dirty="0">
                <a:solidFill>
                  <a:srgbClr val="00B050"/>
                </a:solidFill>
              </a:rPr>
              <a:t>Prophets, Principles, and National Survival, </a:t>
            </a:r>
            <a:r>
              <a:rPr lang="en-US" sz="1050" b="1" dirty="0">
                <a:solidFill>
                  <a:srgbClr val="00B050"/>
                </a:solidFill>
              </a:rPr>
              <a:t>compiled by J. L. </a:t>
            </a:r>
            <a:r>
              <a:rPr lang="en-US" sz="1050" b="1" dirty="0" err="1">
                <a:solidFill>
                  <a:srgbClr val="00B050"/>
                </a:solidFill>
              </a:rPr>
              <a:t>Newquist</a:t>
            </a:r>
            <a:r>
              <a:rPr lang="en-US" sz="1050" b="1" dirty="0">
                <a:solidFill>
                  <a:srgbClr val="00B050"/>
                </a:solidFill>
              </a:rPr>
              <a:t>, p. 110)</a:t>
            </a:r>
          </a:p>
        </p:txBody>
      </p:sp>
      <p:pic>
        <p:nvPicPr>
          <p:cNvPr id="3074" name="Picture 2" descr="http://www.redletterchristians.org/wp-content/uploads/Let-My-People-V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371" y="1812022"/>
            <a:ext cx="5115983" cy="402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0070C0"/>
                </a:solidFill>
              </a:rPr>
              <a:t>The Attack begins</a:t>
            </a:r>
          </a:p>
        </p:txBody>
      </p:sp>
      <p:sp>
        <p:nvSpPr>
          <p:cNvPr id="3" name="Content Placeholder 2"/>
          <p:cNvSpPr>
            <a:spLocks noGrp="1"/>
          </p:cNvSpPr>
          <p:nvPr>
            <p:ph idx="1"/>
          </p:nvPr>
        </p:nvSpPr>
        <p:spPr/>
        <p:txBody>
          <a:bodyPr>
            <a:normAutofit/>
          </a:bodyPr>
          <a:lstStyle/>
          <a:p>
            <a:r>
              <a:rPr lang="en-US" sz="4000" b="1" dirty="0">
                <a:solidFill>
                  <a:srgbClr val="0070C0"/>
                </a:solidFill>
              </a:rPr>
              <a:t>Alma 1</a:t>
            </a:r>
          </a:p>
        </p:txBody>
      </p:sp>
      <p:pic>
        <p:nvPicPr>
          <p:cNvPr id="1026" name="Picture 2" descr="http://www.haciendachichen.com/images/index/Kukulkan-temple-night-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93" y="1926424"/>
            <a:ext cx="7915686" cy="405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2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huffpost.com/gen/1553652/images/o-ANTI-TED-TALK-TED-TALK-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854" y="94003"/>
            <a:ext cx="14361952" cy="7180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8166" y="5580281"/>
            <a:ext cx="4705314" cy="1450757"/>
          </a:xfrm>
        </p:spPr>
        <p:txBody>
          <a:bodyPr/>
          <a:lstStyle/>
          <a:p>
            <a:r>
              <a:rPr lang="en-US" b="1" dirty="0">
                <a:solidFill>
                  <a:schemeClr val="bg1"/>
                </a:solidFill>
              </a:rPr>
              <a:t>More Hugh Nibley</a:t>
            </a:r>
          </a:p>
        </p:txBody>
      </p:sp>
      <p:sp>
        <p:nvSpPr>
          <p:cNvPr id="3" name="Content Placeholder 2"/>
          <p:cNvSpPr>
            <a:spLocks noGrp="1"/>
          </p:cNvSpPr>
          <p:nvPr>
            <p:ph idx="1"/>
          </p:nvPr>
        </p:nvSpPr>
        <p:spPr>
          <a:xfrm>
            <a:off x="4520726" y="247670"/>
            <a:ext cx="7460478" cy="4093594"/>
          </a:xfrm>
        </p:spPr>
        <p:txBody>
          <a:bodyPr>
            <a:normAutofit fontScale="85000" lnSpcReduction="20000"/>
          </a:bodyPr>
          <a:lstStyle/>
          <a:p>
            <a:r>
              <a:rPr lang="en-US" sz="2400" b="1" u="sng" dirty="0">
                <a:solidFill>
                  <a:schemeClr val="bg1"/>
                </a:solidFill>
                <a:effectLst>
                  <a:outerShdw blurRad="38100" dist="38100" dir="2700000" algn="tl">
                    <a:srgbClr val="000000">
                      <a:alpha val="43137"/>
                    </a:srgbClr>
                  </a:outerShdw>
                </a:effectLst>
              </a:rPr>
              <a:t>Hugh Nibley</a:t>
            </a:r>
          </a:p>
          <a:p>
            <a:r>
              <a:rPr lang="en-US" b="1" dirty="0">
                <a:solidFill>
                  <a:schemeClr val="bg1"/>
                </a:solidFill>
                <a:effectLst>
                  <a:outerShdw blurRad="38100" dist="38100" dir="2700000" algn="tl">
                    <a:srgbClr val="000000">
                      <a:alpha val="43137"/>
                    </a:srgbClr>
                  </a:outerShdw>
                </a:effectLst>
              </a:rPr>
              <a:t>"What is wrong with this upbeat, cheerful religion-this popular message? ... It says, 'In the end, all men shall have eternal life'-and that's the whole story. Everyone is saved, and that is that. </a:t>
            </a:r>
          </a:p>
          <a:p>
            <a:r>
              <a:rPr lang="en-US" b="1" dirty="0">
                <a:solidFill>
                  <a:schemeClr val="bg1"/>
                </a:solidFill>
                <a:effectLst>
                  <a:outerShdw blurRad="38100" dist="38100" dir="2700000" algn="tl">
                    <a:srgbClr val="000000">
                      <a:alpha val="43137"/>
                    </a:srgbClr>
                  </a:outerShdw>
                </a:effectLst>
              </a:rPr>
              <a:t>This short circuits and bypasses the whole plan of salvation, which is that this is a time of probation here, accepting salvation the hard way...Should we lower our standards to gain converts? Well, that's the great thing. </a:t>
            </a:r>
          </a:p>
          <a:p>
            <a:r>
              <a:rPr lang="en-US" b="1" dirty="0">
                <a:solidFill>
                  <a:schemeClr val="bg1"/>
                </a:solidFill>
                <a:effectLst>
                  <a:outerShdw blurRad="38100" dist="38100" dir="2700000" algn="tl">
                    <a:srgbClr val="000000">
                      <a:alpha val="43137"/>
                    </a:srgbClr>
                  </a:outerShdw>
                </a:effectLst>
              </a:rPr>
              <a:t>The great Catholic Church historian-not only of our time, but I think the greatest of them all-was Duchesne. He said that's exactly what happened. The church was able to expand and conquer after the fourth century because it just kept lowering its standards, lower and lower. Every time it lowered them, it could get more people in. Finally, everybody was willing to join because they didn't have any standards at all as far as morals were concerned. </a:t>
            </a:r>
          </a:p>
          <a:p>
            <a:r>
              <a:rPr lang="en-US" b="1" dirty="0">
                <a:solidFill>
                  <a:schemeClr val="bg1"/>
                </a:solidFill>
                <a:effectLst>
                  <a:outerShdw blurRad="38100" dist="38100" dir="2700000" algn="tl">
                    <a:srgbClr val="000000">
                      <a:alpha val="43137"/>
                    </a:srgbClr>
                  </a:outerShdw>
                </a:effectLst>
              </a:rPr>
              <a:t>This is the thing that happened here with </a:t>
            </a:r>
            <a:r>
              <a:rPr lang="en-US" b="1" dirty="0" err="1">
                <a:solidFill>
                  <a:schemeClr val="bg1"/>
                </a:solidFill>
                <a:effectLst>
                  <a:outerShdw blurRad="38100" dist="38100" dir="2700000" algn="tl">
                    <a:srgbClr val="000000">
                      <a:alpha val="43137"/>
                    </a:srgbClr>
                  </a:outerShdw>
                </a:effectLst>
              </a:rPr>
              <a:t>Nehor</a:t>
            </a:r>
            <a:r>
              <a:rPr lang="en-US" b="1" dirty="0">
                <a:solidFill>
                  <a:schemeClr val="bg1"/>
                </a:solidFill>
                <a:effectLst>
                  <a:outerShdw blurRad="38100" dist="38100" dir="2700000" algn="tl">
                    <a:srgbClr val="000000">
                      <a:alpha val="43137"/>
                    </a:srgbClr>
                  </a:outerShdw>
                </a:effectLst>
              </a:rPr>
              <a:t>; he made himself very popular. He was like a popular evangelist, and this is what people want to hear." </a:t>
            </a:r>
          </a:p>
          <a:p>
            <a:r>
              <a:rPr lang="en-US" b="1" dirty="0">
                <a:solidFill>
                  <a:schemeClr val="bg1"/>
                </a:solidFill>
                <a:effectLst>
                  <a:outerShdw blurRad="38100" dist="38100" dir="2700000" algn="tl">
                    <a:srgbClr val="000000">
                      <a:alpha val="43137"/>
                    </a:srgbClr>
                  </a:outerShdw>
                </a:effectLst>
              </a:rPr>
              <a:t>(Teachings of the Book of Mormon, Lecture 42, p. 216-7)</a:t>
            </a:r>
          </a:p>
        </p:txBody>
      </p:sp>
    </p:spTree>
    <p:extLst>
      <p:ext uri="{BB962C8B-B14F-4D97-AF65-F5344CB8AC3E}">
        <p14:creationId xmlns:p14="http://schemas.microsoft.com/office/powerpoint/2010/main" val="301822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a:solidFill>
                  <a:srgbClr val="0070C0"/>
                </a:solidFill>
              </a:rPr>
              <a:t>Priestcraft</a:t>
            </a:r>
            <a:r>
              <a:rPr lang="en-US" sz="5400" b="1" dirty="0">
                <a:solidFill>
                  <a:srgbClr val="0070C0"/>
                </a:solidFill>
              </a:rPr>
              <a:t> Revealed</a:t>
            </a:r>
          </a:p>
        </p:txBody>
      </p:sp>
      <p:sp>
        <p:nvSpPr>
          <p:cNvPr id="3" name="Content Placeholder 2"/>
          <p:cNvSpPr>
            <a:spLocks noGrp="1"/>
          </p:cNvSpPr>
          <p:nvPr>
            <p:ph idx="1"/>
          </p:nvPr>
        </p:nvSpPr>
        <p:spPr/>
        <p:txBody>
          <a:bodyPr>
            <a:normAutofit/>
          </a:bodyPr>
          <a:lstStyle/>
          <a:p>
            <a:r>
              <a:rPr lang="en-US" sz="5400" dirty="0">
                <a:solidFill>
                  <a:srgbClr val="0070C0"/>
                </a:solidFill>
              </a:rPr>
              <a:t>Alma 2</a:t>
            </a:r>
          </a:p>
        </p:txBody>
      </p:sp>
      <p:pic>
        <p:nvPicPr>
          <p:cNvPr id="3074" name="Picture 2" descr="http://api.ning.com/files/zcN4*xGdgtTtffRAvF7hGrkB9cw41t7qQfId0XKBZA49-xitW1mu8qisQ4cTZ85gNWPWFr8CnDKd1VDbn3gj*JRk4XnVQVGq/MayanWarri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972" y="810645"/>
            <a:ext cx="4152929" cy="553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42279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3116</TotalTime>
  <Words>619</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The Rise of Priestcraft- and the Decline of Everything Else!</vt:lpstr>
      <vt:lpstr>History Repeating?</vt:lpstr>
      <vt:lpstr>Overview of Mormon’s Abridgement</vt:lpstr>
      <vt:lpstr>Who was Who?</vt:lpstr>
      <vt:lpstr>Secession Crisis</vt:lpstr>
      <vt:lpstr>President J. Reuben Clark</vt:lpstr>
      <vt:lpstr>The Attack begins</vt:lpstr>
      <vt:lpstr>More Hugh Nibley</vt:lpstr>
      <vt:lpstr>Priestcraft Revealed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Priestcraft- and the decline of everything else!</dc:title>
  <dc:creator>Kevin Hinckley</dc:creator>
  <cp:lastModifiedBy>Kevin Hinckley</cp:lastModifiedBy>
  <cp:revision>14</cp:revision>
  <dcterms:created xsi:type="dcterms:W3CDTF">2016-04-21T12:37:02Z</dcterms:created>
  <dcterms:modified xsi:type="dcterms:W3CDTF">2016-04-24T01:56:37Z</dcterms:modified>
</cp:coreProperties>
</file>