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4" r:id="rId3"/>
    <p:sldId id="265" r:id="rId4"/>
    <p:sldId id="266" r:id="rId5"/>
    <p:sldId id="262" r:id="rId6"/>
    <p:sldId id="261" r:id="rId7"/>
    <p:sldId id="263" r:id="rId8"/>
    <p:sldId id="267" r:id="rId9"/>
    <p:sldId id="256" r:id="rId10"/>
    <p:sldId id="259" r:id="rId11"/>
    <p:sldId id="260"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7" d="100"/>
          <a:sy n="77" d="100"/>
        </p:scale>
        <p:origin x="-120" y="-77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7AD9F-BD0F-4B6B-A2AD-2BAC3DD96F6C}" type="datetimeFigureOut">
              <a:rPr lang="en-US" smtClean="0"/>
              <a:t>4/6/2014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DB151-1316-4287-84F8-185DD3D3631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CDB151-1316-4287-84F8-185DD3D3631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36963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85506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42451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375952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51470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131452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348722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87515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418747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71FCED-CF81-450B-9AD4-2FEFFB0C3DCE}" type="datetimeFigureOut">
              <a:rPr lang="en-US" smtClean="0"/>
              <a:pPr/>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252423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71FCED-CF81-450B-9AD4-2FEFFB0C3DCE}"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391499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71FCED-CF81-450B-9AD4-2FEFFB0C3DCE}" type="datetimeFigureOut">
              <a:rPr lang="en-US" smtClean="0"/>
              <a:pPr/>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347206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71FCED-CF81-450B-9AD4-2FEFFB0C3DCE}" type="datetimeFigureOut">
              <a:rPr lang="en-US" smtClean="0"/>
              <a:pPr/>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299051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1FCED-CF81-450B-9AD4-2FEFFB0C3DCE}" type="datetimeFigureOut">
              <a:rPr lang="en-US" smtClean="0"/>
              <a:pPr/>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417923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1FCED-CF81-450B-9AD4-2FEFFB0C3DCE}"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43839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1FCED-CF81-450B-9AD4-2FEFFB0C3DCE}" type="datetimeFigureOut">
              <a:rPr lang="en-US" smtClean="0"/>
              <a:pPr/>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395856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71FCED-CF81-450B-9AD4-2FEFFB0C3DCE}" type="datetimeFigureOut">
              <a:rPr lang="en-US" smtClean="0"/>
              <a:pPr/>
              <a:t>4/6/2014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FF9484-A216-4390-9EDB-96F0B4959340}" type="slidenum">
              <a:rPr lang="en-US" smtClean="0"/>
              <a:pPr/>
              <a:t>‹#›</a:t>
            </a:fld>
            <a:endParaRPr lang="en-US"/>
          </a:p>
        </p:txBody>
      </p:sp>
    </p:spTree>
    <p:extLst>
      <p:ext uri="{BB962C8B-B14F-4D97-AF65-F5344CB8AC3E}">
        <p14:creationId xmlns:p14="http://schemas.microsoft.com/office/powerpoint/2010/main" xmlns="" val="2874272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92.photobucket.com/albums/mm27/iam733_photos/CAUGHT-IN-ADULTERY-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23266"/>
            <a:ext cx="12192000" cy="913560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ctrTitle"/>
          </p:nvPr>
        </p:nvSpPr>
        <p:spPr>
          <a:xfrm>
            <a:off x="3578439" y="5971577"/>
            <a:ext cx="7766936" cy="962403"/>
          </a:xfrm>
        </p:spPr>
        <p:txBody>
          <a:bodyPr/>
          <a:lstStyle/>
          <a:p>
            <a:pPr algn="l"/>
            <a:r>
              <a:rPr lang="en-US" sz="6000" b="1" dirty="0" smtClean="0">
                <a:solidFill>
                  <a:srgbClr val="002060"/>
                </a:solidFill>
                <a:effectLst>
                  <a:outerShdw blurRad="38100" dist="38100" dir="2700000" algn="tl">
                    <a:srgbClr val="000000">
                      <a:alpha val="43137"/>
                    </a:srgbClr>
                  </a:outerShdw>
                </a:effectLst>
              </a:rPr>
              <a:t>One Needful Thing</a:t>
            </a:r>
            <a:endParaRPr lang="en-US" sz="6000" b="1" dirty="0">
              <a:solidFill>
                <a:srgbClr val="00206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634608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5322" y="365125"/>
            <a:ext cx="4458478" cy="1325563"/>
          </a:xfrm>
        </p:spPr>
        <p:txBody>
          <a:bodyPr/>
          <a:lstStyle/>
          <a:p>
            <a:r>
              <a:rPr lang="en-US" dirty="0" smtClean="0"/>
              <a:t>Elder CS Lewis</a:t>
            </a:r>
            <a:endParaRPr lang="en-US" dirty="0"/>
          </a:p>
        </p:txBody>
      </p:sp>
      <p:sp>
        <p:nvSpPr>
          <p:cNvPr id="5" name="Content Placeholder 4"/>
          <p:cNvSpPr>
            <a:spLocks noGrp="1"/>
          </p:cNvSpPr>
          <p:nvPr>
            <p:ph idx="1"/>
          </p:nvPr>
        </p:nvSpPr>
        <p:spPr>
          <a:xfrm>
            <a:off x="567601" y="195943"/>
            <a:ext cx="6234404" cy="6316824"/>
          </a:xfrm>
        </p:spPr>
        <p:txBody>
          <a:bodyPr>
            <a:normAutofit lnSpcReduction="10000"/>
          </a:bodyPr>
          <a:lstStyle/>
          <a:p>
            <a:pPr fontAlgn="base"/>
            <a:r>
              <a:rPr lang="en-US" b="1" dirty="0" smtClean="0">
                <a:solidFill>
                  <a:srgbClr val="FF0000"/>
                </a:solidFill>
              </a:rPr>
              <a:t>Anyway, she had seen its lips move this time, and the voice was not like a man’s. It was deeper, wilder, and stronger; a sort of heavy, golden voice. It did not make her any less frightened than she had been before, but it made her frightened in a rather different way.</a:t>
            </a:r>
          </a:p>
          <a:p>
            <a:pPr fontAlgn="base"/>
            <a:r>
              <a:rPr lang="en-US" b="1" dirty="0" smtClean="0">
                <a:solidFill>
                  <a:srgbClr val="FF0000"/>
                </a:solidFill>
              </a:rPr>
              <a:t>‘Are you not thirsty?’ said the Lion.</a:t>
            </a:r>
          </a:p>
          <a:p>
            <a:pPr fontAlgn="base"/>
            <a:r>
              <a:rPr lang="en-US" b="1" dirty="0" smtClean="0">
                <a:solidFill>
                  <a:srgbClr val="FF0000"/>
                </a:solidFill>
              </a:rPr>
              <a:t>‘I’m </a:t>
            </a:r>
            <a:r>
              <a:rPr lang="en-US" b="1" i="1" dirty="0" smtClean="0">
                <a:solidFill>
                  <a:srgbClr val="FF0000"/>
                </a:solidFill>
              </a:rPr>
              <a:t>dying</a:t>
            </a:r>
            <a:r>
              <a:rPr lang="en-US" b="1" dirty="0" smtClean="0">
                <a:solidFill>
                  <a:srgbClr val="FF0000"/>
                </a:solidFill>
              </a:rPr>
              <a:t> of thirst,’ said Jill</a:t>
            </a:r>
          </a:p>
          <a:p>
            <a:pPr fontAlgn="base"/>
            <a:r>
              <a:rPr lang="en-US" b="1" dirty="0" smtClean="0">
                <a:solidFill>
                  <a:srgbClr val="FF0000"/>
                </a:solidFill>
              </a:rPr>
              <a:t>‘Then drink,’ said the Lion.</a:t>
            </a:r>
          </a:p>
          <a:p>
            <a:pPr fontAlgn="base"/>
            <a:r>
              <a:rPr lang="en-US" b="1" dirty="0" smtClean="0">
                <a:solidFill>
                  <a:srgbClr val="FF0000"/>
                </a:solidFill>
              </a:rPr>
              <a:t>‘May I—could I—would you mind going away while I do?’ said Jill.</a:t>
            </a:r>
          </a:p>
          <a:p>
            <a:pPr fontAlgn="base"/>
            <a:r>
              <a:rPr lang="en-US" b="1" dirty="0" smtClean="0">
                <a:solidFill>
                  <a:srgbClr val="FF0000"/>
                </a:solidFill>
              </a:rPr>
              <a:t>The Lion answered this only by a look and a very low growl. And as Jill gazed at its motionless bulk, she realized that she might as well have asked the whole mountain to move aside for her convenience. The delicious rippling noise of the stream was driving her nearly frantic.</a:t>
            </a:r>
          </a:p>
          <a:p>
            <a:pPr fontAlgn="base"/>
            <a:r>
              <a:rPr lang="en-US" b="1" dirty="0" smtClean="0">
                <a:solidFill>
                  <a:srgbClr val="FF0000"/>
                </a:solidFill>
              </a:rPr>
              <a:t>‘Will you promise not to—do anything to me, if I do come?’ said Jill.</a:t>
            </a:r>
          </a:p>
          <a:p>
            <a:pPr fontAlgn="base"/>
            <a:r>
              <a:rPr lang="en-US" b="1" dirty="0" smtClean="0">
                <a:solidFill>
                  <a:srgbClr val="FF0000"/>
                </a:solidFill>
              </a:rPr>
              <a:t>‘I make no promise,’ said the Lion.</a:t>
            </a:r>
          </a:p>
          <a:p>
            <a:pPr marL="0" indent="0">
              <a:buNone/>
            </a:pPr>
            <a:endParaRPr lang="en-US" b="1" dirty="0">
              <a:solidFill>
                <a:srgbClr val="FF0000"/>
              </a:solidFill>
            </a:endParaRPr>
          </a:p>
        </p:txBody>
      </p:sp>
      <p:pic>
        <p:nvPicPr>
          <p:cNvPr id="1026" name="Picture 2" descr="http://www.arastiralim.net/ilk/wp-content/uploads/2011/08/Aslan-Sar%C4%B1s%C4%B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2005" y="1690688"/>
            <a:ext cx="5227553" cy="4150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07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5322" y="365125"/>
            <a:ext cx="4458478" cy="1325563"/>
          </a:xfrm>
        </p:spPr>
        <p:txBody>
          <a:bodyPr/>
          <a:lstStyle/>
          <a:p>
            <a:r>
              <a:rPr lang="en-US" dirty="0" smtClean="0"/>
              <a:t>Elder CS Lewis</a:t>
            </a:r>
            <a:endParaRPr lang="en-US" dirty="0"/>
          </a:p>
        </p:txBody>
      </p:sp>
      <p:sp>
        <p:nvSpPr>
          <p:cNvPr id="5" name="Content Placeholder 4"/>
          <p:cNvSpPr>
            <a:spLocks noGrp="1"/>
          </p:cNvSpPr>
          <p:nvPr>
            <p:ph idx="1"/>
          </p:nvPr>
        </p:nvSpPr>
        <p:spPr>
          <a:xfrm>
            <a:off x="567601" y="195943"/>
            <a:ext cx="6234404" cy="6494106"/>
          </a:xfrm>
        </p:spPr>
        <p:txBody>
          <a:bodyPr>
            <a:normAutofit/>
          </a:bodyPr>
          <a:lstStyle/>
          <a:p>
            <a:pPr fontAlgn="base"/>
            <a:r>
              <a:rPr lang="en-US" sz="2400" b="1" dirty="0" smtClean="0">
                <a:solidFill>
                  <a:srgbClr val="FF0000"/>
                </a:solidFill>
              </a:rPr>
              <a:t>‘</a:t>
            </a:r>
            <a:r>
              <a:rPr lang="en-US" sz="2400" b="1" i="1" dirty="0" smtClean="0">
                <a:solidFill>
                  <a:srgbClr val="FF0000"/>
                </a:solidFill>
              </a:rPr>
              <a:t>Do</a:t>
            </a:r>
            <a:r>
              <a:rPr lang="en-US" sz="2400" b="1" dirty="0" smtClean="0">
                <a:solidFill>
                  <a:srgbClr val="FF0000"/>
                </a:solidFill>
              </a:rPr>
              <a:t> you eat girls?’ she said.</a:t>
            </a:r>
          </a:p>
          <a:p>
            <a:pPr fontAlgn="base"/>
            <a:r>
              <a:rPr lang="en-US" sz="2400" b="1" dirty="0" smtClean="0">
                <a:solidFill>
                  <a:srgbClr val="FF0000"/>
                </a:solidFill>
              </a:rPr>
              <a:t>‘I have swallowed up girls and boys, women and men, kings and emperors, cities and realms,’ said the Lion. It didn’t say this as if it were boasting, nor as if it were sorry, nor as if it were angry. It just said it.</a:t>
            </a:r>
          </a:p>
          <a:p>
            <a:pPr fontAlgn="base"/>
            <a:r>
              <a:rPr lang="en-US" sz="2400" b="1" dirty="0" smtClean="0">
                <a:solidFill>
                  <a:srgbClr val="FF0000"/>
                </a:solidFill>
              </a:rPr>
              <a:t>‘I daren’t come and drink,’ said Jill.</a:t>
            </a:r>
          </a:p>
          <a:p>
            <a:pPr fontAlgn="base"/>
            <a:r>
              <a:rPr lang="en-US" sz="2400" b="1" dirty="0" smtClean="0">
                <a:solidFill>
                  <a:srgbClr val="FF0000"/>
                </a:solidFill>
              </a:rPr>
              <a:t>‘Then you will die of thirst,’ said the Lion.</a:t>
            </a:r>
          </a:p>
          <a:p>
            <a:pPr fontAlgn="base"/>
            <a:r>
              <a:rPr lang="en-US" sz="2400" b="1" dirty="0" smtClean="0">
                <a:solidFill>
                  <a:srgbClr val="FF0000"/>
                </a:solidFill>
              </a:rPr>
              <a:t>‘Oh dear!’ said Jill, coming another step nearer. ‘I suppose I must go and look for another stream then.’</a:t>
            </a:r>
          </a:p>
          <a:p>
            <a:pPr fontAlgn="base"/>
            <a:r>
              <a:rPr lang="en-US" sz="2400" b="1" dirty="0" smtClean="0">
                <a:solidFill>
                  <a:srgbClr val="FF0000"/>
                </a:solidFill>
              </a:rPr>
              <a:t>‘There is no other stream,’ said the Lion.”</a:t>
            </a:r>
          </a:p>
          <a:p>
            <a:pPr marL="0" indent="0">
              <a:buNone/>
            </a:pPr>
            <a:endParaRPr lang="en-US" b="1" dirty="0">
              <a:solidFill>
                <a:srgbClr val="FF0000"/>
              </a:solidFill>
            </a:endParaRPr>
          </a:p>
        </p:txBody>
      </p:sp>
      <p:pic>
        <p:nvPicPr>
          <p:cNvPr id="1026" name="Picture 2" descr="http://www.arastiralim.net/ilk/wp-content/uploads/2011/08/Aslan-Sar%C4%B1s%C4%B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2005" y="1690688"/>
            <a:ext cx="5227553" cy="4150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13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xmlns="" val="3636977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sident Thomas S. Monson shakes hands with a young girl as he exits the stand following the morning session of the 184th Annual General Conference Saturday, April 5, 2014 at the Conference Center in Salt Lake City. (Scott G Winterton, Deseret News)"/>
          <p:cNvPicPr>
            <a:picLocks noChangeAspect="1" noChangeArrowheads="1"/>
          </p:cNvPicPr>
          <p:nvPr/>
        </p:nvPicPr>
        <p:blipFill>
          <a:blip r:embed="rId3" cstate="print"/>
          <a:srcRect/>
          <a:stretch>
            <a:fillRect/>
          </a:stretch>
        </p:blipFill>
        <p:spPr bwMode="auto">
          <a:xfrm>
            <a:off x="0" y="0"/>
            <a:ext cx="12192000" cy="8981439"/>
          </a:xfrm>
          <a:prstGeom prst="rect">
            <a:avLst/>
          </a:prstGeom>
          <a:noFill/>
        </p:spPr>
      </p:pic>
      <p:sp>
        <p:nvSpPr>
          <p:cNvPr id="2" name="Title 1"/>
          <p:cNvSpPr>
            <a:spLocks noGrp="1"/>
          </p:cNvSpPr>
          <p:nvPr>
            <p:ph type="title"/>
          </p:nvPr>
        </p:nvSpPr>
        <p:spPr>
          <a:xfrm>
            <a:off x="343697" y="288322"/>
            <a:ext cx="8596668" cy="1320800"/>
          </a:xfrm>
        </p:spPr>
        <p:txBody>
          <a:bodyPr>
            <a:normAutofit/>
          </a:bodyPr>
          <a:lstStyle/>
          <a:p>
            <a:r>
              <a:rPr lang="en-US" sz="6600" b="1" dirty="0" smtClean="0">
                <a:solidFill>
                  <a:schemeClr val="bg1"/>
                </a:solidFill>
                <a:effectLst>
                  <a:outerShdw blurRad="38100" dist="38100" dir="2700000" algn="tl">
                    <a:srgbClr val="000000">
                      <a:alpha val="43137"/>
                    </a:srgbClr>
                  </a:outerShdw>
                </a:effectLst>
              </a:rPr>
              <a:t>Conference Time!</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a:t>
            </a:r>
            <a:r>
              <a:rPr lang="en-US" dirty="0" err="1" smtClean="0"/>
              <a:t>Ridd</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a:t>
            </a:r>
            <a:r>
              <a:rPr lang="en-US" dirty="0" err="1" smtClean="0"/>
              <a:t>Uchtdorf</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7369" y="105746"/>
            <a:ext cx="8596668" cy="1320800"/>
          </a:xfrm>
        </p:spPr>
        <p:txBody>
          <a:bodyPr>
            <a:noAutofit/>
          </a:bodyPr>
          <a:lstStyle/>
          <a:p>
            <a:r>
              <a:rPr lang="en-US" altLang="en-US" sz="6600" b="1" dirty="0">
                <a:solidFill>
                  <a:srgbClr val="002060"/>
                </a:solidFill>
              </a:rPr>
              <a:t>Good </a:t>
            </a:r>
            <a:r>
              <a:rPr lang="en-US" altLang="en-US" sz="6600" b="1" dirty="0" smtClean="0">
                <a:solidFill>
                  <a:srgbClr val="002060"/>
                </a:solidFill>
              </a:rPr>
              <a:t>Monday Morning</a:t>
            </a:r>
            <a:r>
              <a:rPr lang="en-US" altLang="en-US" sz="6600" b="1" dirty="0">
                <a:solidFill>
                  <a:srgbClr val="002060"/>
                </a:solidFill>
              </a:rPr>
              <a:t>!</a:t>
            </a:r>
          </a:p>
        </p:txBody>
      </p:sp>
      <p:pic>
        <p:nvPicPr>
          <p:cNvPr id="3079" name="Picture 7" descr="viral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01216"/>
            <a:ext cx="12192000" cy="8589067"/>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0,,2006550316,0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501" y="1943101"/>
            <a:ext cx="9525" cy="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9279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ipe(left)">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jandmranch.com/wp-content/uploads/2014/03/Mary-and-Marth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4542"/>
            <a:ext cx="12192000" cy="87085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8039186" y="171905"/>
            <a:ext cx="3484119" cy="1320800"/>
          </a:xfrm>
        </p:spPr>
        <p:txBody>
          <a:bodyPr>
            <a:noAutofit/>
          </a:bodyPr>
          <a:lstStyle/>
          <a:p>
            <a:pPr algn="r"/>
            <a:r>
              <a:rPr lang="en-US" sz="6600" b="1" dirty="0" smtClean="0">
                <a:solidFill>
                  <a:schemeClr val="bg1"/>
                </a:solidFill>
                <a:effectLst>
                  <a:outerShdw blurRad="38100" dist="38100" dir="2700000" algn="tl">
                    <a:srgbClr val="000000">
                      <a:alpha val="43137"/>
                    </a:srgbClr>
                  </a:outerShdw>
                </a:effectLst>
              </a:rPr>
              <a:t>Mary and Martha</a:t>
            </a:r>
            <a:endParaRPr lang="en-US" sz="6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052" y="331789"/>
            <a:ext cx="8596668" cy="1543664"/>
          </a:xfrm>
        </p:spPr>
        <p:txBody>
          <a:bodyPr>
            <a:normAutofit lnSpcReduction="10000"/>
          </a:bodyPr>
          <a:lstStyle/>
          <a:p>
            <a:pPr marL="0" indent="0">
              <a:buNone/>
            </a:pPr>
            <a:r>
              <a:rPr lang="en-US" sz="4400" b="1" dirty="0" smtClean="0">
                <a:solidFill>
                  <a:schemeClr val="bg1"/>
                </a:solidFill>
              </a:rPr>
              <a:t>Luke 10:38    </a:t>
            </a:r>
          </a:p>
          <a:p>
            <a:pPr marL="0" indent="0">
              <a:buNone/>
            </a:pPr>
            <a:r>
              <a:rPr lang="en-US" sz="4400" b="1" dirty="0" smtClean="0">
                <a:solidFill>
                  <a:schemeClr val="bg1"/>
                </a:solidFill>
              </a:rPr>
              <a:t>John 12:1</a:t>
            </a:r>
            <a:endParaRPr lang="en-US" sz="4400" b="1" dirty="0">
              <a:solidFill>
                <a:schemeClr val="bg1"/>
              </a:solidFill>
            </a:endParaRPr>
          </a:p>
        </p:txBody>
      </p:sp>
    </p:spTree>
    <p:extLst>
      <p:ext uri="{BB962C8B-B14F-4D97-AF65-F5344CB8AC3E}">
        <p14:creationId xmlns:p14="http://schemas.microsoft.com/office/powerpoint/2010/main" xmlns="" val="141569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ibleplaces.com/images12/Sea-of-Galilee-sunset,-tb032607857-bibleplac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50"/>
            <a:ext cx="12192000" cy="81686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Autofit/>
          </a:bodyPr>
          <a:lstStyle/>
          <a:p>
            <a:r>
              <a:rPr lang="en-US" sz="8800" b="1" dirty="0" smtClean="0">
                <a:solidFill>
                  <a:schemeClr val="bg1"/>
                </a:solidFill>
              </a:rPr>
              <a:t>Patricia Holland</a:t>
            </a:r>
            <a:endParaRPr lang="en-US" sz="8800" b="1" dirty="0">
              <a:solidFill>
                <a:schemeClr val="bg1"/>
              </a:solidFill>
            </a:endParaRPr>
          </a:p>
        </p:txBody>
      </p:sp>
      <p:sp>
        <p:nvSpPr>
          <p:cNvPr id="3" name="Content Placeholder 2"/>
          <p:cNvSpPr>
            <a:spLocks noGrp="1"/>
          </p:cNvSpPr>
          <p:nvPr>
            <p:ph idx="1"/>
          </p:nvPr>
        </p:nvSpPr>
        <p:spPr>
          <a:xfrm>
            <a:off x="522514" y="3205618"/>
            <a:ext cx="10991462" cy="3880773"/>
          </a:xfrm>
        </p:spPr>
        <p:txBody>
          <a:bodyPr>
            <a:normAutofit/>
          </a:bodyPr>
          <a:lstStyle/>
          <a:p>
            <a:pPr marL="0" indent="0" fontAlgn="base">
              <a:buNone/>
            </a:pPr>
            <a:r>
              <a:rPr lang="en-US" b="1" dirty="0">
                <a:solidFill>
                  <a:schemeClr val="bg1"/>
                </a:solidFill>
                <a:effectLst>
                  <a:outerShdw blurRad="38100" dist="38100" dir="2700000" algn="tl">
                    <a:srgbClr val="000000">
                      <a:alpha val="43137"/>
                    </a:srgbClr>
                  </a:outerShdw>
                </a:effectLst>
              </a:rPr>
              <a:t>On a pristinely clear and beautifully bright day, I sat overlooking the Sea of Galilee and reread the tenth chapter of Luke. But instead of the words on the page, I thought I saw with my mind and heard with my heart these words: “[Pat, Pat, Pat], thou art careful and troubled about many things.” Then the power of pure and personal revelation seized me as I read, “But one thing [only one thing] is [truly] needful</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a:p>
            <a:pPr marL="0" indent="0" fontAlgn="base">
              <a:buNone/>
            </a:pPr>
            <a:r>
              <a:rPr lang="en-US" b="1" dirty="0" smtClean="0">
                <a:solidFill>
                  <a:schemeClr val="bg1"/>
                </a:solidFill>
                <a:effectLst>
                  <a:outerShdw blurRad="38100" dist="38100" dir="2700000" algn="tl">
                    <a:srgbClr val="000000">
                      <a:alpha val="43137"/>
                    </a:srgbClr>
                  </a:outerShdw>
                </a:effectLst>
              </a:rPr>
              <a:t>Our </a:t>
            </a:r>
            <a:r>
              <a:rPr lang="en-US" b="1" dirty="0">
                <a:solidFill>
                  <a:schemeClr val="bg1"/>
                </a:solidFill>
                <a:effectLst>
                  <a:outerShdw blurRad="38100" dist="38100" dir="2700000" algn="tl">
                    <a:srgbClr val="000000">
                      <a:alpha val="43137"/>
                    </a:srgbClr>
                  </a:outerShdw>
                </a:effectLst>
              </a:rPr>
              <a:t>loving Father in Heaven seemed to be whispering to me, “You don’t have to worry over so many things. The one thing that is </a:t>
            </a:r>
            <a:r>
              <a:rPr lang="en-US" b="1" dirty="0" smtClean="0">
                <a:solidFill>
                  <a:schemeClr val="bg1"/>
                </a:solidFill>
                <a:effectLst>
                  <a:outerShdw blurRad="38100" dist="38100" dir="2700000" algn="tl">
                    <a:srgbClr val="000000">
                      <a:alpha val="43137"/>
                    </a:srgbClr>
                  </a:outerShdw>
                </a:effectLst>
              </a:rPr>
              <a:t>needful—the </a:t>
            </a:r>
            <a:r>
              <a:rPr lang="en-US" b="1" i="1" dirty="0" smtClean="0">
                <a:solidFill>
                  <a:schemeClr val="bg1"/>
                </a:solidFill>
                <a:effectLst>
                  <a:outerShdw blurRad="38100" dist="38100" dir="2700000" algn="tl">
                    <a:srgbClr val="000000">
                      <a:alpha val="43137"/>
                    </a:srgbClr>
                  </a:outerShdw>
                </a:effectLst>
              </a:rPr>
              <a:t>only</a:t>
            </a:r>
            <a:r>
              <a:rPr lang="en-US" b="1" dirty="0">
                <a:solidFill>
                  <a:schemeClr val="bg1"/>
                </a:solidFill>
                <a:effectLst>
                  <a:outerShdw blurRad="38100" dist="38100" dir="2700000" algn="tl">
                    <a:srgbClr val="000000">
                      <a:alpha val="43137"/>
                    </a:srgbClr>
                  </a:outerShdw>
                </a:effectLst>
              </a:rPr>
              <a:t> thing that is truly needful—is to keep your eyes toward the sun—my Son.” </a:t>
            </a:r>
            <a:endParaRPr lang="en-US" b="1" dirty="0" smtClean="0">
              <a:solidFill>
                <a:schemeClr val="bg1"/>
              </a:solidFill>
              <a:effectLst>
                <a:outerShdw blurRad="38100" dist="38100" dir="2700000" algn="tl">
                  <a:srgbClr val="000000">
                    <a:alpha val="43137"/>
                  </a:srgbClr>
                </a:outerShdw>
              </a:effectLst>
            </a:endParaRPr>
          </a:p>
          <a:p>
            <a:pPr marL="0" indent="0" fontAlgn="base">
              <a:buNone/>
            </a:pPr>
            <a:r>
              <a:rPr lang="en-US" b="1" dirty="0" smtClean="0">
                <a:solidFill>
                  <a:schemeClr val="bg1"/>
                </a:solidFill>
                <a:effectLst>
                  <a:outerShdw blurRad="38100" dist="38100" dir="2700000" algn="tl">
                    <a:srgbClr val="000000">
                      <a:alpha val="43137"/>
                    </a:srgbClr>
                  </a:outerShdw>
                </a:effectLst>
              </a:rPr>
              <a:t>Suddenly </a:t>
            </a:r>
            <a:r>
              <a:rPr lang="en-US" b="1" dirty="0">
                <a:solidFill>
                  <a:schemeClr val="bg1"/>
                </a:solidFill>
                <a:effectLst>
                  <a:outerShdw blurRad="38100" dist="38100" dir="2700000" algn="tl">
                    <a:srgbClr val="000000">
                      <a:alpha val="43137"/>
                    </a:srgbClr>
                  </a:outerShdw>
                </a:effectLst>
              </a:rPr>
              <a:t>I had true peace. I knew that my life had always been in his hands—from the very beginning! The sea lying peacefully before my eyes had been tempest-tossed and dangerous—many, many times. All I needed to do was to renew my faith, and get a firm grasp on his </a:t>
            </a:r>
            <a:r>
              <a:rPr lang="en-US" b="1" dirty="0" smtClean="0">
                <a:solidFill>
                  <a:schemeClr val="bg1"/>
                </a:solidFill>
                <a:effectLst>
                  <a:outerShdw blurRad="38100" dist="38100" dir="2700000" algn="tl">
                    <a:srgbClr val="000000">
                      <a:alpha val="43137"/>
                    </a:srgbClr>
                  </a:outerShdw>
                </a:effectLst>
              </a:rPr>
              <a:t>hand—and </a:t>
            </a:r>
            <a:r>
              <a:rPr lang="en-US" b="1" i="1" dirty="0" smtClean="0">
                <a:solidFill>
                  <a:schemeClr val="bg1"/>
                </a:solidFill>
                <a:effectLst>
                  <a:outerShdw blurRad="38100" dist="38100" dir="2700000" algn="tl">
                    <a:srgbClr val="000000">
                      <a:alpha val="43137"/>
                    </a:srgbClr>
                  </a:outerShdw>
                </a:effectLst>
              </a:rPr>
              <a:t>together</a:t>
            </a:r>
            <a:r>
              <a:rPr lang="en-US" b="1" dirty="0">
                <a:solidFill>
                  <a:schemeClr val="bg1"/>
                </a:solidFill>
                <a:effectLst>
                  <a:outerShdw blurRad="38100" dist="38100" dir="2700000" algn="tl">
                    <a:srgbClr val="000000">
                      <a:alpha val="43137"/>
                    </a:srgbClr>
                  </a:outerShdw>
                </a:effectLst>
              </a:rPr>
              <a:t> we could walk on the water.</a:t>
            </a:r>
          </a:p>
          <a:p>
            <a:pPr marL="0" indent="0">
              <a:buNone/>
            </a:pPr>
            <a:endParaRPr lang="en-US" dirty="0"/>
          </a:p>
        </p:txBody>
      </p:sp>
    </p:spTree>
    <p:extLst>
      <p:ext uri="{BB962C8B-B14F-4D97-AF65-F5344CB8AC3E}">
        <p14:creationId xmlns:p14="http://schemas.microsoft.com/office/powerpoint/2010/main" xmlns="" val="42787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The Woman</a:t>
            </a:r>
            <a:endParaRPr lang="en-US" sz="5400" b="1" dirty="0">
              <a:solidFill>
                <a:srgbClr val="C00000"/>
              </a:solidFill>
            </a:endParaRPr>
          </a:p>
        </p:txBody>
      </p:sp>
      <p:sp>
        <p:nvSpPr>
          <p:cNvPr id="3" name="Content Placeholder 2"/>
          <p:cNvSpPr>
            <a:spLocks noGrp="1"/>
          </p:cNvSpPr>
          <p:nvPr>
            <p:ph idx="1"/>
          </p:nvPr>
        </p:nvSpPr>
        <p:spPr>
          <a:xfrm>
            <a:off x="5597611" y="2160589"/>
            <a:ext cx="3676390" cy="3880773"/>
          </a:xfrm>
        </p:spPr>
        <p:txBody>
          <a:bodyPr>
            <a:normAutofit/>
          </a:bodyPr>
          <a:lstStyle/>
          <a:p>
            <a:pPr>
              <a:buNone/>
            </a:pPr>
            <a:r>
              <a:rPr lang="en-US" sz="5400" b="1" dirty="0" smtClean="0">
                <a:solidFill>
                  <a:srgbClr val="C00000"/>
                </a:solidFill>
              </a:rPr>
              <a:t>John 8:1</a:t>
            </a:r>
            <a:endParaRPr lang="en-US" sz="5400" b="1" dirty="0">
              <a:solidFill>
                <a:srgbClr val="C00000"/>
              </a:solidFill>
            </a:endParaRPr>
          </a:p>
        </p:txBody>
      </p:sp>
      <p:pic>
        <p:nvPicPr>
          <p:cNvPr id="38914" name="Picture 2" descr="http://trebord.files.wordpress.com/2009/05/adultery1.jpg"/>
          <p:cNvPicPr>
            <a:picLocks noChangeAspect="1" noChangeArrowheads="1"/>
          </p:cNvPicPr>
          <p:nvPr/>
        </p:nvPicPr>
        <p:blipFill>
          <a:blip r:embed="rId3" cstate="print"/>
          <a:srcRect/>
          <a:stretch>
            <a:fillRect/>
          </a:stretch>
        </p:blipFill>
        <p:spPr bwMode="auto">
          <a:xfrm>
            <a:off x="409766" y="1371591"/>
            <a:ext cx="4878927" cy="522691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5322" y="365125"/>
            <a:ext cx="4458478" cy="1325563"/>
          </a:xfrm>
        </p:spPr>
        <p:txBody>
          <a:bodyPr/>
          <a:lstStyle/>
          <a:p>
            <a:r>
              <a:rPr lang="en-US" dirty="0" smtClean="0"/>
              <a:t>Elder CS Lewis</a:t>
            </a:r>
            <a:endParaRPr lang="en-US" dirty="0"/>
          </a:p>
        </p:txBody>
      </p:sp>
      <p:sp>
        <p:nvSpPr>
          <p:cNvPr id="5" name="Content Placeholder 4"/>
          <p:cNvSpPr>
            <a:spLocks noGrp="1"/>
          </p:cNvSpPr>
          <p:nvPr>
            <p:ph idx="1"/>
          </p:nvPr>
        </p:nvSpPr>
        <p:spPr>
          <a:xfrm>
            <a:off x="567601" y="195942"/>
            <a:ext cx="6234404" cy="6475445"/>
          </a:xfrm>
        </p:spPr>
        <p:txBody>
          <a:bodyPr>
            <a:normAutofit fontScale="92500" lnSpcReduction="10000"/>
          </a:bodyPr>
          <a:lstStyle/>
          <a:p>
            <a:pPr fontAlgn="base"/>
            <a:r>
              <a:rPr lang="en-US" b="1" dirty="0">
                <a:solidFill>
                  <a:srgbClr val="FF0000"/>
                </a:solidFill>
              </a:rPr>
              <a:t>“Although the sight of water made her feel ten times thirstier than before, she didn’t rush forward and drink. She stood as still as if she had been turned into stone, with her mouth wide open. And she had a very good reason; just on this side of the stream lay the lion.</a:t>
            </a:r>
          </a:p>
          <a:p>
            <a:pPr fontAlgn="base"/>
            <a:r>
              <a:rPr lang="en-US" b="1" dirty="0">
                <a:solidFill>
                  <a:srgbClr val="FF0000"/>
                </a:solidFill>
              </a:rPr>
              <a:t>It lay with its head raised and its two fore-paws out in front of it, like the lions in Trafalgar Square. She knew at once that it had seen her, for it eyes looked straight into hers for a moment and then turned away– as if it knew her quite well and didn’t think much of her.</a:t>
            </a:r>
          </a:p>
          <a:p>
            <a:pPr fontAlgn="base"/>
            <a:r>
              <a:rPr lang="en-US" b="1" dirty="0">
                <a:solidFill>
                  <a:srgbClr val="FF0000"/>
                </a:solidFill>
              </a:rPr>
              <a:t>‘If I run away, it’ll be after me in a moment,’ thought Jill. ‘And if I go on, I shall run straight into its mouth.’ Anyway, she couldn’t have moved if she had tried, and she couldn’t take her eyes off it.</a:t>
            </a:r>
          </a:p>
          <a:p>
            <a:pPr fontAlgn="base"/>
            <a:r>
              <a:rPr lang="en-US" b="1" dirty="0">
                <a:solidFill>
                  <a:srgbClr val="FF0000"/>
                </a:solidFill>
              </a:rPr>
              <a:t>How long this lasted, she could not be sure; it seemed like hours. And the thirst became so bad that she almost felt she would not mind being eaten by the lion if only she could be sure of getting a mouthful of water first.</a:t>
            </a:r>
          </a:p>
          <a:p>
            <a:pPr fontAlgn="base"/>
            <a:r>
              <a:rPr lang="en-US" b="1" dirty="0">
                <a:solidFill>
                  <a:srgbClr val="FF0000"/>
                </a:solidFill>
              </a:rPr>
              <a:t>‘If you’re thirsty, you may drink.’</a:t>
            </a:r>
          </a:p>
          <a:p>
            <a:pPr fontAlgn="base"/>
            <a:r>
              <a:rPr lang="en-US" b="1" dirty="0" smtClean="0">
                <a:solidFill>
                  <a:srgbClr val="FF0000"/>
                </a:solidFill>
              </a:rPr>
              <a:t>…For </a:t>
            </a:r>
            <a:r>
              <a:rPr lang="en-US" b="1" dirty="0">
                <a:solidFill>
                  <a:srgbClr val="FF0000"/>
                </a:solidFill>
              </a:rPr>
              <a:t>a second she stared here and there, wondering who had </a:t>
            </a:r>
            <a:r>
              <a:rPr lang="en-US" b="1" dirty="0" smtClean="0">
                <a:solidFill>
                  <a:srgbClr val="FF0000"/>
                </a:solidFill>
              </a:rPr>
              <a:t>spoken. Then </a:t>
            </a:r>
            <a:r>
              <a:rPr lang="en-US" b="1" dirty="0">
                <a:solidFill>
                  <a:srgbClr val="FF0000"/>
                </a:solidFill>
              </a:rPr>
              <a:t>the voice said again, ‘If you are thirsty, come and drink,’ and </a:t>
            </a:r>
            <a:r>
              <a:rPr lang="en-US" b="1" dirty="0" smtClean="0">
                <a:solidFill>
                  <a:srgbClr val="FF0000"/>
                </a:solidFill>
              </a:rPr>
              <a:t>she…realized </a:t>
            </a:r>
            <a:r>
              <a:rPr lang="en-US" b="1" dirty="0">
                <a:solidFill>
                  <a:srgbClr val="FF0000"/>
                </a:solidFill>
              </a:rPr>
              <a:t>that it was the lion speaking.</a:t>
            </a:r>
          </a:p>
          <a:p>
            <a:pPr marL="0" indent="0">
              <a:buNone/>
            </a:pPr>
            <a:endParaRPr lang="en-US" b="1" dirty="0">
              <a:solidFill>
                <a:srgbClr val="FF0000"/>
              </a:solidFill>
            </a:endParaRPr>
          </a:p>
        </p:txBody>
      </p:sp>
      <p:pic>
        <p:nvPicPr>
          <p:cNvPr id="1026" name="Picture 2" descr="http://www.arastiralim.net/ilk/wp-content/uploads/2011/08/Aslan-Sar%C4%B1s%C4%B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2005" y="1690688"/>
            <a:ext cx="5227553" cy="4150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24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4940</TotalTime>
  <Words>269</Words>
  <Application>Microsoft Office PowerPoint</Application>
  <PresentationFormat>Custom</PresentationFormat>
  <Paragraphs>49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One Needful Thing</vt:lpstr>
      <vt:lpstr>Conference Time!</vt:lpstr>
      <vt:lpstr>Elder Ridd</vt:lpstr>
      <vt:lpstr>President Uchtdorf</vt:lpstr>
      <vt:lpstr>Good Monday Morning!</vt:lpstr>
      <vt:lpstr>Mary and Martha</vt:lpstr>
      <vt:lpstr>Patricia Holland</vt:lpstr>
      <vt:lpstr>The Woman</vt:lpstr>
      <vt:lpstr>Elder CS Lewis</vt:lpstr>
      <vt:lpstr>Elder CS Lewis</vt:lpstr>
      <vt:lpstr>Elder CS Lewis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cp:lastModifiedBy>
  <cp:revision>62</cp:revision>
  <dcterms:created xsi:type="dcterms:W3CDTF">2014-04-02T14:01:16Z</dcterms:created>
  <dcterms:modified xsi:type="dcterms:W3CDTF">2014-04-06T22:55:52Z</dcterms:modified>
</cp:coreProperties>
</file>