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61" r:id="rId3"/>
    <p:sldId id="262" r:id="rId4"/>
    <p:sldId id="263"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86BF1B-4FB1-4CB9-9CA9-C37BB9BA987D}" type="datetimeFigureOut">
              <a:rPr lang="en-US" smtClean="0"/>
              <a:t>3/8/2015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3B7AFF-933F-4C43-921B-61E7AC4BEB72}" type="slidenum">
              <a:rPr lang="en-US" smtClean="0"/>
              <a:t>‹#›</a:t>
            </a:fld>
            <a:endParaRPr lang="en-US"/>
          </a:p>
        </p:txBody>
      </p:sp>
    </p:spTree>
    <p:extLst>
      <p:ext uri="{BB962C8B-B14F-4D97-AF65-F5344CB8AC3E}">
        <p14:creationId xmlns:p14="http://schemas.microsoft.com/office/powerpoint/2010/main" val="1040960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432A1-15A3-4F53-949B-16CAA1B8DEEF}" type="slidenum">
              <a:rPr lang="en-US" altLang="en-US"/>
              <a:pPr/>
              <a:t>6</a:t>
            </a:fld>
            <a:endParaRPr lang="en-US" alt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ltLang="en-US"/>
              <a:t>Layer 2, the “feet” are those of anyone who teaches the gospel.</a:t>
            </a:r>
          </a:p>
        </p:txBody>
      </p:sp>
    </p:spTree>
    <p:extLst>
      <p:ext uri="{BB962C8B-B14F-4D97-AF65-F5344CB8AC3E}">
        <p14:creationId xmlns:p14="http://schemas.microsoft.com/office/powerpoint/2010/main" val="2759813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18981-2AF6-465A-B60A-FC1AB908AE25}" type="slidenum">
              <a:rPr lang="en-US" altLang="en-US"/>
              <a:pPr/>
              <a:t>7</a:t>
            </a:fld>
            <a:endParaRPr lang="en-US" alt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ltLang="en-US"/>
              <a:t>Layer 3: The “feet” are those of the Savior, standing on the Mount of Olives</a:t>
            </a:r>
          </a:p>
        </p:txBody>
      </p:sp>
    </p:spTree>
    <p:extLst>
      <p:ext uri="{BB962C8B-B14F-4D97-AF65-F5344CB8AC3E}">
        <p14:creationId xmlns:p14="http://schemas.microsoft.com/office/powerpoint/2010/main" val="4010059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FEDF1F-B480-4071-A4CA-4DF7877A8D2F}" type="slidenum">
              <a:rPr lang="en-US" altLang="en-US"/>
              <a:pPr/>
              <a:t>8</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ltLang="en-US"/>
              <a:t>Christ and the New Covenant</a:t>
            </a:r>
          </a:p>
        </p:txBody>
      </p:sp>
    </p:spTree>
    <p:extLst>
      <p:ext uri="{BB962C8B-B14F-4D97-AF65-F5344CB8AC3E}">
        <p14:creationId xmlns:p14="http://schemas.microsoft.com/office/powerpoint/2010/main" val="3362965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3/8/2015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3/8/2015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3/8/2015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3/8/2015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3/8/2015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3/8/2015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3/8/2015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3/8/2015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3/8/2015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3/8/2015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3/8/2015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3/8/2015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0.media.tumblr.com/29da079221cc29949a375afb95713c05/tumblr_mfmeo4Fv2t1rrutr7o1_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85831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253135" y="659308"/>
            <a:ext cx="6665732" cy="2425959"/>
          </a:xfrm>
        </p:spPr>
        <p:txBody>
          <a:bodyPr>
            <a:normAutofit fontScale="90000"/>
          </a:bodyPr>
          <a:lstStyle/>
          <a:p>
            <a:pPr algn="r"/>
            <a:r>
              <a:rPr lang="en-US" b="1" dirty="0" smtClean="0">
                <a:solidFill>
                  <a:srgbClr val="00206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How Beautiful Upon the Mountains</a:t>
            </a:r>
            <a:endParaRPr lang="en-US" b="1" dirty="0">
              <a:solidFill>
                <a:srgbClr val="00206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87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Obstinate!</a:t>
            </a:r>
            <a:endParaRPr lang="en-US" sz="6000" b="1" dirty="0">
              <a:solidFill>
                <a:srgbClr val="FF0000"/>
              </a:solidFill>
            </a:endParaRPr>
          </a:p>
        </p:txBody>
      </p:sp>
      <p:sp>
        <p:nvSpPr>
          <p:cNvPr id="3" name="Content Placeholder 2"/>
          <p:cNvSpPr>
            <a:spLocks noGrp="1"/>
          </p:cNvSpPr>
          <p:nvPr>
            <p:ph idx="1"/>
          </p:nvPr>
        </p:nvSpPr>
        <p:spPr/>
        <p:txBody>
          <a:bodyPr>
            <a:normAutofit/>
          </a:bodyPr>
          <a:lstStyle/>
          <a:p>
            <a:r>
              <a:rPr lang="en-US" sz="4000" b="1" dirty="0" smtClean="0">
                <a:solidFill>
                  <a:srgbClr val="FF0000"/>
                </a:solidFill>
              </a:rPr>
              <a:t>Isaiah 48</a:t>
            </a:r>
            <a:endParaRPr lang="en-US" sz="4000" b="1" dirty="0">
              <a:solidFill>
                <a:srgbClr val="FF0000"/>
              </a:solidFill>
            </a:endParaRPr>
          </a:p>
        </p:txBody>
      </p:sp>
      <p:pic>
        <p:nvPicPr>
          <p:cNvPr id="1026" name="Picture 2" descr="https://s-media-cache-ak0.pinimg.com/236x/0f/23/9a/0f239ae41ef792c953442ed7724f43a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7147" y="1194318"/>
            <a:ext cx="7072097" cy="4674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4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4127863" cy="1450757"/>
          </a:xfrm>
        </p:spPr>
        <p:txBody>
          <a:bodyPr>
            <a:normAutofit/>
          </a:bodyPr>
          <a:lstStyle/>
          <a:p>
            <a:r>
              <a:rPr lang="en-US" sz="6000" b="1" dirty="0" smtClean="0">
                <a:solidFill>
                  <a:srgbClr val="FF0000"/>
                </a:solidFill>
              </a:rPr>
              <a:t>Motherhood</a:t>
            </a:r>
            <a:endParaRPr lang="en-US" sz="6000" b="1" dirty="0">
              <a:solidFill>
                <a:srgbClr val="FF0000"/>
              </a:solidFill>
            </a:endParaRPr>
          </a:p>
        </p:txBody>
      </p:sp>
      <p:sp>
        <p:nvSpPr>
          <p:cNvPr id="3" name="Content Placeholder 2"/>
          <p:cNvSpPr>
            <a:spLocks noGrp="1"/>
          </p:cNvSpPr>
          <p:nvPr>
            <p:ph idx="1"/>
          </p:nvPr>
        </p:nvSpPr>
        <p:spPr>
          <a:xfrm>
            <a:off x="1097280" y="1845734"/>
            <a:ext cx="5004940" cy="4023360"/>
          </a:xfrm>
        </p:spPr>
        <p:txBody>
          <a:bodyPr>
            <a:normAutofit/>
          </a:bodyPr>
          <a:lstStyle/>
          <a:p>
            <a:r>
              <a:rPr lang="en-US" sz="4800" b="1" dirty="0" smtClean="0">
                <a:solidFill>
                  <a:srgbClr val="FF0000"/>
                </a:solidFill>
              </a:rPr>
              <a:t>Isaiah 49</a:t>
            </a:r>
            <a:endParaRPr lang="en-US" sz="4800" b="1" dirty="0">
              <a:solidFill>
                <a:srgbClr val="FF0000"/>
              </a:solidFill>
            </a:endParaRPr>
          </a:p>
        </p:txBody>
      </p:sp>
      <p:pic>
        <p:nvPicPr>
          <p:cNvPr id="2052" name="Picture 4" descr="https://lh4.googleusercontent.com/-9pT_CWJOK3E/U9L5BPw905I/AAAAAAAARbw/0kOhNa0ykkY/w1253-h835-no/IMG_39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6603" y="1011981"/>
            <a:ext cx="6638998" cy="4427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702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solidFill>
                  <a:srgbClr val="7030A0"/>
                </a:solidFill>
              </a:rPr>
              <a:t>The Mountains</a:t>
            </a:r>
            <a:endParaRPr lang="en-US" sz="7200" b="1" dirty="0">
              <a:solidFill>
                <a:srgbClr val="7030A0"/>
              </a:solidFill>
            </a:endParaRPr>
          </a:p>
        </p:txBody>
      </p:sp>
      <p:sp>
        <p:nvSpPr>
          <p:cNvPr id="3" name="Content Placeholder 2"/>
          <p:cNvSpPr>
            <a:spLocks noGrp="1"/>
          </p:cNvSpPr>
          <p:nvPr>
            <p:ph idx="1"/>
          </p:nvPr>
        </p:nvSpPr>
        <p:spPr/>
        <p:txBody>
          <a:bodyPr>
            <a:normAutofit/>
          </a:bodyPr>
          <a:lstStyle/>
          <a:p>
            <a:r>
              <a:rPr lang="en-US" sz="6000" b="1" dirty="0" smtClean="0">
                <a:solidFill>
                  <a:srgbClr val="7030A0"/>
                </a:solidFill>
              </a:rPr>
              <a:t>Isaiah 52</a:t>
            </a:r>
            <a:endParaRPr lang="en-US" sz="6000" b="1" dirty="0">
              <a:solidFill>
                <a:srgbClr val="7030A0"/>
              </a:solidFill>
            </a:endParaRPr>
          </a:p>
        </p:txBody>
      </p:sp>
      <p:pic>
        <p:nvPicPr>
          <p:cNvPr id="3074" name="Picture 2" descr="https://lh5.googleusercontent.com/-cJSPeg04F3M/UrpQSRV7imI/AAAAAAAAF6c/n95Q4ZNnoV0/w557-h835-no/IMG_43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3944" y="286603"/>
            <a:ext cx="4331996" cy="6494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16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altLang="en-US" b="1" dirty="0">
                <a:solidFill>
                  <a:srgbClr val="7030A0"/>
                </a:solidFill>
              </a:rPr>
              <a:t>Isaiah’s Many Layered Verses</a:t>
            </a:r>
            <a:br>
              <a:rPr lang="en-US" altLang="en-US" b="1" dirty="0">
                <a:solidFill>
                  <a:srgbClr val="7030A0"/>
                </a:solidFill>
              </a:rPr>
            </a:br>
            <a:r>
              <a:rPr lang="en-US" altLang="en-US" b="1" dirty="0">
                <a:solidFill>
                  <a:srgbClr val="7030A0"/>
                </a:solidFill>
              </a:rPr>
              <a:t>Layer 1- The Hebrew</a:t>
            </a:r>
          </a:p>
        </p:txBody>
      </p:sp>
      <p:sp>
        <p:nvSpPr>
          <p:cNvPr id="14339" name="Rectangle 3"/>
          <p:cNvSpPr>
            <a:spLocks noGrp="1" noChangeArrowheads="1"/>
          </p:cNvSpPr>
          <p:nvPr>
            <p:ph type="body" idx="1"/>
          </p:nvPr>
        </p:nvSpPr>
        <p:spPr>
          <a:xfrm>
            <a:off x="1828800" y="1981200"/>
            <a:ext cx="8610600" cy="4343400"/>
          </a:xfrm>
        </p:spPr>
        <p:txBody>
          <a:bodyPr/>
          <a:lstStyle/>
          <a:p>
            <a:pPr>
              <a:buFont typeface="Wingdings" panose="05000000000000000000" pitchFamily="2" charset="2"/>
              <a:buNone/>
            </a:pPr>
            <a:r>
              <a:rPr lang="en-US" altLang="en-US" b="1" i="1" u="sng"/>
              <a:t>Isaiah 52</a:t>
            </a:r>
          </a:p>
          <a:p>
            <a:pPr>
              <a:buFont typeface="Wingdings" panose="05000000000000000000" pitchFamily="2" charset="2"/>
              <a:buNone/>
            </a:pPr>
            <a:r>
              <a:rPr lang="en-US" altLang="en-US"/>
              <a:t>And then shall they say, How beautiful (Navu) upon the mountains are the feet of him that bringeth good tidings unto the, that publisheth peace; that bringeth good tidings unto them of good, that publisheth salvation; (Yeshuah) that saith unto Zion, Thy God reigneth! </a:t>
            </a:r>
          </a:p>
        </p:txBody>
      </p:sp>
      <p:sp>
        <p:nvSpPr>
          <p:cNvPr id="14340" name="Text Box 4"/>
          <p:cNvSpPr txBox="1">
            <a:spLocks noChangeArrowheads="1"/>
          </p:cNvSpPr>
          <p:nvPr/>
        </p:nvSpPr>
        <p:spPr bwMode="auto">
          <a:xfrm>
            <a:off x="1905001" y="3908426"/>
            <a:ext cx="8321675" cy="2339975"/>
          </a:xfrm>
          <a:prstGeom prst="rect">
            <a:avLst/>
          </a:prstGeom>
          <a:solidFill>
            <a:schemeClr val="bg1"/>
          </a:solidFill>
          <a:ln w="57150">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solidFill>
                  <a:srgbClr val="CC3300"/>
                </a:solidFill>
              </a:rPr>
              <a:t>Interestingly, Isaiah declares that the feet of the Lord are “nauvoo,” or beautiful, upon the hills of Zion. More important is the fact that Isaiah actually announces the name of the coming Messiah in this passage: </a:t>
            </a:r>
            <a:r>
              <a:rPr lang="en-US" altLang="en-US" sz="2400" b="1" i="1">
                <a:solidFill>
                  <a:srgbClr val="CC3300"/>
                </a:solidFill>
              </a:rPr>
              <a:t>Yeshuah</a:t>
            </a:r>
            <a:r>
              <a:rPr lang="en-US" altLang="en-US" sz="2400" b="1">
                <a:solidFill>
                  <a:srgbClr val="CC3300"/>
                </a:solidFill>
              </a:rPr>
              <a:t>, which is the Hebrew word we render as the name </a:t>
            </a:r>
            <a:r>
              <a:rPr lang="en-US" altLang="en-US" sz="2400" b="1" i="1">
                <a:solidFill>
                  <a:srgbClr val="CC3300"/>
                </a:solidFill>
              </a:rPr>
              <a:t>Jesus</a:t>
            </a:r>
            <a:r>
              <a:rPr lang="en-US" altLang="en-US" sz="2400" b="1">
                <a:solidFill>
                  <a:srgbClr val="CC3300"/>
                </a:solidFill>
              </a:rPr>
              <a:t>.                                                        (Breck England)</a:t>
            </a:r>
            <a:endParaRPr lang="en-US" altLang="en-US" b="1"/>
          </a:p>
        </p:txBody>
      </p:sp>
    </p:spTree>
    <p:extLst>
      <p:ext uri="{BB962C8B-B14F-4D97-AF65-F5344CB8AC3E}">
        <p14:creationId xmlns:p14="http://schemas.microsoft.com/office/powerpoint/2010/main" val="973801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1000" fill="hold"/>
                                        <p:tgtEl>
                                          <p:spTgt spid="14340"/>
                                        </p:tgtEl>
                                        <p:attrNameLst>
                                          <p:attrName>ppt_w</p:attrName>
                                        </p:attrNameLst>
                                      </p:cBhvr>
                                      <p:tavLst>
                                        <p:tav tm="0">
                                          <p:val>
                                            <p:fltVal val="0"/>
                                          </p:val>
                                        </p:tav>
                                        <p:tav tm="100000">
                                          <p:val>
                                            <p:strVal val="#ppt_w"/>
                                          </p:val>
                                        </p:tav>
                                      </p:tavLst>
                                    </p:anim>
                                    <p:anim calcmode="lin" valueType="num">
                                      <p:cBhvr>
                                        <p:cTn id="8" dur="1000" fill="hold"/>
                                        <p:tgtEl>
                                          <p:spTgt spid="143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altLang="en-US" b="1" dirty="0">
                <a:solidFill>
                  <a:srgbClr val="7030A0"/>
                </a:solidFill>
              </a:rPr>
              <a:t>Layer 2</a:t>
            </a:r>
            <a:br>
              <a:rPr lang="en-US" altLang="en-US" b="1" dirty="0">
                <a:solidFill>
                  <a:srgbClr val="7030A0"/>
                </a:solidFill>
              </a:rPr>
            </a:br>
            <a:r>
              <a:rPr lang="en-US" altLang="en-US" b="1" dirty="0" err="1">
                <a:solidFill>
                  <a:srgbClr val="7030A0"/>
                </a:solidFill>
              </a:rPr>
              <a:t>Abinadi’s</a:t>
            </a:r>
            <a:r>
              <a:rPr lang="en-US" altLang="en-US" b="1" dirty="0">
                <a:solidFill>
                  <a:srgbClr val="7030A0"/>
                </a:solidFill>
              </a:rPr>
              <a:t> Commentary</a:t>
            </a:r>
          </a:p>
        </p:txBody>
      </p:sp>
      <p:sp>
        <p:nvSpPr>
          <p:cNvPr id="10243" name="Rectangle 3"/>
          <p:cNvSpPr>
            <a:spLocks noGrp="1" noChangeArrowheads="1"/>
          </p:cNvSpPr>
          <p:nvPr>
            <p:ph type="body" idx="1"/>
          </p:nvPr>
        </p:nvSpPr>
        <p:spPr>
          <a:xfrm>
            <a:off x="1981200" y="1981200"/>
            <a:ext cx="8229600" cy="4724400"/>
          </a:xfrm>
        </p:spPr>
        <p:txBody>
          <a:bodyPr/>
          <a:lstStyle/>
          <a:p>
            <a:pPr>
              <a:lnSpc>
                <a:spcPct val="80000"/>
              </a:lnSpc>
              <a:buFont typeface="Wingdings" panose="05000000000000000000" pitchFamily="2" charset="2"/>
              <a:buNone/>
            </a:pPr>
            <a:r>
              <a:rPr lang="en-US" altLang="en-US" sz="2800" i="1"/>
              <a:t>Yea, and are not the prophets, every one that has opened his mouth to prophesy, that has not fallen into transgression, I mean all the holy prophets ever since the world began? I say unto you that they are his seed.</a:t>
            </a:r>
            <a:r>
              <a:rPr lang="en-US" altLang="en-US" sz="2800"/>
              <a:t> </a:t>
            </a:r>
            <a:br>
              <a:rPr lang="en-US" altLang="en-US" sz="2800"/>
            </a:br>
            <a:r>
              <a:rPr lang="en-US" altLang="en-US" sz="2800"/>
              <a:t>          </a:t>
            </a:r>
          </a:p>
          <a:p>
            <a:pPr>
              <a:lnSpc>
                <a:spcPct val="80000"/>
              </a:lnSpc>
              <a:buFont typeface="Wingdings" panose="05000000000000000000" pitchFamily="2" charset="2"/>
              <a:buNone/>
            </a:pPr>
            <a:r>
              <a:rPr lang="en-US" altLang="en-US" sz="2800"/>
              <a:t>"</a:t>
            </a:r>
            <a:r>
              <a:rPr lang="en-US" altLang="en-US" sz="2800" i="1"/>
              <a:t>And behold, I say unto you, this is not all. For O how beautiful upon the mountains are the feet of him that bringeth good tidings, that is the founder of peace, yea, even the Lord, who has redeemed his people; yea, him who has granted salvation unto his people</a:t>
            </a:r>
            <a:r>
              <a:rPr lang="en-US" altLang="en-US" sz="2800"/>
              <a:t>" (Mosiah 15:13-14,18). </a:t>
            </a:r>
          </a:p>
        </p:txBody>
      </p:sp>
    </p:spTree>
    <p:extLst>
      <p:ext uri="{BB962C8B-B14F-4D97-AF65-F5344CB8AC3E}">
        <p14:creationId xmlns:p14="http://schemas.microsoft.com/office/powerpoint/2010/main" val="2949355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sz="half" idx="1"/>
          </p:nvPr>
        </p:nvSpPr>
        <p:spPr>
          <a:xfrm>
            <a:off x="519404" y="1676400"/>
            <a:ext cx="5246914" cy="5181600"/>
          </a:xfrm>
          <a:solidFill>
            <a:schemeClr val="bg1"/>
          </a:solidFill>
        </p:spPr>
        <p:txBody>
          <a:bodyPr>
            <a:noAutofit/>
          </a:bodyPr>
          <a:lstStyle/>
          <a:p>
            <a:pPr>
              <a:lnSpc>
                <a:spcPct val="80000"/>
              </a:lnSpc>
              <a:buFont typeface="Wingdings" panose="05000000000000000000" pitchFamily="2" charset="2"/>
              <a:buNone/>
            </a:pPr>
            <a:r>
              <a:rPr lang="en-US" altLang="en-US" sz="1800" b="1" i="1" u="sng" dirty="0">
                <a:solidFill>
                  <a:srgbClr val="CC3300"/>
                </a:solidFill>
              </a:rPr>
              <a:t>Isaiah 52</a:t>
            </a:r>
          </a:p>
          <a:p>
            <a:pPr>
              <a:lnSpc>
                <a:spcPct val="80000"/>
              </a:lnSpc>
              <a:buFont typeface="Wingdings" panose="05000000000000000000" pitchFamily="2" charset="2"/>
              <a:buNone/>
            </a:pPr>
            <a:r>
              <a:rPr lang="en-US" altLang="en-US" sz="1600" b="1" dirty="0">
                <a:solidFill>
                  <a:srgbClr val="CC3300"/>
                </a:solidFill>
              </a:rPr>
              <a:t>Awake, awake, put on thy strength, O Zion; put on thy beautiful garments, O Jerusalem, the holy city; for henceforth there shall no more come into thee the uncircumcised and the unclean</a:t>
            </a:r>
            <a:r>
              <a:rPr lang="en-US" altLang="en-US" sz="1600" b="1" dirty="0" smtClean="0">
                <a:solidFill>
                  <a:srgbClr val="CC3300"/>
                </a:solidFill>
              </a:rPr>
              <a:t>.</a:t>
            </a:r>
            <a:endParaRPr lang="en-US" altLang="en-US" sz="1600" b="1" dirty="0">
              <a:solidFill>
                <a:srgbClr val="008000"/>
              </a:solidFill>
            </a:endParaRPr>
          </a:p>
          <a:p>
            <a:pPr>
              <a:lnSpc>
                <a:spcPct val="80000"/>
              </a:lnSpc>
              <a:buFont typeface="Wingdings" panose="05000000000000000000" pitchFamily="2" charset="2"/>
              <a:buNone/>
            </a:pPr>
            <a:r>
              <a:rPr lang="en-US" altLang="en-US" sz="1600" b="1" dirty="0">
                <a:solidFill>
                  <a:srgbClr val="008000"/>
                </a:solidFill>
              </a:rPr>
              <a:t>Shake thyself from the dust; arise, and sit down, O Jerusalem; loose thyself from the bands of thy neck, O captive daughter of Zion</a:t>
            </a:r>
            <a:r>
              <a:rPr lang="en-US" altLang="en-US" sz="1600" b="1" dirty="0" smtClean="0"/>
              <a:t>.</a:t>
            </a:r>
            <a:endParaRPr lang="en-US" altLang="en-US" sz="1600" b="1" dirty="0"/>
          </a:p>
          <a:p>
            <a:pPr>
              <a:lnSpc>
                <a:spcPct val="80000"/>
              </a:lnSpc>
              <a:buFont typeface="Wingdings" panose="05000000000000000000" pitchFamily="2" charset="2"/>
              <a:buNone/>
            </a:pPr>
            <a:r>
              <a:rPr lang="en-US" altLang="en-US" sz="1600" b="1" dirty="0"/>
              <a:t>For thus </a:t>
            </a:r>
            <a:r>
              <a:rPr lang="en-US" altLang="en-US" sz="1600" b="1" dirty="0" err="1"/>
              <a:t>saith</a:t>
            </a:r>
            <a:r>
              <a:rPr lang="en-US" altLang="en-US" sz="1600" b="1" dirty="0"/>
              <a:t> the Lord, Ye have sold yourselves for naught; and ye shall be redeemed without money</a:t>
            </a:r>
            <a:r>
              <a:rPr lang="en-US" altLang="en-US" sz="1600" b="1" dirty="0" smtClean="0"/>
              <a:t>.</a:t>
            </a:r>
            <a:endParaRPr lang="en-US" altLang="en-US" sz="1600" b="1" dirty="0"/>
          </a:p>
          <a:p>
            <a:pPr>
              <a:lnSpc>
                <a:spcPct val="80000"/>
              </a:lnSpc>
              <a:buFont typeface="Wingdings" panose="05000000000000000000" pitchFamily="2" charset="2"/>
              <a:buNone/>
            </a:pPr>
            <a:r>
              <a:rPr lang="en-US" altLang="en-US" sz="1600" b="1" dirty="0">
                <a:solidFill>
                  <a:srgbClr val="660033"/>
                </a:solidFill>
              </a:rPr>
              <a:t>Therefore, my people shall know my name; yea, in that day they shall know that I am he that doth speak; behold, it is I</a:t>
            </a:r>
            <a:r>
              <a:rPr lang="en-US" altLang="en-US" sz="1600" b="1" dirty="0" smtClean="0">
                <a:solidFill>
                  <a:srgbClr val="660033"/>
                </a:solidFill>
              </a:rPr>
              <a:t>.</a:t>
            </a:r>
            <a:endParaRPr lang="en-US" altLang="en-US" sz="1600" b="1" dirty="0">
              <a:solidFill>
                <a:srgbClr val="663300"/>
              </a:solidFill>
            </a:endParaRPr>
          </a:p>
          <a:p>
            <a:pPr>
              <a:lnSpc>
                <a:spcPct val="80000"/>
              </a:lnSpc>
              <a:buFont typeface="Wingdings" panose="05000000000000000000" pitchFamily="2" charset="2"/>
              <a:buNone/>
            </a:pPr>
            <a:r>
              <a:rPr lang="en-US" altLang="en-US" sz="1600" b="1" dirty="0">
                <a:solidFill>
                  <a:srgbClr val="FF9900"/>
                </a:solidFill>
              </a:rPr>
              <a:t>And then shall they say, How beautiful upon the mountains are the feet of him that </a:t>
            </a:r>
            <a:r>
              <a:rPr lang="en-US" altLang="en-US" sz="1600" b="1" dirty="0" err="1">
                <a:solidFill>
                  <a:srgbClr val="FF9900"/>
                </a:solidFill>
              </a:rPr>
              <a:t>bringeth</a:t>
            </a:r>
            <a:r>
              <a:rPr lang="en-US" altLang="en-US" sz="1600" b="1" dirty="0">
                <a:solidFill>
                  <a:srgbClr val="FF9900"/>
                </a:solidFill>
              </a:rPr>
              <a:t> good tidings unto the, that </a:t>
            </a:r>
            <a:r>
              <a:rPr lang="en-US" altLang="en-US" sz="1600" b="1" dirty="0" err="1">
                <a:solidFill>
                  <a:srgbClr val="FF9900"/>
                </a:solidFill>
              </a:rPr>
              <a:t>publisheth</a:t>
            </a:r>
            <a:r>
              <a:rPr lang="en-US" altLang="en-US" sz="1600" b="1" dirty="0">
                <a:solidFill>
                  <a:srgbClr val="FF9900"/>
                </a:solidFill>
              </a:rPr>
              <a:t> peace; that </a:t>
            </a:r>
            <a:r>
              <a:rPr lang="en-US" altLang="en-US" sz="1600" b="1" dirty="0" err="1">
                <a:solidFill>
                  <a:srgbClr val="FF9900"/>
                </a:solidFill>
              </a:rPr>
              <a:t>bringeth</a:t>
            </a:r>
            <a:r>
              <a:rPr lang="en-US" altLang="en-US" sz="1600" b="1" dirty="0">
                <a:solidFill>
                  <a:srgbClr val="FF9900"/>
                </a:solidFill>
              </a:rPr>
              <a:t> good tidings unto them of good, that </a:t>
            </a:r>
            <a:r>
              <a:rPr lang="en-US" altLang="en-US" sz="1600" b="1" dirty="0" err="1">
                <a:solidFill>
                  <a:srgbClr val="FF9900"/>
                </a:solidFill>
              </a:rPr>
              <a:t>publisheth</a:t>
            </a:r>
            <a:r>
              <a:rPr lang="en-US" altLang="en-US" sz="1600" b="1" dirty="0">
                <a:solidFill>
                  <a:srgbClr val="FF9900"/>
                </a:solidFill>
              </a:rPr>
              <a:t> salvation; that </a:t>
            </a:r>
            <a:r>
              <a:rPr lang="en-US" altLang="en-US" sz="1600" b="1" dirty="0" err="1">
                <a:solidFill>
                  <a:srgbClr val="FF9900"/>
                </a:solidFill>
              </a:rPr>
              <a:t>saith</a:t>
            </a:r>
            <a:r>
              <a:rPr lang="en-US" altLang="en-US" sz="1600" b="1" dirty="0">
                <a:solidFill>
                  <a:srgbClr val="FF9900"/>
                </a:solidFill>
              </a:rPr>
              <a:t> unto Zion, Thy God </a:t>
            </a:r>
            <a:r>
              <a:rPr lang="en-US" altLang="en-US" sz="1600" b="1" dirty="0" err="1">
                <a:solidFill>
                  <a:srgbClr val="FF9900"/>
                </a:solidFill>
              </a:rPr>
              <a:t>reigneth</a:t>
            </a:r>
            <a:r>
              <a:rPr lang="en-US" altLang="en-US" sz="1600" b="1" dirty="0" smtClean="0">
                <a:solidFill>
                  <a:srgbClr val="FF9900"/>
                </a:solidFill>
              </a:rPr>
              <a:t>!</a:t>
            </a:r>
            <a:endParaRPr lang="en-US" altLang="en-US" sz="1600" b="1" dirty="0">
              <a:solidFill>
                <a:srgbClr val="FF9900"/>
              </a:solidFill>
            </a:endParaRPr>
          </a:p>
          <a:p>
            <a:pPr>
              <a:lnSpc>
                <a:spcPct val="80000"/>
              </a:lnSpc>
              <a:buFont typeface="Wingdings" panose="05000000000000000000" pitchFamily="2" charset="2"/>
              <a:buNone/>
            </a:pPr>
            <a:r>
              <a:rPr lang="en-US" altLang="en-US" sz="1600" b="1" dirty="0">
                <a:solidFill>
                  <a:srgbClr val="002060"/>
                </a:solidFill>
              </a:rPr>
              <a:t>Thy watchmen shall lift up the voice; with the voice together shall they sing; for they shall see eye to eye, when the Lord shall bring again Zion.</a:t>
            </a:r>
          </a:p>
        </p:txBody>
      </p:sp>
      <p:sp>
        <p:nvSpPr>
          <p:cNvPr id="2054" name="Rectangle 6"/>
          <p:cNvSpPr>
            <a:spLocks noGrp="1" noChangeArrowheads="1"/>
          </p:cNvSpPr>
          <p:nvPr>
            <p:ph type="body" sz="half" idx="2"/>
          </p:nvPr>
        </p:nvSpPr>
        <p:spPr>
          <a:xfrm>
            <a:off x="6019799" y="1600200"/>
            <a:ext cx="5699449" cy="5562600"/>
          </a:xfrm>
          <a:solidFill>
            <a:schemeClr val="bg1"/>
          </a:solidFill>
        </p:spPr>
        <p:txBody>
          <a:bodyPr>
            <a:noAutofit/>
          </a:bodyPr>
          <a:lstStyle/>
          <a:p>
            <a:pPr>
              <a:lnSpc>
                <a:spcPct val="80000"/>
              </a:lnSpc>
              <a:buFont typeface="Wingdings" panose="05000000000000000000" pitchFamily="2" charset="2"/>
              <a:buNone/>
            </a:pPr>
            <a:r>
              <a:rPr lang="en-US" altLang="en-US" sz="1800" b="1" i="1" u="sng" dirty="0"/>
              <a:t>3 Nephi 20</a:t>
            </a:r>
          </a:p>
          <a:p>
            <a:pPr>
              <a:lnSpc>
                <a:spcPct val="80000"/>
              </a:lnSpc>
              <a:buFont typeface="Wingdings" panose="05000000000000000000" pitchFamily="2" charset="2"/>
              <a:buNone/>
            </a:pPr>
            <a:r>
              <a:rPr lang="en-US" altLang="en-US" sz="1600" b="1" dirty="0"/>
              <a:t>And it shall come to pass that the time cometh, </a:t>
            </a:r>
            <a:r>
              <a:rPr lang="en-US" altLang="en-US" sz="1600" b="1" i="1" u="sng" dirty="0"/>
              <a:t>when the </a:t>
            </a:r>
            <a:r>
              <a:rPr lang="en-US" altLang="en-US" sz="1600" b="1" i="1" u="sng" dirty="0" err="1"/>
              <a:t>fulness</a:t>
            </a:r>
            <a:r>
              <a:rPr lang="en-US" altLang="en-US" sz="1600" b="1" i="1" u="sng" dirty="0"/>
              <a:t> of my gospel</a:t>
            </a:r>
            <a:r>
              <a:rPr lang="en-US" altLang="en-US" sz="1600" b="1" dirty="0"/>
              <a:t> shall be preached unto them</a:t>
            </a:r>
            <a:r>
              <a:rPr lang="en-US" altLang="en-US" sz="1600" b="1" dirty="0" smtClean="0"/>
              <a:t>;</a:t>
            </a:r>
            <a:endParaRPr lang="en-US" altLang="en-US" sz="1600" b="1" dirty="0"/>
          </a:p>
          <a:p>
            <a:pPr>
              <a:lnSpc>
                <a:spcPct val="80000"/>
              </a:lnSpc>
              <a:buFont typeface="Wingdings" panose="05000000000000000000" pitchFamily="2" charset="2"/>
              <a:buNone/>
            </a:pPr>
            <a:r>
              <a:rPr lang="en-US" altLang="en-US" sz="1600" b="1" dirty="0"/>
              <a:t>And they shall believe in me, that I am Jesus Christ</a:t>
            </a:r>
            <a:r>
              <a:rPr lang="en-US" altLang="en-US" sz="1600" b="1" dirty="0" smtClean="0"/>
              <a:t>…</a:t>
            </a:r>
            <a:endParaRPr lang="en-US" altLang="en-US" sz="1600" b="1" i="1" u="sng" dirty="0">
              <a:solidFill>
                <a:schemeClr val="bg2"/>
              </a:solidFill>
            </a:endParaRPr>
          </a:p>
          <a:p>
            <a:pPr>
              <a:lnSpc>
                <a:spcPct val="80000"/>
              </a:lnSpc>
              <a:buFont typeface="Wingdings" panose="05000000000000000000" pitchFamily="2" charset="2"/>
              <a:buNone/>
            </a:pPr>
            <a:r>
              <a:rPr lang="en-US" altLang="en-US" sz="1600" b="1" i="1" u="sng" dirty="0">
                <a:solidFill>
                  <a:srgbClr val="002060"/>
                </a:solidFill>
              </a:rPr>
              <a:t>Then</a:t>
            </a:r>
            <a:r>
              <a:rPr lang="en-US" altLang="en-US" sz="1600" b="1" dirty="0">
                <a:solidFill>
                  <a:srgbClr val="002060"/>
                </a:solidFill>
              </a:rPr>
              <a:t> shall their watchmen lift up their voice, and with the voice together shall they sing; for they shall see eye to eye</a:t>
            </a:r>
            <a:r>
              <a:rPr lang="en-US" altLang="en-US" sz="1600" b="1" dirty="0" smtClean="0">
                <a:solidFill>
                  <a:srgbClr val="002060"/>
                </a:solidFill>
              </a:rPr>
              <a:t>.</a:t>
            </a:r>
            <a:endParaRPr lang="en-US" altLang="en-US" sz="1600" b="1" i="1" u="sng" dirty="0">
              <a:solidFill>
                <a:srgbClr val="CC3300"/>
              </a:solidFill>
            </a:endParaRPr>
          </a:p>
          <a:p>
            <a:pPr>
              <a:lnSpc>
                <a:spcPct val="80000"/>
              </a:lnSpc>
              <a:buFont typeface="Wingdings" panose="05000000000000000000" pitchFamily="2" charset="2"/>
              <a:buNone/>
            </a:pPr>
            <a:r>
              <a:rPr lang="en-US" altLang="en-US" sz="1600" b="1" i="1" u="sng" dirty="0">
                <a:solidFill>
                  <a:srgbClr val="CC3300"/>
                </a:solidFill>
              </a:rPr>
              <a:t>And then</a:t>
            </a:r>
            <a:r>
              <a:rPr lang="en-US" altLang="en-US" sz="1600" b="1" dirty="0">
                <a:solidFill>
                  <a:srgbClr val="CC3300"/>
                </a:solidFill>
              </a:rPr>
              <a:t> shall be brought to pass that which is written: Awake, awake again, and put on thy strength, O Zion; put on thy beautiful garments, O Jerusalem, the holy city, for henceforth there shall no more come into thee the uncircumcised and the unclean</a:t>
            </a:r>
            <a:r>
              <a:rPr lang="en-US" altLang="en-US" sz="1600" b="1" dirty="0" smtClean="0">
                <a:solidFill>
                  <a:srgbClr val="CC3300"/>
                </a:solidFill>
              </a:rPr>
              <a:t>.</a:t>
            </a:r>
            <a:endParaRPr lang="en-US" altLang="en-US" sz="1600" b="1" dirty="0">
              <a:solidFill>
                <a:srgbClr val="008000"/>
              </a:solidFill>
            </a:endParaRPr>
          </a:p>
          <a:p>
            <a:pPr>
              <a:lnSpc>
                <a:spcPct val="80000"/>
              </a:lnSpc>
              <a:buFont typeface="Wingdings" panose="05000000000000000000" pitchFamily="2" charset="2"/>
              <a:buNone/>
            </a:pPr>
            <a:r>
              <a:rPr lang="en-US" altLang="en-US" sz="1600" b="1" dirty="0">
                <a:solidFill>
                  <a:srgbClr val="008000"/>
                </a:solidFill>
              </a:rPr>
              <a:t>Shake thyself from the dust; arise, sit down, O Jerusalem; loose thyself from the bands of thy neck, O captive daughter of Zion</a:t>
            </a:r>
            <a:r>
              <a:rPr lang="en-US" altLang="en-US" sz="1600" b="1" dirty="0" smtClean="0">
                <a:solidFill>
                  <a:srgbClr val="008000"/>
                </a:solidFill>
              </a:rPr>
              <a:t>.</a:t>
            </a:r>
            <a:endParaRPr lang="en-US" altLang="en-US" sz="1600" b="1" dirty="0">
              <a:solidFill>
                <a:srgbClr val="660033"/>
              </a:solidFill>
            </a:endParaRPr>
          </a:p>
          <a:p>
            <a:pPr>
              <a:lnSpc>
                <a:spcPct val="80000"/>
              </a:lnSpc>
              <a:buFont typeface="Wingdings" panose="05000000000000000000" pitchFamily="2" charset="2"/>
              <a:buNone/>
            </a:pPr>
            <a:r>
              <a:rPr lang="en-US" altLang="en-US" sz="1600" b="1" dirty="0">
                <a:solidFill>
                  <a:srgbClr val="660033"/>
                </a:solidFill>
              </a:rPr>
              <a:t>Verily, verily, I say unto you, </a:t>
            </a:r>
            <a:r>
              <a:rPr lang="en-US" altLang="en-US" sz="1600" b="1" i="1" u="sng" dirty="0">
                <a:solidFill>
                  <a:srgbClr val="660033"/>
                </a:solidFill>
              </a:rPr>
              <a:t>that my people shall know my name</a:t>
            </a:r>
            <a:r>
              <a:rPr lang="en-US" altLang="en-US" sz="1600" b="1" dirty="0">
                <a:solidFill>
                  <a:srgbClr val="660033"/>
                </a:solidFill>
              </a:rPr>
              <a:t>; yea, in that day they shall know that I am he that doth speak</a:t>
            </a:r>
            <a:r>
              <a:rPr lang="en-US" altLang="en-US" sz="1600" b="1" dirty="0" smtClean="0">
                <a:solidFill>
                  <a:srgbClr val="660033"/>
                </a:solidFill>
              </a:rPr>
              <a:t>.</a:t>
            </a:r>
            <a:endParaRPr lang="en-US" altLang="en-US" sz="1600" b="1" i="1" u="sng" dirty="0">
              <a:solidFill>
                <a:srgbClr val="FF9900"/>
              </a:solidFill>
            </a:endParaRPr>
          </a:p>
          <a:p>
            <a:pPr>
              <a:lnSpc>
                <a:spcPct val="80000"/>
              </a:lnSpc>
              <a:buFont typeface="Wingdings" panose="05000000000000000000" pitchFamily="2" charset="2"/>
              <a:buNone/>
            </a:pPr>
            <a:r>
              <a:rPr lang="en-US" altLang="en-US" sz="1600" b="1" i="1" u="sng" dirty="0">
                <a:solidFill>
                  <a:srgbClr val="FF9900"/>
                </a:solidFill>
              </a:rPr>
              <a:t>And then</a:t>
            </a:r>
            <a:r>
              <a:rPr lang="en-US" altLang="en-US" sz="1600" b="1" dirty="0">
                <a:solidFill>
                  <a:srgbClr val="FF9900"/>
                </a:solidFill>
              </a:rPr>
              <a:t> shall </a:t>
            </a:r>
            <a:r>
              <a:rPr lang="en-US" altLang="en-US" sz="1600" b="1" i="1" u="sng" dirty="0">
                <a:solidFill>
                  <a:srgbClr val="FF9900"/>
                </a:solidFill>
              </a:rPr>
              <a:t>they</a:t>
            </a:r>
            <a:r>
              <a:rPr lang="en-US" altLang="en-US" sz="1600" b="1" dirty="0">
                <a:solidFill>
                  <a:srgbClr val="FF9900"/>
                </a:solidFill>
              </a:rPr>
              <a:t> </a:t>
            </a:r>
            <a:r>
              <a:rPr lang="en-US" altLang="en-US" sz="1800" b="1" dirty="0">
                <a:solidFill>
                  <a:srgbClr val="FF9900"/>
                </a:solidFill>
              </a:rPr>
              <a:t>say</a:t>
            </a:r>
            <a:r>
              <a:rPr lang="en-US" altLang="en-US" sz="1600" b="1" dirty="0">
                <a:solidFill>
                  <a:srgbClr val="FF9900"/>
                </a:solidFill>
              </a:rPr>
              <a:t>: How beautiful upon the mountains are the feet of </a:t>
            </a:r>
            <a:r>
              <a:rPr lang="en-US" altLang="en-US" sz="1600" b="1" i="1" u="sng" dirty="0">
                <a:solidFill>
                  <a:srgbClr val="FF9900"/>
                </a:solidFill>
              </a:rPr>
              <a:t>him</a:t>
            </a:r>
            <a:r>
              <a:rPr lang="en-US" altLang="en-US" sz="1600" b="1" dirty="0">
                <a:solidFill>
                  <a:srgbClr val="FF9900"/>
                </a:solidFill>
              </a:rPr>
              <a:t> that </a:t>
            </a:r>
            <a:r>
              <a:rPr lang="en-US" altLang="en-US" sz="1600" b="1" dirty="0" err="1">
                <a:solidFill>
                  <a:srgbClr val="FF9900"/>
                </a:solidFill>
              </a:rPr>
              <a:t>bringeth</a:t>
            </a:r>
            <a:r>
              <a:rPr lang="en-US" altLang="en-US" sz="1600" b="1" dirty="0">
                <a:solidFill>
                  <a:srgbClr val="FF9900"/>
                </a:solidFill>
              </a:rPr>
              <a:t> good tidings unto them, that </a:t>
            </a:r>
            <a:r>
              <a:rPr lang="en-US" altLang="en-US" sz="1600" b="1" dirty="0" err="1">
                <a:solidFill>
                  <a:srgbClr val="FF9900"/>
                </a:solidFill>
              </a:rPr>
              <a:t>publisheth</a:t>
            </a:r>
            <a:r>
              <a:rPr lang="en-US" altLang="en-US" sz="1600" b="1" dirty="0">
                <a:solidFill>
                  <a:srgbClr val="FF9900"/>
                </a:solidFill>
              </a:rPr>
              <a:t> peace; that </a:t>
            </a:r>
            <a:r>
              <a:rPr lang="en-US" altLang="en-US" sz="1600" b="1" dirty="0" err="1">
                <a:solidFill>
                  <a:srgbClr val="FF9900"/>
                </a:solidFill>
              </a:rPr>
              <a:t>bringeth</a:t>
            </a:r>
            <a:r>
              <a:rPr lang="en-US" altLang="en-US" sz="1600" b="1" dirty="0">
                <a:solidFill>
                  <a:srgbClr val="FF9900"/>
                </a:solidFill>
              </a:rPr>
              <a:t> good tidings unto them of good, that </a:t>
            </a:r>
            <a:r>
              <a:rPr lang="en-US" altLang="en-US" sz="1600" b="1" dirty="0" err="1">
                <a:solidFill>
                  <a:srgbClr val="FF9900"/>
                </a:solidFill>
              </a:rPr>
              <a:t>publisheth</a:t>
            </a:r>
            <a:r>
              <a:rPr lang="en-US" altLang="en-US" sz="1600" b="1" dirty="0">
                <a:solidFill>
                  <a:srgbClr val="FF9900"/>
                </a:solidFill>
              </a:rPr>
              <a:t> salvation; that </a:t>
            </a:r>
            <a:r>
              <a:rPr lang="en-US" altLang="en-US" sz="1600" b="1" dirty="0" err="1">
                <a:solidFill>
                  <a:srgbClr val="FF9900"/>
                </a:solidFill>
              </a:rPr>
              <a:t>saith</a:t>
            </a:r>
            <a:r>
              <a:rPr lang="en-US" altLang="en-US" sz="1600" b="1" dirty="0">
                <a:solidFill>
                  <a:srgbClr val="FF9900"/>
                </a:solidFill>
              </a:rPr>
              <a:t> unto Zion: Thy God </a:t>
            </a:r>
            <a:r>
              <a:rPr lang="en-US" altLang="en-US" sz="1600" b="1" dirty="0" err="1">
                <a:solidFill>
                  <a:srgbClr val="FF9900"/>
                </a:solidFill>
              </a:rPr>
              <a:t>reigneth</a:t>
            </a:r>
            <a:r>
              <a:rPr lang="en-US" altLang="en-US" sz="1600" b="1" dirty="0">
                <a:solidFill>
                  <a:srgbClr val="FF9900"/>
                </a:solidFill>
              </a:rPr>
              <a:t>!</a:t>
            </a:r>
          </a:p>
        </p:txBody>
      </p:sp>
      <p:sp>
        <p:nvSpPr>
          <p:cNvPr id="2055" name="Rectangle 7"/>
          <p:cNvSpPr>
            <a:spLocks noGrp="1" noChangeArrowheads="1"/>
          </p:cNvSpPr>
          <p:nvPr>
            <p:ph type="title"/>
          </p:nvPr>
        </p:nvSpPr>
        <p:spPr>
          <a:xfrm>
            <a:off x="519404" y="190500"/>
            <a:ext cx="9462796" cy="1371600"/>
          </a:xfrm>
          <a:solidFill>
            <a:schemeClr val="bg1"/>
          </a:solidFill>
        </p:spPr>
        <p:txBody>
          <a:bodyPr>
            <a:normAutofit/>
          </a:bodyPr>
          <a:lstStyle/>
          <a:p>
            <a:r>
              <a:rPr lang="en-US" altLang="en-US" b="1" dirty="0">
                <a:solidFill>
                  <a:srgbClr val="7030A0"/>
                </a:solidFill>
              </a:rPr>
              <a:t>Layer 3</a:t>
            </a:r>
            <a:br>
              <a:rPr lang="en-US" altLang="en-US" b="1" dirty="0">
                <a:solidFill>
                  <a:srgbClr val="7030A0"/>
                </a:solidFill>
              </a:rPr>
            </a:br>
            <a:r>
              <a:rPr lang="en-US" altLang="en-US" b="1" dirty="0">
                <a:solidFill>
                  <a:srgbClr val="7030A0"/>
                </a:solidFill>
              </a:rPr>
              <a:t>The Savior’s Commentary</a:t>
            </a:r>
          </a:p>
        </p:txBody>
      </p:sp>
    </p:spTree>
    <p:extLst>
      <p:ext uri="{BB962C8B-B14F-4D97-AF65-F5344CB8AC3E}">
        <p14:creationId xmlns:p14="http://schemas.microsoft.com/office/powerpoint/2010/main" val="2899023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4">
                                            <p:bg/>
                                          </p:spTgt>
                                        </p:tgtEl>
                                        <p:attrNameLst>
                                          <p:attrName>style.visibility</p:attrName>
                                        </p:attrNameLst>
                                      </p:cBhvr>
                                      <p:to>
                                        <p:strVal val="visible"/>
                                      </p:to>
                                    </p:set>
                                    <p:animEffect transition="in" filter="wipe(left)">
                                      <p:cBhvr>
                                        <p:cTn id="7" dur="500"/>
                                        <p:tgtEl>
                                          <p:spTgt spid="205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4">
                                            <p:txEl>
                                              <p:pRg st="0" end="0"/>
                                            </p:txEl>
                                          </p:spTgt>
                                        </p:tgtEl>
                                        <p:attrNameLst>
                                          <p:attrName>style.visibility</p:attrName>
                                        </p:attrNameLst>
                                      </p:cBhvr>
                                      <p:to>
                                        <p:strVal val="visible"/>
                                      </p:to>
                                    </p:set>
                                    <p:animEffect transition="in" filter="wipe(left)">
                                      <p:cBhvr>
                                        <p:cTn id="12" dur="500"/>
                                        <p:tgtEl>
                                          <p:spTgt spid="20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4">
                                            <p:txEl>
                                              <p:pRg st="1" end="1"/>
                                            </p:txEl>
                                          </p:spTgt>
                                        </p:tgtEl>
                                        <p:attrNameLst>
                                          <p:attrName>style.visibility</p:attrName>
                                        </p:attrNameLst>
                                      </p:cBhvr>
                                      <p:to>
                                        <p:strVal val="visible"/>
                                      </p:to>
                                    </p:set>
                                    <p:animEffect transition="in" filter="wipe(left)">
                                      <p:cBhvr>
                                        <p:cTn id="17" dur="500"/>
                                        <p:tgtEl>
                                          <p:spTgt spid="205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4">
                                            <p:txEl>
                                              <p:pRg st="2" end="2"/>
                                            </p:txEl>
                                          </p:spTgt>
                                        </p:tgtEl>
                                        <p:attrNameLst>
                                          <p:attrName>style.visibility</p:attrName>
                                        </p:attrNameLst>
                                      </p:cBhvr>
                                      <p:to>
                                        <p:strVal val="visible"/>
                                      </p:to>
                                    </p:set>
                                    <p:animEffect transition="in" filter="wipe(left)">
                                      <p:cBhvr>
                                        <p:cTn id="22" dur="500"/>
                                        <p:tgtEl>
                                          <p:spTgt spid="205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4">
                                            <p:txEl>
                                              <p:pRg st="3" end="3"/>
                                            </p:txEl>
                                          </p:spTgt>
                                        </p:tgtEl>
                                        <p:attrNameLst>
                                          <p:attrName>style.visibility</p:attrName>
                                        </p:attrNameLst>
                                      </p:cBhvr>
                                      <p:to>
                                        <p:strVal val="visible"/>
                                      </p:to>
                                    </p:set>
                                    <p:animEffect transition="in" filter="wipe(left)">
                                      <p:cBhvr>
                                        <p:cTn id="27" dur="500"/>
                                        <p:tgtEl>
                                          <p:spTgt spid="205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4">
                                            <p:txEl>
                                              <p:pRg st="4" end="4"/>
                                            </p:txEl>
                                          </p:spTgt>
                                        </p:tgtEl>
                                        <p:attrNameLst>
                                          <p:attrName>style.visibility</p:attrName>
                                        </p:attrNameLst>
                                      </p:cBhvr>
                                      <p:to>
                                        <p:strVal val="visible"/>
                                      </p:to>
                                    </p:set>
                                    <p:animEffect transition="in" filter="wipe(left)">
                                      <p:cBhvr>
                                        <p:cTn id="32" dur="500"/>
                                        <p:tgtEl>
                                          <p:spTgt spid="205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4">
                                            <p:txEl>
                                              <p:pRg st="5" end="5"/>
                                            </p:txEl>
                                          </p:spTgt>
                                        </p:tgtEl>
                                        <p:attrNameLst>
                                          <p:attrName>style.visibility</p:attrName>
                                        </p:attrNameLst>
                                      </p:cBhvr>
                                      <p:to>
                                        <p:strVal val="visible"/>
                                      </p:to>
                                    </p:set>
                                    <p:animEffect transition="in" filter="wipe(left)">
                                      <p:cBhvr>
                                        <p:cTn id="37" dur="500"/>
                                        <p:tgtEl>
                                          <p:spTgt spid="205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54">
                                            <p:txEl>
                                              <p:pRg st="6" end="6"/>
                                            </p:txEl>
                                          </p:spTgt>
                                        </p:tgtEl>
                                        <p:attrNameLst>
                                          <p:attrName>style.visibility</p:attrName>
                                        </p:attrNameLst>
                                      </p:cBhvr>
                                      <p:to>
                                        <p:strVal val="visible"/>
                                      </p:to>
                                    </p:set>
                                    <p:animEffect transition="in" filter="wipe(left)">
                                      <p:cBhvr>
                                        <p:cTn id="42" dur="500"/>
                                        <p:tgtEl>
                                          <p:spTgt spid="205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54">
                                            <p:txEl>
                                              <p:pRg st="7" end="7"/>
                                            </p:txEl>
                                          </p:spTgt>
                                        </p:tgtEl>
                                        <p:attrNameLst>
                                          <p:attrName>style.visibility</p:attrName>
                                        </p:attrNameLst>
                                      </p:cBhvr>
                                      <p:to>
                                        <p:strVal val="visible"/>
                                      </p:to>
                                    </p:set>
                                    <p:animEffect transition="in" filter="wipe(left)">
                                      <p:cBhvr>
                                        <p:cTn id="47" dur="500"/>
                                        <p:tgtEl>
                                          <p:spTgt spid="205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70784" y="457200"/>
            <a:ext cx="6040016" cy="1371600"/>
          </a:xfrm>
        </p:spPr>
        <p:txBody>
          <a:bodyPr>
            <a:normAutofit/>
          </a:bodyPr>
          <a:lstStyle/>
          <a:p>
            <a:r>
              <a:rPr lang="en-US" altLang="en-US" sz="7200" b="1" dirty="0">
                <a:solidFill>
                  <a:srgbClr val="002060"/>
                </a:solidFill>
              </a:rPr>
              <a:t>Elder Holland</a:t>
            </a:r>
          </a:p>
        </p:txBody>
      </p:sp>
      <p:sp>
        <p:nvSpPr>
          <p:cNvPr id="11267" name="Rectangle 3"/>
          <p:cNvSpPr>
            <a:spLocks noGrp="1" noChangeArrowheads="1"/>
          </p:cNvSpPr>
          <p:nvPr>
            <p:ph type="body" idx="1"/>
          </p:nvPr>
        </p:nvSpPr>
        <p:spPr>
          <a:xfrm>
            <a:off x="4170784" y="1981200"/>
            <a:ext cx="7660432" cy="4648200"/>
          </a:xfrm>
        </p:spPr>
        <p:txBody>
          <a:bodyPr>
            <a:normAutofit/>
          </a:bodyPr>
          <a:lstStyle/>
          <a:p>
            <a:pPr>
              <a:lnSpc>
                <a:spcPct val="80000"/>
              </a:lnSpc>
              <a:buFont typeface="Wingdings" panose="05000000000000000000" pitchFamily="2" charset="2"/>
              <a:buNone/>
            </a:pPr>
            <a:r>
              <a:rPr lang="en-US" altLang="en-US" sz="2400" dirty="0">
                <a:solidFill>
                  <a:srgbClr val="002060"/>
                </a:solidFill>
              </a:rPr>
              <a:t>	</a:t>
            </a:r>
            <a:r>
              <a:rPr lang="en-US" altLang="en-US" sz="2400" b="1" dirty="0" smtClean="0">
                <a:solidFill>
                  <a:srgbClr val="002060"/>
                </a:solidFill>
              </a:rPr>
              <a:t>These </a:t>
            </a:r>
            <a:r>
              <a:rPr lang="en-US" altLang="en-US" sz="2400" b="1" dirty="0">
                <a:solidFill>
                  <a:srgbClr val="002060"/>
                </a:solidFill>
              </a:rPr>
              <a:t>familiar passages, written first by </a:t>
            </a:r>
            <a:r>
              <a:rPr lang="en-US" altLang="en-US" sz="2400" b="1" dirty="0" smtClean="0">
                <a:solidFill>
                  <a:srgbClr val="002060"/>
                </a:solidFill>
              </a:rPr>
              <a:t>Isaiah </a:t>
            </a:r>
            <a:r>
              <a:rPr lang="en-US" altLang="en-US" sz="2400" b="1" dirty="0">
                <a:solidFill>
                  <a:srgbClr val="002060"/>
                </a:solidFill>
              </a:rPr>
              <a:t>but spoken of and inspired by Jehovah </a:t>
            </a:r>
            <a:r>
              <a:rPr lang="en-US" altLang="en-US" sz="2400" b="1" dirty="0" smtClean="0">
                <a:solidFill>
                  <a:srgbClr val="002060"/>
                </a:solidFill>
              </a:rPr>
              <a:t>himself</a:t>
            </a:r>
            <a:r>
              <a:rPr lang="en-US" altLang="en-US" sz="2400" b="1" dirty="0">
                <a:solidFill>
                  <a:srgbClr val="002060"/>
                </a:solidFill>
              </a:rPr>
              <a:t>, are often applied to </a:t>
            </a:r>
            <a:r>
              <a:rPr lang="en-US" altLang="en-US" sz="2400" b="1" dirty="0" smtClean="0">
                <a:solidFill>
                  <a:srgbClr val="002060"/>
                </a:solidFill>
              </a:rPr>
              <a:t>anyone-</a:t>
            </a:r>
            <a:r>
              <a:rPr lang="en-US" altLang="en-US" sz="2400" b="1" dirty="0">
                <a:solidFill>
                  <a:srgbClr val="002060"/>
                </a:solidFill>
              </a:rPr>
              <a:t> </a:t>
            </a:r>
            <a:r>
              <a:rPr lang="en-US" altLang="en-US" sz="2400" b="1" dirty="0" smtClean="0">
                <a:solidFill>
                  <a:srgbClr val="002060"/>
                </a:solidFill>
              </a:rPr>
              <a:t>especially </a:t>
            </a:r>
            <a:r>
              <a:rPr lang="en-US" altLang="en-US" sz="2400" b="1" dirty="0">
                <a:solidFill>
                  <a:srgbClr val="002060"/>
                </a:solidFill>
              </a:rPr>
              <a:t>missionaries-who bring the good </a:t>
            </a:r>
            <a:r>
              <a:rPr lang="en-US" altLang="en-US" sz="2400" b="1" dirty="0" smtClean="0">
                <a:solidFill>
                  <a:srgbClr val="002060"/>
                </a:solidFill>
              </a:rPr>
              <a:t>tidings </a:t>
            </a:r>
            <a:r>
              <a:rPr lang="en-US" altLang="en-US" sz="2400" b="1" dirty="0">
                <a:solidFill>
                  <a:srgbClr val="002060"/>
                </a:solidFill>
              </a:rPr>
              <a:t>of the gospel and publish peace to the </a:t>
            </a:r>
            <a:r>
              <a:rPr lang="en-US" altLang="en-US" sz="2400" b="1" dirty="0" smtClean="0">
                <a:solidFill>
                  <a:srgbClr val="002060"/>
                </a:solidFill>
              </a:rPr>
              <a:t>souls </a:t>
            </a:r>
            <a:r>
              <a:rPr lang="en-US" altLang="en-US" sz="2400" b="1" dirty="0">
                <a:solidFill>
                  <a:srgbClr val="002060"/>
                </a:solidFill>
              </a:rPr>
              <a:t>of men. </a:t>
            </a:r>
          </a:p>
          <a:p>
            <a:pPr>
              <a:lnSpc>
                <a:spcPct val="80000"/>
              </a:lnSpc>
              <a:buFont typeface="Wingdings" panose="05000000000000000000" pitchFamily="2" charset="2"/>
              <a:buNone/>
            </a:pPr>
            <a:r>
              <a:rPr lang="en-US" altLang="en-US" sz="2400" b="1" dirty="0">
                <a:solidFill>
                  <a:srgbClr val="002060"/>
                </a:solidFill>
              </a:rPr>
              <a:t>There is nothing inappropriate about such an application, but it is important to realize-as the prophet </a:t>
            </a:r>
            <a:r>
              <a:rPr lang="en-US" altLang="en-US" sz="2400" b="1" dirty="0" err="1">
                <a:solidFill>
                  <a:srgbClr val="002060"/>
                </a:solidFill>
              </a:rPr>
              <a:t>Abinadi</a:t>
            </a:r>
            <a:r>
              <a:rPr lang="en-US" altLang="en-US" sz="2400" b="1" dirty="0">
                <a:solidFill>
                  <a:srgbClr val="002060"/>
                </a:solidFill>
              </a:rPr>
              <a:t> did-that in its purest form and original sense, this psalm of appreciation applies specifically to Christ.  </a:t>
            </a:r>
          </a:p>
          <a:p>
            <a:pPr>
              <a:lnSpc>
                <a:spcPct val="80000"/>
              </a:lnSpc>
              <a:buFont typeface="Wingdings" panose="05000000000000000000" pitchFamily="2" charset="2"/>
              <a:buNone/>
            </a:pPr>
            <a:r>
              <a:rPr lang="en-US" altLang="en-US" sz="2400" b="1" dirty="0">
                <a:solidFill>
                  <a:srgbClr val="002060"/>
                </a:solidFill>
              </a:rPr>
              <a:t>It is he and only he who ultimately brings the good tidings of salvation. Only through him is true, lasting peace published. To Zion, in both the old and new </a:t>
            </a:r>
            <a:r>
              <a:rPr lang="en-US" altLang="en-US" sz="2400" b="1" dirty="0" err="1">
                <a:solidFill>
                  <a:srgbClr val="002060"/>
                </a:solidFill>
              </a:rPr>
              <a:t>Jerusalems</a:t>
            </a:r>
            <a:r>
              <a:rPr lang="en-US" altLang="en-US" sz="2400" b="1" dirty="0">
                <a:solidFill>
                  <a:srgbClr val="002060"/>
                </a:solidFill>
              </a:rPr>
              <a:t>, it is Christ who declares, "Thy God </a:t>
            </a:r>
            <a:r>
              <a:rPr lang="en-US" altLang="en-US" sz="2400" b="1" dirty="0" err="1">
                <a:solidFill>
                  <a:srgbClr val="002060"/>
                </a:solidFill>
              </a:rPr>
              <a:t>reigneth</a:t>
            </a:r>
            <a:r>
              <a:rPr lang="en-US" altLang="en-US" sz="2400" b="1" dirty="0">
                <a:solidFill>
                  <a:srgbClr val="002060"/>
                </a:solidFill>
              </a:rPr>
              <a:t>!" </a:t>
            </a:r>
            <a:r>
              <a:rPr lang="en-US" altLang="en-US" sz="2400" b="1" i="1" u="sng" dirty="0">
                <a:solidFill>
                  <a:srgbClr val="002060"/>
                </a:solidFill>
              </a:rPr>
              <a:t>It is his feet upon the mountain of redemption that are beautiful.</a:t>
            </a:r>
          </a:p>
        </p:txBody>
      </p:sp>
      <p:pic>
        <p:nvPicPr>
          <p:cNvPr id="11269" name="Picture 5" descr="19609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86" y="842088"/>
            <a:ext cx="3735180" cy="5036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108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left)">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wipe(left)">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3574</TotalTime>
  <Words>668</Words>
  <Application>Microsoft Office PowerPoint</Application>
  <PresentationFormat>Widescreen</PresentationFormat>
  <Paragraphs>40</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Wingdings</vt:lpstr>
      <vt:lpstr>Retrospect</vt:lpstr>
      <vt:lpstr>How Beautiful Upon the Mountains</vt:lpstr>
      <vt:lpstr>Obstinate!</vt:lpstr>
      <vt:lpstr>Motherhood</vt:lpstr>
      <vt:lpstr>The Mountains</vt:lpstr>
      <vt:lpstr>Isaiah’s Many Layered Verses Layer 1- The Hebrew</vt:lpstr>
      <vt:lpstr>Layer 2 Abinadi’s Commentary</vt:lpstr>
      <vt:lpstr>Layer 3 The Savior’s Commentary</vt:lpstr>
      <vt:lpstr>Elder Holland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Hinckley</dc:creator>
  <cp:lastModifiedBy>Kevin Hinckley</cp:lastModifiedBy>
  <cp:revision>14</cp:revision>
  <dcterms:created xsi:type="dcterms:W3CDTF">2015-03-03T16:16:46Z</dcterms:created>
  <dcterms:modified xsi:type="dcterms:W3CDTF">2015-03-08T19:36:04Z</dcterms:modified>
</cp:coreProperties>
</file>