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sldIdLst>
    <p:sldId id="256" r:id="rId2"/>
    <p:sldId id="264" r:id="rId3"/>
    <p:sldId id="262" r:id="rId4"/>
    <p:sldId id="258" r:id="rId5"/>
    <p:sldId id="268" r:id="rId6"/>
    <p:sldId id="267" r:id="rId7"/>
    <p:sldId id="260" r:id="rId8"/>
    <p:sldId id="261" r:id="rId9"/>
    <p:sldId id="257" r:id="rId10"/>
    <p:sldId id="266" r:id="rId11"/>
    <p:sldId id="265" r:id="rId12"/>
    <p:sldId id="25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275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9183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208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076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212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192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361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024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11/22/2015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846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11/22/2015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458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9482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11/22/2015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5740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vernalgroove.com/wp-content/uploads/2012/06/CentralAmerica2012_Guatemala_Lanquin_0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706"/>
            <a:ext cx="12192000" cy="81229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82633" y="359941"/>
            <a:ext cx="11280371" cy="1310917"/>
          </a:xfrm>
        </p:spPr>
        <p:txBody>
          <a:bodyPr>
            <a:normAutofit/>
          </a:bodyPr>
          <a:lstStyle/>
          <a:p>
            <a:r>
              <a:rPr lang="en-US" b="1" dirty="0" smtClean="0">
                <a:solidFill>
                  <a:srgbClr val="002060"/>
                </a:solidFill>
                <a:effectLst>
                  <a:outerShdw blurRad="38100" dist="38100" dir="2700000" algn="tl">
                    <a:srgbClr val="000000">
                      <a:alpha val="43137"/>
                    </a:srgbClr>
                  </a:outerShdw>
                </a:effectLst>
              </a:rPr>
              <a:t>Finding the Promised Land</a:t>
            </a:r>
            <a:endParaRPr lang="en-US"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93618" y="4655125"/>
            <a:ext cx="10058400" cy="1143000"/>
          </a:xfrm>
        </p:spPr>
        <p:txBody>
          <a:bodyPr>
            <a:normAutofit/>
          </a:bodyPr>
          <a:lstStyle/>
          <a:p>
            <a:r>
              <a:rPr lang="en-US" sz="6000" b="1" dirty="0" smtClean="0">
                <a:solidFill>
                  <a:schemeClr val="bg1"/>
                </a:solidFill>
                <a:effectLst>
                  <a:outerShdw blurRad="38100" dist="38100" dir="2700000" algn="tl">
                    <a:srgbClr val="000000">
                      <a:alpha val="43137"/>
                    </a:srgbClr>
                  </a:outerShdw>
                </a:effectLst>
              </a:rPr>
              <a:t>I Nephi 17</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4247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616" y="286603"/>
            <a:ext cx="4979773" cy="1450757"/>
          </a:xfrm>
        </p:spPr>
        <p:txBody>
          <a:bodyPr/>
          <a:lstStyle/>
          <a:p>
            <a:r>
              <a:rPr lang="en-US" b="1" dirty="0" smtClean="0">
                <a:solidFill>
                  <a:srgbClr val="FF0000"/>
                </a:solidFill>
              </a:rPr>
              <a:t>Kirtland Temple Dedication</a:t>
            </a:r>
            <a:endParaRPr lang="en-US" b="1" dirty="0">
              <a:solidFill>
                <a:srgbClr val="FF0000"/>
              </a:solidFill>
            </a:endParaRPr>
          </a:p>
        </p:txBody>
      </p:sp>
      <p:sp>
        <p:nvSpPr>
          <p:cNvPr id="3" name="Content Placeholder 2"/>
          <p:cNvSpPr>
            <a:spLocks noGrp="1"/>
          </p:cNvSpPr>
          <p:nvPr>
            <p:ph idx="1"/>
          </p:nvPr>
        </p:nvSpPr>
        <p:spPr>
          <a:xfrm>
            <a:off x="852616" y="1845733"/>
            <a:ext cx="4868562" cy="4443855"/>
          </a:xfrm>
        </p:spPr>
        <p:txBody>
          <a:bodyPr/>
          <a:lstStyle/>
          <a:p>
            <a:r>
              <a:rPr lang="en-US" b="1" dirty="0">
                <a:solidFill>
                  <a:srgbClr val="FF0000"/>
                </a:solidFill>
              </a:rPr>
              <a:t>36    Let it be fulfilled upon them, as upon those on the day of Pentecost; let the gift of tongues be poured out upon thy people, even cloven tongues as of fire, and the interpretation thereof. </a:t>
            </a:r>
            <a:endParaRPr lang="en-US" b="1" dirty="0" smtClean="0">
              <a:solidFill>
                <a:srgbClr val="FF0000"/>
              </a:solidFill>
            </a:endParaRPr>
          </a:p>
          <a:p>
            <a:r>
              <a:rPr lang="en-US" b="1" dirty="0">
                <a:solidFill>
                  <a:srgbClr val="FF0000"/>
                </a:solidFill>
              </a:rPr>
              <a:t>37    And let thy house be filled, as with a rushing mighty wind, with thy glory. </a:t>
            </a:r>
            <a:endParaRPr lang="en-US" b="1" dirty="0" smtClean="0">
              <a:solidFill>
                <a:srgbClr val="FF0000"/>
              </a:solidFill>
            </a:endParaRPr>
          </a:p>
          <a:p>
            <a:r>
              <a:rPr lang="en-US" b="1" dirty="0">
                <a:solidFill>
                  <a:srgbClr val="FF0000"/>
                </a:solidFill>
              </a:rPr>
              <a:t>79 And also this church, to put upon it thy name. And help us by the power of thy Spirit, that we may mingle our voices with those bright, shining seraphs around thy throne, with acclamations of praise, singing Hosanna to God and the Lamb!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2389" y="185352"/>
            <a:ext cx="8136926" cy="5968314"/>
          </a:xfrm>
          <a:prstGeom prst="rect">
            <a:avLst/>
          </a:prstGeom>
        </p:spPr>
      </p:pic>
    </p:spTree>
    <p:extLst>
      <p:ext uri="{BB962C8B-B14F-4D97-AF65-F5344CB8AC3E}">
        <p14:creationId xmlns:p14="http://schemas.microsoft.com/office/powerpoint/2010/main" val="24892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2.everyday-families.com/wp-content/uploads/2013/04/little-girl-embarras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7210" y="1011980"/>
            <a:ext cx="7603044" cy="5057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21976" y="286603"/>
            <a:ext cx="10133704" cy="1450757"/>
          </a:xfrm>
        </p:spPr>
        <p:txBody>
          <a:bodyPr>
            <a:normAutofit/>
          </a:bodyPr>
          <a:lstStyle/>
          <a:p>
            <a:r>
              <a:rPr lang="en-US" sz="7200" b="1" dirty="0" smtClean="0">
                <a:solidFill>
                  <a:srgbClr val="002060"/>
                </a:solidFill>
              </a:rPr>
              <a:t>Weakness?</a:t>
            </a:r>
            <a:endParaRPr lang="en-US" sz="7200" b="1" dirty="0">
              <a:solidFill>
                <a:srgbClr val="002060"/>
              </a:solidFill>
            </a:endParaRPr>
          </a:p>
        </p:txBody>
      </p:sp>
      <p:sp>
        <p:nvSpPr>
          <p:cNvPr id="3" name="Content Placeholder 2"/>
          <p:cNvSpPr>
            <a:spLocks noGrp="1"/>
          </p:cNvSpPr>
          <p:nvPr>
            <p:ph idx="1"/>
          </p:nvPr>
        </p:nvSpPr>
        <p:spPr>
          <a:xfrm>
            <a:off x="1097280" y="1845734"/>
            <a:ext cx="4774602" cy="4023360"/>
          </a:xfrm>
        </p:spPr>
        <p:txBody>
          <a:bodyPr>
            <a:normAutofit/>
          </a:bodyPr>
          <a:lstStyle/>
          <a:p>
            <a:r>
              <a:rPr lang="en-US" sz="4800" b="1" dirty="0" smtClean="0">
                <a:solidFill>
                  <a:srgbClr val="002060"/>
                </a:solidFill>
              </a:rPr>
              <a:t>1 Nephi 19:6</a:t>
            </a:r>
            <a:endParaRPr lang="en-US" sz="4800" b="1" dirty="0">
              <a:solidFill>
                <a:srgbClr val="002060"/>
              </a:solidFill>
            </a:endParaRPr>
          </a:p>
        </p:txBody>
      </p:sp>
    </p:spTree>
    <p:extLst>
      <p:ext uri="{BB962C8B-B14F-4D97-AF65-F5344CB8AC3E}">
        <p14:creationId xmlns:p14="http://schemas.microsoft.com/office/powerpoint/2010/main" val="2093158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rgbClr val="002060"/>
                </a:solidFill>
              </a:rPr>
              <a:t>Gather or Wander?</a:t>
            </a:r>
            <a:endParaRPr lang="en-US" sz="7200" b="1" dirty="0">
              <a:solidFill>
                <a:srgbClr val="002060"/>
              </a:solidFill>
            </a:endParaRPr>
          </a:p>
        </p:txBody>
      </p:sp>
      <p:sp>
        <p:nvSpPr>
          <p:cNvPr id="3" name="Content Placeholder 2"/>
          <p:cNvSpPr>
            <a:spLocks noGrp="1"/>
          </p:cNvSpPr>
          <p:nvPr>
            <p:ph idx="1"/>
          </p:nvPr>
        </p:nvSpPr>
        <p:spPr>
          <a:xfrm>
            <a:off x="1097280" y="1845734"/>
            <a:ext cx="4667026" cy="4023360"/>
          </a:xfrm>
        </p:spPr>
        <p:txBody>
          <a:bodyPr>
            <a:normAutofit/>
          </a:bodyPr>
          <a:lstStyle/>
          <a:p>
            <a:r>
              <a:rPr lang="en-US" sz="4000" b="1" dirty="0" smtClean="0">
                <a:solidFill>
                  <a:srgbClr val="002060"/>
                </a:solidFill>
              </a:rPr>
              <a:t>1 Nephi 19:13</a:t>
            </a:r>
            <a:endParaRPr lang="en-US" sz="4000" b="1"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2885" y="1737360"/>
            <a:ext cx="7227784" cy="4436229"/>
          </a:xfrm>
          <a:prstGeom prst="rect">
            <a:avLst/>
          </a:prstGeom>
        </p:spPr>
      </p:pic>
    </p:spTree>
    <p:extLst>
      <p:ext uri="{BB962C8B-B14F-4D97-AF65-F5344CB8AC3E}">
        <p14:creationId xmlns:p14="http://schemas.microsoft.com/office/powerpoint/2010/main" val="1626625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www.ldsliving.com/images/stories/large/16313.jpg?14057269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63718" cy="6898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905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459" y="286603"/>
            <a:ext cx="10510221" cy="1450757"/>
          </a:xfrm>
        </p:spPr>
        <p:txBody>
          <a:bodyPr>
            <a:normAutofit/>
          </a:bodyPr>
          <a:lstStyle/>
          <a:p>
            <a:r>
              <a:rPr lang="en-US" sz="9600" b="1" dirty="0" smtClean="0">
                <a:solidFill>
                  <a:srgbClr val="C00000"/>
                </a:solidFill>
              </a:rPr>
              <a:t>FYI…</a:t>
            </a:r>
            <a:endParaRPr lang="en-US" sz="9600" b="1" dirty="0">
              <a:solidFill>
                <a:srgbClr val="C00000"/>
              </a:solidFill>
            </a:endParaRPr>
          </a:p>
        </p:txBody>
      </p:sp>
      <p:pic>
        <p:nvPicPr>
          <p:cNvPr id="5122" name="Picture 2" descr="http://img.deseretnews.com/images/article/midres/1092983/10929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728" y="331159"/>
            <a:ext cx="5725272" cy="825760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64776" y="1845734"/>
            <a:ext cx="6132586" cy="4510242"/>
          </a:xfrm>
        </p:spPr>
        <p:txBody>
          <a:bodyPr>
            <a:normAutofit/>
          </a:bodyPr>
          <a:lstStyle/>
          <a:p>
            <a:r>
              <a:rPr lang="en-US" sz="2400" b="1" dirty="0" smtClean="0">
                <a:solidFill>
                  <a:srgbClr val="002060"/>
                </a:solidFill>
              </a:rPr>
              <a:t>1 Nephi 12:18  And </a:t>
            </a:r>
            <a:r>
              <a:rPr lang="en-US" sz="2400" b="1" dirty="0">
                <a:solidFill>
                  <a:srgbClr val="002060"/>
                </a:solidFill>
              </a:rPr>
              <a:t>the large and spacious building, which thy father saw, is vain imaginations and the pride of the children of men. And a great and a terrible gulf </a:t>
            </a:r>
            <a:r>
              <a:rPr lang="en-US" sz="2400" b="1" dirty="0" err="1">
                <a:solidFill>
                  <a:srgbClr val="002060"/>
                </a:solidFill>
              </a:rPr>
              <a:t>divideth</a:t>
            </a:r>
            <a:r>
              <a:rPr lang="en-US" sz="2400" b="1" dirty="0">
                <a:solidFill>
                  <a:srgbClr val="002060"/>
                </a:solidFill>
              </a:rPr>
              <a:t> them; yea, even the word of the justice of the Eternal God, </a:t>
            </a:r>
            <a:endParaRPr lang="en-US" sz="2400" b="1" dirty="0" smtClean="0">
              <a:solidFill>
                <a:srgbClr val="002060"/>
              </a:solidFill>
            </a:endParaRPr>
          </a:p>
          <a:p>
            <a:r>
              <a:rPr lang="en-US" sz="2400" b="1" u="sng" dirty="0" smtClean="0">
                <a:solidFill>
                  <a:srgbClr val="FF0000"/>
                </a:solidFill>
              </a:rPr>
              <a:t>Original Book of Mormon Manuscript</a:t>
            </a:r>
          </a:p>
          <a:p>
            <a:r>
              <a:rPr lang="en-US" sz="2400" b="1" dirty="0">
                <a:solidFill>
                  <a:srgbClr val="002060"/>
                </a:solidFill>
              </a:rPr>
              <a:t>And the large and spacious building, which thy father saw, is vain imaginations and the pride of the children of men. And a great and a terrible gulf </a:t>
            </a:r>
            <a:r>
              <a:rPr lang="en-US" sz="2400" b="1" dirty="0" err="1">
                <a:solidFill>
                  <a:srgbClr val="002060"/>
                </a:solidFill>
              </a:rPr>
              <a:t>divideth</a:t>
            </a:r>
            <a:r>
              <a:rPr lang="en-US" sz="2400" b="1" dirty="0">
                <a:solidFill>
                  <a:srgbClr val="002060"/>
                </a:solidFill>
              </a:rPr>
              <a:t> them; </a:t>
            </a:r>
            <a:r>
              <a:rPr lang="en-US" sz="2400" b="1" dirty="0">
                <a:solidFill>
                  <a:srgbClr val="C00000"/>
                </a:solidFill>
              </a:rPr>
              <a:t>yea, even the </a:t>
            </a:r>
            <a:r>
              <a:rPr lang="en-US" sz="2400" b="1" dirty="0" smtClean="0">
                <a:solidFill>
                  <a:srgbClr val="C00000"/>
                </a:solidFill>
              </a:rPr>
              <a:t>[s]word </a:t>
            </a:r>
            <a:r>
              <a:rPr lang="en-US" sz="2400" b="1" dirty="0">
                <a:solidFill>
                  <a:srgbClr val="C00000"/>
                </a:solidFill>
              </a:rPr>
              <a:t>of the justice of the Eternal God</a:t>
            </a:r>
            <a:r>
              <a:rPr lang="en-US" sz="2400" b="1" dirty="0">
                <a:solidFill>
                  <a:srgbClr val="002060"/>
                </a:solidFill>
              </a:rPr>
              <a:t>, </a:t>
            </a:r>
          </a:p>
        </p:txBody>
      </p:sp>
    </p:spTree>
    <p:extLst>
      <p:ext uri="{BB962C8B-B14F-4D97-AF65-F5344CB8AC3E}">
        <p14:creationId xmlns:p14="http://schemas.microsoft.com/office/powerpoint/2010/main" val="419142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C00000"/>
                </a:solidFill>
              </a:rPr>
              <a:t>Elder CS Lewis</a:t>
            </a:r>
            <a:endParaRPr lang="en-US" sz="6000" b="1" dirty="0">
              <a:solidFill>
                <a:srgbClr val="C00000"/>
              </a:solidFill>
            </a:endParaRPr>
          </a:p>
        </p:txBody>
      </p:sp>
      <p:sp>
        <p:nvSpPr>
          <p:cNvPr id="3" name="Content Placeholder 2"/>
          <p:cNvSpPr>
            <a:spLocks noGrp="1"/>
          </p:cNvSpPr>
          <p:nvPr>
            <p:ph idx="1"/>
          </p:nvPr>
        </p:nvSpPr>
        <p:spPr>
          <a:xfrm>
            <a:off x="1097280" y="1845734"/>
            <a:ext cx="4314305" cy="4023360"/>
          </a:xfrm>
        </p:spPr>
        <p:txBody>
          <a:bodyPr>
            <a:normAutofit/>
          </a:bodyPr>
          <a:lstStyle/>
          <a:p>
            <a:r>
              <a:rPr lang="en-US" sz="5400" b="1" dirty="0" smtClean="0">
                <a:solidFill>
                  <a:srgbClr val="C00000"/>
                </a:solidFill>
              </a:rPr>
              <a:t>I read to know that I’m not alone…</a:t>
            </a:r>
            <a:endParaRPr lang="en-US" sz="5400" b="1" dirty="0">
              <a:solidFill>
                <a:srgbClr val="C00000"/>
              </a:solidFill>
            </a:endParaRPr>
          </a:p>
        </p:txBody>
      </p:sp>
      <p:pic>
        <p:nvPicPr>
          <p:cNvPr id="1026" name="Picture 2" descr="https://www.lds.org/youth/bc/youth/learn/ss/godhead/studying/images/godhead-how-scriptu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048" y="1199937"/>
            <a:ext cx="5222759" cy="5222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34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FF0000"/>
                </a:solidFill>
              </a:rPr>
              <a:t>Simplicity</a:t>
            </a:r>
            <a:endParaRPr lang="en-US" sz="6600" b="1" dirty="0">
              <a:solidFill>
                <a:srgbClr val="FF0000"/>
              </a:solidFill>
            </a:endParaRPr>
          </a:p>
        </p:txBody>
      </p:sp>
      <p:sp>
        <p:nvSpPr>
          <p:cNvPr id="3" name="Content Placeholder 2"/>
          <p:cNvSpPr>
            <a:spLocks noGrp="1"/>
          </p:cNvSpPr>
          <p:nvPr>
            <p:ph idx="1"/>
          </p:nvPr>
        </p:nvSpPr>
        <p:spPr/>
        <p:txBody>
          <a:bodyPr>
            <a:normAutofit/>
          </a:bodyPr>
          <a:lstStyle/>
          <a:p>
            <a:r>
              <a:rPr lang="en-US" sz="4400" b="1" dirty="0" smtClean="0">
                <a:solidFill>
                  <a:srgbClr val="FF0000"/>
                </a:solidFill>
              </a:rPr>
              <a:t>1 Nephi 17:41</a:t>
            </a:r>
            <a:endParaRPr lang="en-US" sz="4400" b="1" dirty="0">
              <a:solidFill>
                <a:srgbClr val="FF0000"/>
              </a:solidFill>
            </a:endParaRPr>
          </a:p>
        </p:txBody>
      </p:sp>
      <p:pic>
        <p:nvPicPr>
          <p:cNvPr id="1026" name="Picture 2" descr="http://biblefunmentionables.files.wordpress.com/2012/10/sistine-chapel-ceiling-the-brazen-serpent-1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6644" y="700944"/>
            <a:ext cx="6263381" cy="4579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471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ealitydawns.com/uploads/2/2/0/1/22015452/9454675.jpg?6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199"/>
            <a:ext cx="12192000" cy="80723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843848" y="286603"/>
            <a:ext cx="6311831" cy="1450757"/>
          </a:xfrm>
        </p:spPr>
        <p:txBody>
          <a:bodyPr>
            <a:normAutofit/>
          </a:bodyPr>
          <a:lstStyle/>
          <a:p>
            <a:r>
              <a:rPr lang="en-US" sz="8000" b="1" i="1" dirty="0" smtClean="0">
                <a:solidFill>
                  <a:srgbClr val="002060"/>
                </a:solidFill>
              </a:rPr>
              <a:t>Feel</a:t>
            </a:r>
            <a:r>
              <a:rPr lang="en-US" sz="8000" b="1" dirty="0" smtClean="0">
                <a:solidFill>
                  <a:srgbClr val="002060"/>
                </a:solidFill>
              </a:rPr>
              <a:t> his words</a:t>
            </a:r>
            <a:endParaRPr lang="en-US" sz="8000" b="1" dirty="0">
              <a:solidFill>
                <a:srgbClr val="002060"/>
              </a:solidFill>
            </a:endParaRPr>
          </a:p>
        </p:txBody>
      </p:sp>
      <p:sp>
        <p:nvSpPr>
          <p:cNvPr id="3" name="Content Placeholder 2"/>
          <p:cNvSpPr>
            <a:spLocks noGrp="1"/>
          </p:cNvSpPr>
          <p:nvPr>
            <p:ph idx="1"/>
          </p:nvPr>
        </p:nvSpPr>
        <p:spPr>
          <a:xfrm>
            <a:off x="4909750" y="1845734"/>
            <a:ext cx="6245929" cy="4023360"/>
          </a:xfrm>
        </p:spPr>
        <p:txBody>
          <a:bodyPr>
            <a:normAutofit/>
          </a:bodyPr>
          <a:lstStyle/>
          <a:p>
            <a:r>
              <a:rPr lang="en-US" sz="5400" b="1" dirty="0" smtClean="0">
                <a:solidFill>
                  <a:srgbClr val="002060"/>
                </a:solidFill>
              </a:rPr>
              <a:t>1 Nephi 17:45</a:t>
            </a:r>
            <a:endParaRPr lang="en-US" sz="5400" b="1" dirty="0">
              <a:solidFill>
                <a:srgbClr val="002060"/>
              </a:solidFill>
            </a:endParaRPr>
          </a:p>
        </p:txBody>
      </p:sp>
    </p:spTree>
    <p:extLst>
      <p:ext uri="{BB962C8B-B14F-4D97-AF65-F5344CB8AC3E}">
        <p14:creationId xmlns:p14="http://schemas.microsoft.com/office/powerpoint/2010/main" val="3533044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Elder Neal A. Maxwell</a:t>
            </a:r>
            <a:endParaRPr lang="en-US" dirty="0">
              <a:solidFill>
                <a:srgbClr val="C00000"/>
              </a:solidFill>
            </a:endParaRPr>
          </a:p>
        </p:txBody>
      </p:sp>
      <p:sp>
        <p:nvSpPr>
          <p:cNvPr id="3" name="Content Placeholder 2"/>
          <p:cNvSpPr>
            <a:spLocks noGrp="1"/>
          </p:cNvSpPr>
          <p:nvPr>
            <p:ph idx="1"/>
          </p:nvPr>
        </p:nvSpPr>
        <p:spPr>
          <a:xfrm>
            <a:off x="806335" y="1845733"/>
            <a:ext cx="6010101" cy="4563379"/>
          </a:xfrm>
        </p:spPr>
        <p:txBody>
          <a:bodyPr>
            <a:normAutofit fontScale="85000" lnSpcReduction="10000"/>
          </a:bodyPr>
          <a:lstStyle/>
          <a:p>
            <a:r>
              <a:rPr lang="en-US" sz="2400" b="1" dirty="0">
                <a:solidFill>
                  <a:srgbClr val="FF0000"/>
                </a:solidFill>
              </a:rPr>
              <a:t>"Some young people belong to peer groups in which there is an almost constant celebration of the senses: tactile, visual, and aural. It is significant that three prophets (Nephi, Paul, and Mormon) in three different cultures and at three different times, each used the same two words to describe a people </a:t>
            </a:r>
            <a:r>
              <a:rPr lang="en-US" sz="2400" b="1" i="1" dirty="0">
                <a:solidFill>
                  <a:srgbClr val="FF0000"/>
                </a:solidFill>
              </a:rPr>
              <a:t>who had celebrated the senses so much that they had lost their capacity to feel. </a:t>
            </a:r>
            <a:endParaRPr lang="en-US" sz="2400" b="1" i="1" dirty="0" smtClean="0">
              <a:solidFill>
                <a:srgbClr val="FF0000"/>
              </a:solidFill>
            </a:endParaRPr>
          </a:p>
          <a:p>
            <a:r>
              <a:rPr lang="en-US" sz="2400" b="1" dirty="0" smtClean="0">
                <a:solidFill>
                  <a:srgbClr val="FF0000"/>
                </a:solidFill>
              </a:rPr>
              <a:t>The </a:t>
            </a:r>
            <a:r>
              <a:rPr lang="en-US" sz="2400" b="1" dirty="0">
                <a:solidFill>
                  <a:srgbClr val="FF0000"/>
                </a:solidFill>
              </a:rPr>
              <a:t>words 'past feeling' appear in the scriptures to depict people who had become sufficiently encrusted in their excesses that they killed their capacity to feel. The very capacity to feel which they celebrated was lost in the process of celebration. </a:t>
            </a:r>
            <a:endParaRPr lang="en-US" sz="2400" b="1" dirty="0" smtClean="0">
              <a:solidFill>
                <a:srgbClr val="FF0000"/>
              </a:solidFill>
            </a:endParaRPr>
          </a:p>
          <a:p>
            <a:r>
              <a:rPr lang="en-US" sz="2400" b="1" dirty="0" smtClean="0">
                <a:solidFill>
                  <a:srgbClr val="FF0000"/>
                </a:solidFill>
              </a:rPr>
              <a:t>They </a:t>
            </a:r>
            <a:r>
              <a:rPr lang="en-US" sz="2400" b="1" dirty="0">
                <a:solidFill>
                  <a:srgbClr val="FF0000"/>
                </a:solidFill>
              </a:rPr>
              <a:t>were in a situation in which increasingly stronger stimulants were needed to feel anything, and finally no dose was large enough to appease their appetites." </a:t>
            </a:r>
            <a:r>
              <a:rPr lang="en-US" sz="1050" b="1" dirty="0">
                <a:solidFill>
                  <a:srgbClr val="FF0000"/>
                </a:solidFill>
              </a:rPr>
              <a:t>(</a:t>
            </a:r>
            <a:r>
              <a:rPr lang="en-US" sz="1050" b="1" i="1" dirty="0">
                <a:solidFill>
                  <a:srgbClr val="FF0000"/>
                </a:solidFill>
              </a:rPr>
              <a:t>A Time to </a:t>
            </a:r>
            <a:r>
              <a:rPr lang="en-US" sz="1050" b="1" i="1" dirty="0" smtClean="0">
                <a:solidFill>
                  <a:srgbClr val="FF0000"/>
                </a:solidFill>
              </a:rPr>
              <a:t>Choose</a:t>
            </a:r>
            <a:r>
              <a:rPr lang="en-US" sz="1050" b="1" dirty="0" smtClean="0">
                <a:solidFill>
                  <a:srgbClr val="FF0000"/>
                </a:solidFill>
              </a:rPr>
              <a:t>, p. 15 </a:t>
            </a:r>
            <a:r>
              <a:rPr lang="en-US" sz="1050" b="1" dirty="0">
                <a:solidFill>
                  <a:srgbClr val="FF0000"/>
                </a:solidFill>
              </a:rPr>
              <a:t>- 16.)</a:t>
            </a:r>
          </a:p>
        </p:txBody>
      </p:sp>
      <p:pic>
        <p:nvPicPr>
          <p:cNvPr id="3074" name="Picture 2" descr="http://www.ravemesaveme.com/uploads/4/0/8/3/40830529/6031802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949" y="1910483"/>
            <a:ext cx="4940629" cy="3517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00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lds.org/bc/content/shared/content/images/gospel-library/magazine/ne08jan13e_sh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0118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212080" y="-126730"/>
            <a:ext cx="10058400" cy="1450757"/>
          </a:xfrm>
        </p:spPr>
        <p:txBody>
          <a:bodyPr>
            <a:normAutofit/>
          </a:bodyPr>
          <a:lstStyle/>
          <a:p>
            <a:r>
              <a:rPr lang="en-US" sz="7200" b="1" dirty="0" smtClean="0">
                <a:solidFill>
                  <a:srgbClr val="002060"/>
                </a:solidFill>
              </a:rPr>
              <a:t>Building a Ship</a:t>
            </a:r>
            <a:endParaRPr lang="en-US" sz="7200" b="1" dirty="0">
              <a:solidFill>
                <a:srgbClr val="00206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97526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138" y="286603"/>
            <a:ext cx="10673542" cy="1450757"/>
          </a:xfrm>
        </p:spPr>
        <p:txBody>
          <a:bodyPr>
            <a:normAutofit/>
          </a:bodyPr>
          <a:lstStyle/>
          <a:p>
            <a:r>
              <a:rPr lang="en-US" sz="6600" b="1" dirty="0" smtClean="0">
                <a:solidFill>
                  <a:srgbClr val="C00000"/>
                </a:solidFill>
              </a:rPr>
              <a:t>Led by Light, Driven by Wind</a:t>
            </a:r>
            <a:endParaRPr lang="en-US" sz="6600" b="1" dirty="0">
              <a:solidFill>
                <a:srgbClr val="C00000"/>
              </a:solidFill>
            </a:endParaRPr>
          </a:p>
        </p:txBody>
      </p:sp>
      <p:sp>
        <p:nvSpPr>
          <p:cNvPr id="5" name="Content Placeholder 4"/>
          <p:cNvSpPr>
            <a:spLocks noGrp="1"/>
          </p:cNvSpPr>
          <p:nvPr>
            <p:ph sz="half" idx="1"/>
          </p:nvPr>
        </p:nvSpPr>
        <p:spPr>
          <a:xfrm>
            <a:off x="482139" y="1845734"/>
            <a:ext cx="5407916" cy="4239182"/>
          </a:xfrm>
        </p:spPr>
        <p:txBody>
          <a:bodyPr>
            <a:normAutofit fontScale="92500" lnSpcReduction="20000"/>
          </a:bodyPr>
          <a:lstStyle/>
          <a:p>
            <a:r>
              <a:rPr lang="en-US" b="1" u="sng" dirty="0" smtClean="0">
                <a:solidFill>
                  <a:srgbClr val="C00000"/>
                </a:solidFill>
              </a:rPr>
              <a:t>Lord’s Design For Nephi</a:t>
            </a:r>
          </a:p>
          <a:p>
            <a:r>
              <a:rPr lang="en-US" b="1" i="1" dirty="0" smtClean="0">
                <a:solidFill>
                  <a:srgbClr val="FF0000"/>
                </a:solidFill>
              </a:rPr>
              <a:t>“I [did not] build the ship after the manner of men” (1 Nephi 18:2)</a:t>
            </a:r>
          </a:p>
          <a:p>
            <a:r>
              <a:rPr lang="en-US" b="1" u="sng" dirty="0" smtClean="0">
                <a:solidFill>
                  <a:srgbClr val="C00000"/>
                </a:solidFill>
              </a:rPr>
              <a:t>Divine Tutoring</a:t>
            </a:r>
          </a:p>
          <a:p>
            <a:r>
              <a:rPr lang="en-US" b="1" i="1" dirty="0" smtClean="0">
                <a:solidFill>
                  <a:srgbClr val="FF0000"/>
                </a:solidFill>
              </a:rPr>
              <a:t>I, Nephi, did go into the mount oft and I did pray oft unto the Lord (I Nephi 18:3)</a:t>
            </a:r>
          </a:p>
          <a:p>
            <a:r>
              <a:rPr lang="en-US" b="1" u="sng" dirty="0" smtClean="0">
                <a:solidFill>
                  <a:srgbClr val="C00000"/>
                </a:solidFill>
              </a:rPr>
              <a:t>Light to see</a:t>
            </a:r>
          </a:p>
          <a:p>
            <a:r>
              <a:rPr lang="en-US" b="1" i="1" dirty="0" smtClean="0">
                <a:solidFill>
                  <a:srgbClr val="FF0000"/>
                </a:solidFill>
              </a:rPr>
              <a:t>“And I will also be your light in the wilderness; and I will prepare the way before you (1 Nephi 17:13)</a:t>
            </a:r>
          </a:p>
          <a:p>
            <a:r>
              <a:rPr lang="en-US" b="1" u="sng" dirty="0" smtClean="0">
                <a:solidFill>
                  <a:srgbClr val="C00000"/>
                </a:solidFill>
              </a:rPr>
              <a:t>Driven by Wind</a:t>
            </a:r>
          </a:p>
          <a:p>
            <a:r>
              <a:rPr lang="en-US" b="1" i="1" dirty="0" smtClean="0">
                <a:solidFill>
                  <a:srgbClr val="FF0000"/>
                </a:solidFill>
              </a:rPr>
              <a:t>We did put forth into the sea and were driven forth before the wind towards the promised land (1 Nephi 18:8)</a:t>
            </a:r>
            <a:endParaRPr lang="en-US" b="1" i="1" dirty="0">
              <a:solidFill>
                <a:srgbClr val="FF0000"/>
              </a:solidFill>
            </a:endParaRPr>
          </a:p>
        </p:txBody>
      </p:sp>
      <p:sp>
        <p:nvSpPr>
          <p:cNvPr id="6" name="Content Placeholder 5"/>
          <p:cNvSpPr>
            <a:spLocks noGrp="1"/>
          </p:cNvSpPr>
          <p:nvPr>
            <p:ph sz="half" idx="2"/>
          </p:nvPr>
        </p:nvSpPr>
        <p:spPr>
          <a:xfrm>
            <a:off x="6217920" y="1845734"/>
            <a:ext cx="5619404" cy="4397123"/>
          </a:xfrm>
        </p:spPr>
        <p:txBody>
          <a:bodyPr>
            <a:normAutofit fontScale="92500" lnSpcReduction="20000"/>
          </a:bodyPr>
          <a:lstStyle/>
          <a:p>
            <a:r>
              <a:rPr lang="en-US" b="1" u="sng" dirty="0" smtClean="0">
                <a:solidFill>
                  <a:srgbClr val="002060"/>
                </a:solidFill>
              </a:rPr>
              <a:t>Lord’s Design for </a:t>
            </a:r>
            <a:r>
              <a:rPr lang="en-US" b="1" u="sng" dirty="0" err="1" smtClean="0">
                <a:solidFill>
                  <a:srgbClr val="002060"/>
                </a:solidFill>
              </a:rPr>
              <a:t>Jaredites</a:t>
            </a:r>
            <a:endParaRPr lang="en-US" b="1" u="sng" dirty="0" smtClean="0">
              <a:solidFill>
                <a:srgbClr val="002060"/>
              </a:solidFill>
            </a:endParaRPr>
          </a:p>
          <a:p>
            <a:r>
              <a:rPr lang="en-US" b="1" i="1" dirty="0" smtClean="0">
                <a:solidFill>
                  <a:srgbClr val="00B0F0"/>
                </a:solidFill>
              </a:rPr>
              <a:t>Jared did go to work…and built barges…according to the instructions of the Lord</a:t>
            </a:r>
          </a:p>
          <a:p>
            <a:r>
              <a:rPr lang="en-US" b="1" u="sng" dirty="0" smtClean="0">
                <a:solidFill>
                  <a:srgbClr val="002060"/>
                </a:solidFill>
              </a:rPr>
              <a:t>Divine Tutoring</a:t>
            </a:r>
          </a:p>
          <a:p>
            <a:r>
              <a:rPr lang="en-US" b="1" i="1" dirty="0" smtClean="0">
                <a:solidFill>
                  <a:srgbClr val="00B0F0"/>
                </a:solidFill>
              </a:rPr>
              <a:t>Lord came again unto the brother of Jared…and </a:t>
            </a:r>
            <a:r>
              <a:rPr lang="en-US" b="1" i="1" dirty="0" err="1" smtClean="0">
                <a:solidFill>
                  <a:srgbClr val="00B0F0"/>
                </a:solidFill>
              </a:rPr>
              <a:t>for..three</a:t>
            </a:r>
            <a:r>
              <a:rPr lang="en-US" b="1" i="1" dirty="0" smtClean="0">
                <a:solidFill>
                  <a:srgbClr val="00B0F0"/>
                </a:solidFill>
              </a:rPr>
              <a:t> hours did the Lord talk with [him]</a:t>
            </a:r>
          </a:p>
          <a:p>
            <a:r>
              <a:rPr lang="en-US" b="1" u="sng" dirty="0" smtClean="0">
                <a:solidFill>
                  <a:srgbClr val="002060"/>
                </a:solidFill>
              </a:rPr>
              <a:t>Light to See</a:t>
            </a:r>
          </a:p>
          <a:p>
            <a:r>
              <a:rPr lang="en-US" b="1" i="1" dirty="0" smtClean="0">
                <a:solidFill>
                  <a:srgbClr val="00B0F0"/>
                </a:solidFill>
              </a:rPr>
              <a:t>“What will ye that I should do that ye may have light in your vessels?</a:t>
            </a:r>
          </a:p>
          <a:p>
            <a:r>
              <a:rPr lang="en-US" b="1" u="sng" dirty="0" smtClean="0">
                <a:solidFill>
                  <a:srgbClr val="002060"/>
                </a:solidFill>
              </a:rPr>
              <a:t>Driven the Wind</a:t>
            </a:r>
          </a:p>
          <a:p>
            <a:r>
              <a:rPr lang="en-US" b="1" i="1" dirty="0" smtClean="0">
                <a:solidFill>
                  <a:srgbClr val="00B0F0"/>
                </a:solidFill>
              </a:rPr>
              <a:t>Lord God caused that there should be a furious wind blow upon the face of the waters…and the wind did never cease to blow…</a:t>
            </a:r>
            <a:endParaRPr lang="en-US" b="1" i="1" dirty="0">
              <a:solidFill>
                <a:srgbClr val="00B0F0"/>
              </a:solidFill>
            </a:endParaRPr>
          </a:p>
        </p:txBody>
      </p:sp>
    </p:spTree>
    <p:extLst>
      <p:ext uri="{BB962C8B-B14F-4D97-AF65-F5344CB8AC3E}">
        <p14:creationId xmlns:p14="http://schemas.microsoft.com/office/powerpoint/2010/main" val="113130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left)">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ipe(left)">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left)">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left)">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wipe(left)">
                                      <p:cBhvr>
                                        <p:cTn id="47" dur="5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wipe(left)">
                                      <p:cBhvr>
                                        <p:cTn id="52" dur="500"/>
                                        <p:tgtEl>
                                          <p:spTgt spid="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wipe(left)">
                                      <p:cBhvr>
                                        <p:cTn id="57" dur="5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wipe(left)">
                                      <p:cBhvr>
                                        <p:cTn id="62" dur="500"/>
                                        <p:tgtEl>
                                          <p:spTgt spid="6">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animEffect transition="in" filter="wipe(left)">
                                      <p:cBhvr>
                                        <p:cTn id="67" dur="500"/>
                                        <p:tgtEl>
                                          <p:spTgt spid="5">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
                                            <p:txEl>
                                              <p:pRg st="7" end="7"/>
                                            </p:txEl>
                                          </p:spTgt>
                                        </p:tgtEl>
                                        <p:attrNameLst>
                                          <p:attrName>style.visibility</p:attrName>
                                        </p:attrNameLst>
                                      </p:cBhvr>
                                      <p:to>
                                        <p:strVal val="visible"/>
                                      </p:to>
                                    </p:set>
                                    <p:animEffect transition="in" filter="wipe(left)">
                                      <p:cBhvr>
                                        <p:cTn id="72" dur="500"/>
                                        <p:tgtEl>
                                          <p:spTgt spid="5">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txEl>
                                              <p:pRg st="6" end="6"/>
                                            </p:txEl>
                                          </p:spTgt>
                                        </p:tgtEl>
                                        <p:attrNameLst>
                                          <p:attrName>style.visibility</p:attrName>
                                        </p:attrNameLst>
                                      </p:cBhvr>
                                      <p:to>
                                        <p:strVal val="visible"/>
                                      </p:to>
                                    </p:set>
                                    <p:animEffect transition="in" filter="wipe(left)">
                                      <p:cBhvr>
                                        <p:cTn id="77" dur="500"/>
                                        <p:tgtEl>
                                          <p:spTgt spid="6">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animEffect transition="in" filter="wipe(left)">
                                      <p:cBhvr>
                                        <p:cTn id="8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4679</TotalTime>
  <Words>532</Words>
  <Application>Microsoft Office PowerPoint</Application>
  <PresentationFormat>Widescreen</PresentationFormat>
  <Paragraphs>42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Retrospect</vt:lpstr>
      <vt:lpstr>Finding the Promised Land</vt:lpstr>
      <vt:lpstr>PowerPoint Presentation</vt:lpstr>
      <vt:lpstr>FYI…</vt:lpstr>
      <vt:lpstr>Elder CS Lewis</vt:lpstr>
      <vt:lpstr>Simplicity</vt:lpstr>
      <vt:lpstr>Feel his words</vt:lpstr>
      <vt:lpstr>Elder Neal A. Maxwell</vt:lpstr>
      <vt:lpstr>Building a Ship</vt:lpstr>
      <vt:lpstr>Led by Light, Driven by Wind</vt:lpstr>
      <vt:lpstr>Kirtland Temple Dedication</vt:lpstr>
      <vt:lpstr>Weakness?</vt:lpstr>
      <vt:lpstr>Gather or Wander?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Hinckley</dc:creator>
  <cp:lastModifiedBy>Kevin Hinckley</cp:lastModifiedBy>
  <cp:revision>26</cp:revision>
  <dcterms:created xsi:type="dcterms:W3CDTF">2015-11-18T14:12:55Z</dcterms:created>
  <dcterms:modified xsi:type="dcterms:W3CDTF">2015-11-23T02:45:09Z</dcterms:modified>
</cp:coreProperties>
</file>