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0" r:id="rId3"/>
    <p:sldId id="258" r:id="rId4"/>
    <p:sldId id="259" r:id="rId5"/>
    <p:sldId id="257"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47EF5-BBC1-4060-A063-ACCA6E1AA0EE}" type="datetimeFigureOut">
              <a:rPr lang="en-US" smtClean="0"/>
              <a:t>4/28/2013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985206-4651-4A92-B65D-2E0AAEAECD8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985206-4651-4A92-B65D-2E0AAEAECD8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985206-4651-4A92-B65D-2E0AAEAECD8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985206-4651-4A92-B65D-2E0AAEAECD8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985206-4651-4A92-B65D-2E0AAEAECD8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985206-4651-4A92-B65D-2E0AAEAECD8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985206-4651-4A92-B65D-2E0AAEAECD87}"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FECEB45-F1D4-484C-9BC9-D097CD2D4E08}" type="datetimeFigureOut">
              <a:rPr lang="en-US" smtClean="0"/>
              <a:t>4/28/2013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779B88D-C630-41E9-8936-AD30CAC5B7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EB45-F1D4-484C-9BC9-D097CD2D4E08}"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9B88D-C630-41E9-8936-AD30CAC5B7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EB45-F1D4-484C-9BC9-D097CD2D4E08}"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9B88D-C630-41E9-8936-AD30CAC5B7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EB45-F1D4-484C-9BC9-D097CD2D4E08}"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9B88D-C630-41E9-8936-AD30CAC5B7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EB45-F1D4-484C-9BC9-D097CD2D4E08}"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9B88D-C630-41E9-8936-AD30CAC5B7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EB45-F1D4-484C-9BC9-D097CD2D4E08}" type="datetimeFigureOut">
              <a:rPr lang="en-US" smtClean="0"/>
              <a:t>4/28/2013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9B88D-C630-41E9-8936-AD30CAC5B7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FECEB45-F1D4-484C-9BC9-D097CD2D4E08}" type="datetimeFigureOut">
              <a:rPr lang="en-US" smtClean="0"/>
              <a:t>4/28/2013</a:t>
            </a:fld>
            <a:endParaRPr lang="en-US"/>
          </a:p>
        </p:txBody>
      </p:sp>
      <p:sp>
        <p:nvSpPr>
          <p:cNvPr id="27" name="Slide Number Placeholder 26"/>
          <p:cNvSpPr>
            <a:spLocks noGrp="1"/>
          </p:cNvSpPr>
          <p:nvPr>
            <p:ph type="sldNum" sz="quarter" idx="11"/>
          </p:nvPr>
        </p:nvSpPr>
        <p:spPr/>
        <p:txBody>
          <a:bodyPr rtlCol="0"/>
          <a:lstStyle/>
          <a:p>
            <a:fld id="{B779B88D-C630-41E9-8936-AD30CAC5B791}"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FECEB45-F1D4-484C-9BC9-D097CD2D4E08}" type="datetimeFigureOut">
              <a:rPr lang="en-US" smtClean="0"/>
              <a:t>4/28/2013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779B88D-C630-41E9-8936-AD30CAC5B7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EB45-F1D4-484C-9BC9-D097CD2D4E08}" type="datetimeFigureOut">
              <a:rPr lang="en-US" smtClean="0"/>
              <a:t>4/28/2013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9B88D-C630-41E9-8936-AD30CAC5B7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EB45-F1D4-484C-9BC9-D097CD2D4E08}" type="datetimeFigureOut">
              <a:rPr lang="en-US" smtClean="0"/>
              <a:t>4/28/2013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9B88D-C630-41E9-8936-AD30CAC5B7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EB45-F1D4-484C-9BC9-D097CD2D4E08}" type="datetimeFigureOut">
              <a:rPr lang="en-US" smtClean="0"/>
              <a:t>4/28/2013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9B88D-C630-41E9-8936-AD30CAC5B7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FECEB45-F1D4-484C-9BC9-D097CD2D4E08}" type="datetimeFigureOut">
              <a:rPr lang="en-US" smtClean="0"/>
              <a:t>4/28/2013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779B88D-C630-41E9-8936-AD30CAC5B7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www.lds.org/bc/content/shared/content/images/gospel-library/manual/35744/35744_all_000_01-josephf.jpg"/>
          <p:cNvPicPr>
            <a:picLocks noChangeAspect="1" noChangeArrowheads="1"/>
          </p:cNvPicPr>
          <p:nvPr/>
        </p:nvPicPr>
        <p:blipFill>
          <a:blip r:embed="rId3" cstate="print"/>
          <a:srcRect/>
          <a:stretch>
            <a:fillRect/>
          </a:stretch>
        </p:blipFill>
        <p:spPr bwMode="auto">
          <a:xfrm>
            <a:off x="-1" y="0"/>
            <a:ext cx="10218871" cy="6858000"/>
          </a:xfrm>
          <a:prstGeom prst="rect">
            <a:avLst/>
          </a:prstGeom>
          <a:noFill/>
        </p:spPr>
      </p:pic>
      <p:sp>
        <p:nvSpPr>
          <p:cNvPr id="2" name="Title 1"/>
          <p:cNvSpPr>
            <a:spLocks noGrp="1"/>
          </p:cNvSpPr>
          <p:nvPr>
            <p:ph type="ctrTitle"/>
          </p:nvPr>
        </p:nvSpPr>
        <p:spPr>
          <a:xfrm>
            <a:off x="381000" y="304800"/>
            <a:ext cx="8458200" cy="1470025"/>
          </a:xfrm>
        </p:spPr>
        <p:txBody>
          <a:bodyPr>
            <a:normAutofit/>
          </a:bodyPr>
          <a:lstStyle/>
          <a:p>
            <a:r>
              <a:rPr lang="en-US" sz="6600" b="1" dirty="0" smtClean="0"/>
              <a:t>Visions</a:t>
            </a:r>
            <a:endParaRPr lang="en-US" sz="6600" b="1" dirty="0"/>
          </a:p>
        </p:txBody>
      </p:sp>
      <p:sp>
        <p:nvSpPr>
          <p:cNvPr id="3" name="Subtitle 2"/>
          <p:cNvSpPr>
            <a:spLocks noGrp="1"/>
          </p:cNvSpPr>
          <p:nvPr>
            <p:ph type="subTitle" idx="1"/>
          </p:nvPr>
        </p:nvSpPr>
        <p:spPr>
          <a:xfrm>
            <a:off x="457200" y="3899938"/>
            <a:ext cx="3810000" cy="1752600"/>
          </a:xfrm>
        </p:spPr>
        <p:txBody>
          <a:bodyPr>
            <a:normAutofit/>
          </a:bodyPr>
          <a:lstStyle/>
          <a:p>
            <a:r>
              <a:rPr lang="en-US" sz="4800" b="1" dirty="0" smtClean="0">
                <a:solidFill>
                  <a:schemeClr val="bg1"/>
                </a:solidFill>
              </a:rPr>
              <a:t>D&amp;C 137, 138</a:t>
            </a:r>
            <a:endParaRPr lang="en-US" sz="48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nsign Peak.JPG"/>
          <p:cNvPicPr>
            <a:picLocks noGrp="1" noChangeAspect="1"/>
          </p:cNvPicPr>
          <p:nvPr>
            <p:ph idx="1"/>
          </p:nvPr>
        </p:nvPicPr>
        <p:blipFill>
          <a:blip r:embed="rId3" cstate="print"/>
          <a:stretch>
            <a:fillRect/>
          </a:stretch>
        </p:blipFill>
        <p:spPr>
          <a:xfrm>
            <a:off x="0" y="0"/>
            <a:ext cx="11087100" cy="7391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3.bp.blogspot.com/-u1a_OkEk-yI/T1-tQJjifmI/AAAAAAAAAnU/cxlxymc4bAc/s1600/ensignlp_nfo_o_83.jpg"/>
          <p:cNvPicPr>
            <a:picLocks noChangeAspect="1" noChangeArrowheads="1"/>
          </p:cNvPicPr>
          <p:nvPr/>
        </p:nvPicPr>
        <p:blipFill>
          <a:blip r:embed="rId3" cstate="print"/>
          <a:srcRect/>
          <a:stretch>
            <a:fillRect/>
          </a:stretch>
        </p:blipFill>
        <p:spPr bwMode="auto">
          <a:xfrm>
            <a:off x="0" y="0"/>
            <a:ext cx="9601200" cy="6858000"/>
          </a:xfrm>
          <a:prstGeom prst="rect">
            <a:avLst/>
          </a:prstGeom>
          <a:noFill/>
        </p:spPr>
      </p:pic>
      <p:sp>
        <p:nvSpPr>
          <p:cNvPr id="2" name="Title 1"/>
          <p:cNvSpPr>
            <a:spLocks noGrp="1"/>
          </p:cNvSpPr>
          <p:nvPr>
            <p:ph type="title"/>
          </p:nvPr>
        </p:nvSpPr>
        <p:spPr>
          <a:xfrm>
            <a:off x="457200" y="3962400"/>
            <a:ext cx="8229600" cy="1066800"/>
          </a:xfrm>
        </p:spPr>
        <p:txBody>
          <a:bodyPr>
            <a:normAutofit/>
          </a:bodyPr>
          <a:lstStyle/>
          <a:p>
            <a:r>
              <a:rPr lang="en-US" sz="5400" b="1" dirty="0" err="1" smtClean="0">
                <a:solidFill>
                  <a:schemeClr val="bg1"/>
                </a:solidFill>
              </a:rPr>
              <a:t>Marvelings</a:t>
            </a:r>
            <a:endParaRPr lang="en-US" sz="5400" b="1" dirty="0">
              <a:solidFill>
                <a:schemeClr val="bg1"/>
              </a:solidFill>
            </a:endParaRPr>
          </a:p>
        </p:txBody>
      </p:sp>
      <p:sp>
        <p:nvSpPr>
          <p:cNvPr id="3" name="Content Placeholder 2"/>
          <p:cNvSpPr>
            <a:spLocks noGrp="1"/>
          </p:cNvSpPr>
          <p:nvPr>
            <p:ph idx="1"/>
          </p:nvPr>
        </p:nvSpPr>
        <p:spPr>
          <a:xfrm>
            <a:off x="457200" y="5181600"/>
            <a:ext cx="5791200" cy="1392936"/>
          </a:xfrm>
        </p:spPr>
        <p:txBody>
          <a:bodyPr>
            <a:normAutofit/>
          </a:bodyPr>
          <a:lstStyle/>
          <a:p>
            <a:pPr>
              <a:buNone/>
            </a:pPr>
            <a:r>
              <a:rPr lang="en-US" sz="6000" b="1" dirty="0" smtClean="0">
                <a:solidFill>
                  <a:schemeClr val="bg1"/>
                </a:solidFill>
                <a:effectLst>
                  <a:outerShdw blurRad="38100" dist="38100" dir="2700000" algn="tl">
                    <a:srgbClr val="000000">
                      <a:alpha val="43137"/>
                    </a:srgbClr>
                  </a:outerShdw>
                </a:effectLst>
              </a:rPr>
              <a:t>D&amp;C 137 1-5</a:t>
            </a:r>
            <a:endParaRPr lang="en-US" sz="6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angel-art-and-gifts.com/images/sad-angel.jpg"/>
          <p:cNvPicPr>
            <a:picLocks noChangeAspect="1" noChangeArrowheads="1"/>
          </p:cNvPicPr>
          <p:nvPr/>
        </p:nvPicPr>
        <p:blipFill>
          <a:blip r:embed="rId3" cstate="print"/>
          <a:srcRect/>
          <a:stretch>
            <a:fillRect/>
          </a:stretch>
        </p:blipFill>
        <p:spPr bwMode="auto">
          <a:xfrm>
            <a:off x="1" y="0"/>
            <a:ext cx="9448800" cy="7315200"/>
          </a:xfrm>
          <a:prstGeom prst="rect">
            <a:avLst/>
          </a:prstGeom>
          <a:noFill/>
        </p:spPr>
      </p:pic>
      <p:sp>
        <p:nvSpPr>
          <p:cNvPr id="2" name="Title 1"/>
          <p:cNvSpPr>
            <a:spLocks noGrp="1"/>
          </p:cNvSpPr>
          <p:nvPr>
            <p:ph type="title"/>
          </p:nvPr>
        </p:nvSpPr>
        <p:spPr>
          <a:xfrm>
            <a:off x="304800" y="228600"/>
            <a:ext cx="8229600" cy="1066800"/>
          </a:xfrm>
        </p:spPr>
        <p:txBody>
          <a:bodyPr/>
          <a:lstStyle/>
          <a:p>
            <a:r>
              <a:rPr lang="en-US" b="1" dirty="0" smtClean="0">
                <a:solidFill>
                  <a:schemeClr val="bg1"/>
                </a:solidFill>
                <a:effectLst>
                  <a:outerShdw blurRad="38100" dist="38100" dir="2700000" algn="tl">
                    <a:srgbClr val="000000">
                      <a:alpha val="43137"/>
                    </a:srgbClr>
                  </a:outerShdw>
                </a:effectLst>
              </a:rPr>
              <a:t>George McDonald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95400"/>
            <a:ext cx="4419600" cy="5715000"/>
          </a:xfrm>
          <a:solidFill>
            <a:schemeClr val="tx1">
              <a:alpha val="52000"/>
            </a:schemeClr>
          </a:solidFill>
        </p:spPr>
        <p:txBody>
          <a:bodyPr>
            <a:normAutofit fontScale="62500" lnSpcReduction="20000"/>
          </a:bodyPr>
          <a:lstStyle/>
          <a:p>
            <a:pPr>
              <a:buNone/>
            </a:pPr>
            <a:r>
              <a:rPr lang="en-US" b="1" dirty="0" smtClean="0">
                <a:solidFill>
                  <a:schemeClr val="bg1"/>
                </a:solidFill>
                <a:effectLst>
                  <a:outerShdw blurRad="38100" dist="38100" dir="2700000" algn="tl">
                    <a:srgbClr val="000000">
                      <a:alpha val="43137"/>
                    </a:srgbClr>
                  </a:outerShdw>
                </a:effectLst>
              </a:rPr>
              <a:t>Come to God, then, my brother, my sister, with all thy desires and instincts, all thy lofty ideals, all thy longing for purity and unselfishness, all thy yearning to love and be </a:t>
            </a:r>
            <a:r>
              <a:rPr lang="en-US" b="1" dirty="0" smtClean="0">
                <a:solidFill>
                  <a:schemeClr val="bg1"/>
                </a:solidFill>
                <a:effectLst>
                  <a:outerShdw blurRad="38100" dist="38100" dir="2700000" algn="tl">
                    <a:srgbClr val="000000">
                      <a:alpha val="43137"/>
                    </a:srgbClr>
                  </a:outerShdw>
                </a:effectLst>
              </a:rPr>
              <a:t>true…</a:t>
            </a:r>
            <a:r>
              <a:rPr lang="en-US" b="1" dirty="0" smtClean="0">
                <a:solidFill>
                  <a:schemeClr val="bg1"/>
                </a:solidFill>
                <a:effectLst>
                  <a:outerShdw blurRad="38100" dist="38100" dir="2700000" algn="tl">
                    <a:srgbClr val="000000">
                      <a:alpha val="43137"/>
                    </a:srgbClr>
                  </a:outerShdw>
                </a:effectLst>
              </a:rPr>
              <a:t> </a:t>
            </a:r>
            <a:endParaRPr lang="en-US" b="1" dirty="0" smtClean="0">
              <a:solidFill>
                <a:schemeClr val="bg1"/>
              </a:solidFill>
              <a:effectLst>
                <a:outerShdw blurRad="38100" dist="38100" dir="2700000" algn="tl">
                  <a:srgbClr val="000000">
                    <a:alpha val="43137"/>
                  </a:srgbClr>
                </a:outerShdw>
              </a:effectLst>
            </a:endParaRPr>
          </a:p>
          <a:p>
            <a:pPr>
              <a:buNone/>
            </a:pPr>
            <a:r>
              <a:rPr lang="en-US" b="1" dirty="0" smtClean="0">
                <a:solidFill>
                  <a:schemeClr val="bg1"/>
                </a:solidFill>
                <a:effectLst>
                  <a:outerShdw blurRad="38100" dist="38100" dir="2700000" algn="tl">
                    <a:srgbClr val="000000">
                      <a:alpha val="43137"/>
                    </a:srgbClr>
                  </a:outerShdw>
                </a:effectLst>
              </a:rPr>
              <a:t>Come </a:t>
            </a:r>
            <a:r>
              <a:rPr lang="en-US" b="1" dirty="0" smtClean="0">
                <a:solidFill>
                  <a:schemeClr val="bg1"/>
                </a:solidFill>
                <a:effectLst>
                  <a:outerShdw blurRad="38100" dist="38100" dir="2700000" algn="tl">
                    <a:srgbClr val="000000">
                      <a:alpha val="43137"/>
                    </a:srgbClr>
                  </a:outerShdw>
                </a:effectLst>
              </a:rPr>
              <a:t>to him with all thy weaknesses, all thy shames, all thy futilities; with all thy helplessness over thy own thoughts; </a:t>
            </a:r>
            <a:endParaRPr lang="en-US" b="1" dirty="0" smtClean="0">
              <a:solidFill>
                <a:schemeClr val="bg1"/>
              </a:solidFill>
              <a:effectLst>
                <a:outerShdw blurRad="38100" dist="38100" dir="2700000" algn="tl">
                  <a:srgbClr val="000000">
                    <a:alpha val="43137"/>
                  </a:srgbClr>
                </a:outerShdw>
              </a:effectLst>
            </a:endParaRPr>
          </a:p>
          <a:p>
            <a:pPr>
              <a:buNone/>
            </a:pPr>
            <a:r>
              <a:rPr lang="en-US" b="1" dirty="0" smtClean="0">
                <a:solidFill>
                  <a:schemeClr val="bg1"/>
                </a:solidFill>
                <a:effectLst>
                  <a:outerShdw blurRad="38100" dist="38100" dir="2700000" algn="tl">
                    <a:srgbClr val="000000">
                      <a:alpha val="43137"/>
                    </a:srgbClr>
                  </a:outerShdw>
                </a:effectLst>
              </a:rPr>
              <a:t>with </a:t>
            </a:r>
            <a:r>
              <a:rPr lang="en-US" b="1" dirty="0" smtClean="0">
                <a:solidFill>
                  <a:schemeClr val="bg1"/>
                </a:solidFill>
                <a:effectLst>
                  <a:outerShdw blurRad="38100" dist="38100" dir="2700000" algn="tl">
                    <a:srgbClr val="000000">
                      <a:alpha val="43137"/>
                    </a:srgbClr>
                  </a:outerShdw>
                </a:effectLst>
              </a:rPr>
              <a:t>all thy failure, yea, with the sick sense of having missed the tide of true affairs; </a:t>
            </a:r>
            <a:endParaRPr lang="en-US" b="1" dirty="0" smtClean="0">
              <a:solidFill>
                <a:schemeClr val="bg1"/>
              </a:solidFill>
              <a:effectLst>
                <a:outerShdw blurRad="38100" dist="38100" dir="2700000" algn="tl">
                  <a:srgbClr val="000000">
                    <a:alpha val="43137"/>
                  </a:srgbClr>
                </a:outerShdw>
              </a:effectLst>
            </a:endParaRPr>
          </a:p>
          <a:p>
            <a:pPr>
              <a:buNone/>
            </a:pPr>
            <a:r>
              <a:rPr lang="en-US" b="1" dirty="0" smtClean="0">
                <a:solidFill>
                  <a:schemeClr val="bg1"/>
                </a:solidFill>
                <a:effectLst>
                  <a:outerShdw blurRad="38100" dist="38100" dir="2700000" algn="tl">
                    <a:srgbClr val="000000">
                      <a:alpha val="43137"/>
                    </a:srgbClr>
                  </a:outerShdw>
                </a:effectLst>
              </a:rPr>
              <a:t>come </a:t>
            </a:r>
            <a:r>
              <a:rPr lang="en-US" b="1" dirty="0" smtClean="0">
                <a:solidFill>
                  <a:schemeClr val="bg1"/>
                </a:solidFill>
                <a:effectLst>
                  <a:outerShdw blurRad="38100" dist="38100" dir="2700000" algn="tl">
                    <a:srgbClr val="000000">
                      <a:alpha val="43137"/>
                    </a:srgbClr>
                  </a:outerShdw>
                </a:effectLst>
              </a:rPr>
              <a:t>to him with all thy doubts, fears, dishonesties, </a:t>
            </a:r>
            <a:r>
              <a:rPr lang="en-US" b="1" dirty="0" err="1" smtClean="0">
                <a:solidFill>
                  <a:schemeClr val="bg1"/>
                </a:solidFill>
                <a:effectLst>
                  <a:outerShdw blurRad="38100" dist="38100" dir="2700000" algn="tl">
                    <a:srgbClr val="000000">
                      <a:alpha val="43137"/>
                    </a:srgbClr>
                  </a:outerShdw>
                </a:effectLst>
              </a:rPr>
              <a:t>meannesses</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paltrinesses</a:t>
            </a:r>
            <a:r>
              <a:rPr lang="en-US" b="1" dirty="0" smtClean="0">
                <a:solidFill>
                  <a:schemeClr val="bg1"/>
                </a:solidFill>
                <a:effectLst>
                  <a:outerShdw blurRad="38100" dist="38100" dir="2700000" algn="tl">
                    <a:srgbClr val="000000">
                      <a:alpha val="43137"/>
                    </a:srgbClr>
                  </a:outerShdw>
                </a:effectLst>
              </a:rPr>
              <a:t>, misjudgments, </a:t>
            </a:r>
            <a:r>
              <a:rPr lang="en-US" b="1" dirty="0" err="1" smtClean="0">
                <a:solidFill>
                  <a:schemeClr val="bg1"/>
                </a:solidFill>
                <a:effectLst>
                  <a:outerShdw blurRad="38100" dist="38100" dir="2700000" algn="tl">
                    <a:srgbClr val="000000">
                      <a:alpha val="43137"/>
                    </a:srgbClr>
                  </a:outerShdw>
                </a:effectLst>
              </a:rPr>
              <a:t>wearinesses</a:t>
            </a:r>
            <a:r>
              <a:rPr lang="en-US" b="1" dirty="0" smtClean="0">
                <a:solidFill>
                  <a:schemeClr val="bg1"/>
                </a:solidFill>
                <a:effectLst>
                  <a:outerShdw blurRad="38100" dist="38100" dir="2700000" algn="tl">
                    <a:srgbClr val="000000">
                      <a:alpha val="43137"/>
                    </a:srgbClr>
                  </a:outerShdw>
                </a:effectLst>
              </a:rPr>
              <a:t>, disappointments, and </a:t>
            </a:r>
            <a:r>
              <a:rPr lang="en-US" b="1" dirty="0" err="1" smtClean="0">
                <a:solidFill>
                  <a:schemeClr val="bg1"/>
                </a:solidFill>
                <a:effectLst>
                  <a:outerShdw blurRad="38100" dist="38100" dir="2700000" algn="tl">
                    <a:srgbClr val="000000">
                      <a:alpha val="43137"/>
                    </a:srgbClr>
                  </a:outerShdw>
                </a:effectLst>
              </a:rPr>
              <a:t>stalenesses</a:t>
            </a:r>
            <a:r>
              <a:rPr lang="en-US" b="1" dirty="0" smtClean="0">
                <a:solidFill>
                  <a:schemeClr val="bg1"/>
                </a:solidFill>
                <a:effectLst>
                  <a:outerShdw blurRad="38100" dist="38100" dir="2700000" algn="tl">
                    <a:srgbClr val="000000">
                      <a:alpha val="43137"/>
                    </a:srgbClr>
                  </a:outerShdw>
                </a:effectLst>
              </a:rPr>
              <a:t>: </a:t>
            </a:r>
            <a:endParaRPr lang="en-US" b="1" dirty="0" smtClean="0">
              <a:solidFill>
                <a:schemeClr val="bg1"/>
              </a:solidFill>
              <a:effectLst>
                <a:outerShdw blurRad="38100" dist="38100" dir="2700000" algn="tl">
                  <a:srgbClr val="000000">
                    <a:alpha val="43137"/>
                  </a:srgbClr>
                </a:outerShdw>
              </a:effectLst>
            </a:endParaRPr>
          </a:p>
          <a:p>
            <a:pPr>
              <a:buNone/>
            </a:pPr>
            <a:r>
              <a:rPr lang="en-US" b="1" dirty="0" smtClean="0">
                <a:solidFill>
                  <a:schemeClr val="bg1"/>
                </a:solidFill>
                <a:effectLst>
                  <a:outerShdw blurRad="38100" dist="38100" dir="2700000" algn="tl">
                    <a:srgbClr val="000000">
                      <a:alpha val="43137"/>
                    </a:srgbClr>
                  </a:outerShdw>
                </a:effectLst>
              </a:rPr>
              <a:t>Be </a:t>
            </a:r>
            <a:r>
              <a:rPr lang="en-US" b="1" dirty="0" smtClean="0">
                <a:solidFill>
                  <a:schemeClr val="bg1"/>
                </a:solidFill>
                <a:effectLst>
                  <a:outerShdw blurRad="38100" dist="38100" dir="2700000" algn="tl">
                    <a:srgbClr val="000000">
                      <a:alpha val="43137"/>
                    </a:srgbClr>
                  </a:outerShdw>
                </a:effectLst>
              </a:rPr>
              <a:t>sure he will take thee and all thy miserable brood, </a:t>
            </a:r>
            <a:r>
              <a:rPr lang="en-US" b="1" i="1" dirty="0" smtClean="0">
                <a:solidFill>
                  <a:schemeClr val="bg1"/>
                </a:solidFill>
                <a:effectLst>
                  <a:outerShdw blurRad="38100" dist="38100" dir="2700000" algn="tl">
                    <a:srgbClr val="000000">
                      <a:alpha val="43137"/>
                    </a:srgbClr>
                  </a:outerShdw>
                </a:effectLst>
              </a:rPr>
              <a:t>whether of draggle-winged angels, or covert-seeking snakes, into his </a:t>
            </a:r>
            <a:r>
              <a:rPr lang="en-US" b="1" i="1" dirty="0" smtClean="0">
                <a:solidFill>
                  <a:schemeClr val="bg1"/>
                </a:solidFill>
                <a:effectLst>
                  <a:outerShdw blurRad="38100" dist="38100" dir="2700000" algn="tl">
                    <a:srgbClr val="000000">
                      <a:alpha val="43137"/>
                    </a:srgbClr>
                  </a:outerShdw>
                </a:effectLst>
              </a:rPr>
              <a:t>care…</a:t>
            </a:r>
            <a:endParaRPr lang="en-US"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www.sacred-destinations.com/usa/images/illinois/nauvoo/resized/smith-brothers-cc-minvervah.jpg"/>
          <p:cNvPicPr>
            <a:picLocks noChangeAspect="1" noChangeArrowheads="1"/>
          </p:cNvPicPr>
          <p:nvPr/>
        </p:nvPicPr>
        <p:blipFill>
          <a:blip r:embed="rId3" cstate="print"/>
          <a:srcRect/>
          <a:stretch>
            <a:fillRect/>
          </a:stretch>
        </p:blipFill>
        <p:spPr bwMode="auto">
          <a:xfrm>
            <a:off x="0" y="0"/>
            <a:ext cx="5105400" cy="6812062"/>
          </a:xfrm>
          <a:prstGeom prst="rect">
            <a:avLst/>
          </a:prstGeom>
          <a:noFill/>
        </p:spPr>
      </p:pic>
      <p:sp>
        <p:nvSpPr>
          <p:cNvPr id="2" name="Title 1"/>
          <p:cNvSpPr>
            <a:spLocks noGrp="1"/>
          </p:cNvSpPr>
          <p:nvPr>
            <p:ph type="title"/>
          </p:nvPr>
        </p:nvSpPr>
        <p:spPr>
          <a:xfrm>
            <a:off x="5257800" y="1143000"/>
            <a:ext cx="3657600" cy="1066800"/>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Joseph F. Smith</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57800" y="2249424"/>
            <a:ext cx="3429000" cy="4325112"/>
          </a:xfrm>
        </p:spPr>
        <p:txBody>
          <a:bodyPr>
            <a:normAutofit/>
          </a:bodyPr>
          <a:lstStyle/>
          <a:p>
            <a:pPr>
              <a:buNone/>
            </a:pPr>
            <a:r>
              <a:rPr lang="en-US" sz="5400" b="1" dirty="0" smtClean="0">
                <a:solidFill>
                  <a:srgbClr val="C00000"/>
                </a:solidFill>
              </a:rPr>
              <a:t>D&amp;C 138</a:t>
            </a:r>
            <a:endParaRPr lang="en-US" sz="54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eroglamour.com/glamour/20120225/burninghourglass/www.eroglamour.com-1-burning-hourglass.jpg"/>
          <p:cNvPicPr>
            <a:picLocks noChangeAspect="1" noChangeArrowheads="1"/>
          </p:cNvPicPr>
          <p:nvPr/>
        </p:nvPicPr>
        <p:blipFill>
          <a:blip r:embed="rId3" cstate="print"/>
          <a:srcRect/>
          <a:stretch>
            <a:fillRect/>
          </a:stretch>
        </p:blipFill>
        <p:spPr bwMode="auto">
          <a:xfrm>
            <a:off x="0" y="-1828800"/>
            <a:ext cx="15339753" cy="9753600"/>
          </a:xfrm>
          <a:prstGeom prst="rect">
            <a:avLst/>
          </a:prstGeom>
          <a:noFill/>
        </p:spPr>
      </p:pic>
      <p:sp>
        <p:nvSpPr>
          <p:cNvPr id="2" name="Title 1"/>
          <p:cNvSpPr>
            <a:spLocks noGrp="1"/>
          </p:cNvSpPr>
          <p:nvPr>
            <p:ph type="title"/>
          </p:nvPr>
        </p:nvSpPr>
        <p:spPr>
          <a:xfrm>
            <a:off x="457200" y="152400"/>
            <a:ext cx="8229600" cy="1066800"/>
          </a:xfrm>
        </p:spPr>
        <p:txBody>
          <a:bodyPr>
            <a:normAutofit/>
          </a:bodyPr>
          <a:lstStyle/>
          <a:p>
            <a:r>
              <a:rPr lang="en-US" sz="5400" b="1" dirty="0" smtClean="0">
                <a:solidFill>
                  <a:schemeClr val="bg1"/>
                </a:solidFill>
              </a:rPr>
              <a:t>Elder C.S. Lewis</a:t>
            </a:r>
            <a:endParaRPr lang="en-US" sz="5400" b="1" dirty="0">
              <a:solidFill>
                <a:schemeClr val="bg1"/>
              </a:solidFill>
            </a:endParaRPr>
          </a:p>
        </p:txBody>
      </p:sp>
      <p:sp>
        <p:nvSpPr>
          <p:cNvPr id="3" name="Content Placeholder 2"/>
          <p:cNvSpPr>
            <a:spLocks noGrp="1"/>
          </p:cNvSpPr>
          <p:nvPr>
            <p:ph idx="1"/>
          </p:nvPr>
        </p:nvSpPr>
        <p:spPr>
          <a:xfrm>
            <a:off x="304800" y="1219200"/>
            <a:ext cx="5943600" cy="5486400"/>
          </a:xfrm>
        </p:spPr>
        <p:txBody>
          <a:bodyPr>
            <a:normAutofit fontScale="70000" lnSpcReduction="20000"/>
          </a:bodyPr>
          <a:lstStyle/>
          <a:p>
            <a:pPr>
              <a:buNone/>
            </a:pPr>
            <a:r>
              <a:rPr lang="en-US" b="1" dirty="0" smtClean="0">
                <a:solidFill>
                  <a:schemeClr val="bg1"/>
                </a:solidFill>
              </a:rPr>
              <a:t>How strange that we cannot love time. It spoils our loveliest moments. Nothing quite comes up to expectations because of it. We alone: animals, so far as we can see, are unaware of time, untroubled. Time is their natural environment. Why do we sense that it is not ours</a:t>
            </a:r>
            <a:r>
              <a:rPr lang="en-US" b="1" dirty="0" smtClean="0">
                <a:solidFill>
                  <a:schemeClr val="bg1"/>
                </a:solidFill>
              </a:rPr>
              <a:t>?</a:t>
            </a:r>
          </a:p>
          <a:p>
            <a:pPr>
              <a:buNone/>
            </a:pPr>
            <a:r>
              <a:rPr lang="en-US" b="1" dirty="0" smtClean="0">
                <a:solidFill>
                  <a:schemeClr val="bg1"/>
                </a:solidFill>
              </a:rPr>
              <a:t>It </a:t>
            </a:r>
            <a:r>
              <a:rPr lang="en-US" b="1" dirty="0" smtClean="0">
                <a:solidFill>
                  <a:schemeClr val="bg1"/>
                </a:solidFill>
              </a:rPr>
              <a:t>suggests that we have not always been or will not always be purely temporal creatures. It suggest that we were created for eternity. </a:t>
            </a:r>
            <a:endParaRPr lang="en-US" b="1" dirty="0" smtClean="0">
              <a:solidFill>
                <a:schemeClr val="bg1"/>
              </a:solidFill>
            </a:endParaRPr>
          </a:p>
          <a:p>
            <a:pPr>
              <a:buNone/>
            </a:pPr>
            <a:r>
              <a:rPr lang="en-US" b="1" dirty="0" smtClean="0">
                <a:solidFill>
                  <a:schemeClr val="bg1"/>
                </a:solidFill>
              </a:rPr>
              <a:t>Not </a:t>
            </a:r>
            <a:r>
              <a:rPr lang="en-US" b="1" dirty="0" smtClean="0">
                <a:solidFill>
                  <a:schemeClr val="bg1"/>
                </a:solidFill>
              </a:rPr>
              <a:t>only are we harried by time, we seem unable, despite a thousand generations, even to get used to it. We are always amazed at it – how fast it goes, how slowly it goes, how much of it is gone. </a:t>
            </a:r>
            <a:endParaRPr lang="en-US" b="1" dirty="0" smtClean="0">
              <a:solidFill>
                <a:schemeClr val="bg1"/>
              </a:solidFill>
            </a:endParaRPr>
          </a:p>
          <a:p>
            <a:pPr>
              <a:buNone/>
            </a:pPr>
            <a:r>
              <a:rPr lang="en-US" b="1" dirty="0" smtClean="0">
                <a:solidFill>
                  <a:schemeClr val="bg1"/>
                </a:solidFill>
              </a:rPr>
              <a:t>Where</a:t>
            </a:r>
            <a:r>
              <a:rPr lang="en-US" b="1" dirty="0" smtClean="0">
                <a:solidFill>
                  <a:schemeClr val="bg1"/>
                </a:solidFill>
              </a:rPr>
              <a:t>, we cry, has the time gone? We aren’t adapted to it, not at home in it. If that is so, it may appear as a proof, or at least a powerful suggestion, that eternity exists and is our home. "</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67</TotalTime>
  <Words>251</Words>
  <Application>Microsoft Office PowerPoint</Application>
  <PresentationFormat>On-screen Show (4:3)</PresentationFormat>
  <Paragraphs>23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Urban</vt:lpstr>
      <vt:lpstr>Visions</vt:lpstr>
      <vt:lpstr>Slide 2</vt:lpstr>
      <vt:lpstr>Marvelings</vt:lpstr>
      <vt:lpstr>George McDonald</vt:lpstr>
      <vt:lpstr>Joseph F. Smith</vt:lpstr>
      <vt:lpstr>Elder C.S. Lewis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Visions</dc:title>
  <dc:creator>Kevin</dc:creator>
  <cp:lastModifiedBy>Kevin</cp:lastModifiedBy>
  <cp:revision>9</cp:revision>
  <dcterms:created xsi:type="dcterms:W3CDTF">2013-04-28T18:04:34Z</dcterms:created>
  <dcterms:modified xsi:type="dcterms:W3CDTF">2013-04-28T19:11:38Z</dcterms:modified>
</cp:coreProperties>
</file>