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8" r:id="rId3"/>
    <p:sldId id="279" r:id="rId4"/>
    <p:sldId id="262" r:id="rId5"/>
    <p:sldId id="265" r:id="rId6"/>
    <p:sldId id="269" r:id="rId7"/>
    <p:sldId id="271" r:id="rId8"/>
    <p:sldId id="272" r:id="rId9"/>
    <p:sldId id="277" r:id="rId10"/>
    <p:sldId id="273" r:id="rId11"/>
    <p:sldId id="275" r:id="rId12"/>
    <p:sldId id="276" r:id="rId13"/>
    <p:sldId id="278"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65902-3DC2-4285-AF01-318ED4D2D077}" type="datetimeFigureOut">
              <a:rPr lang="en-US" smtClean="0"/>
              <a:pPr/>
              <a:t>3/23/2013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A99FE-5F4D-4DE7-B40F-B5B667E7EC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A99FE-5F4D-4DE7-B40F-B5B667E7EC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4C15FB1-6231-4448-B8BC-BF5FBC44BD5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CBA6E61-A1FA-4A86-BACB-6059B97BE4A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19460D3-3DB3-495D-883B-4515186D101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A99FE-5F4D-4DE7-B40F-B5B667E7ECA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A99FE-5F4D-4DE7-B40F-B5B667E7ECA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1DA116-5CB7-45DE-A3B3-E4C836F61C9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A99FE-5F4D-4DE7-B40F-B5B667E7EC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1DA116-5CB7-45DE-A3B3-E4C836F61C9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1DA116-5CB7-45DE-A3B3-E4C836F61C9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1DA116-5CB7-45DE-A3B3-E4C836F61C9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AB3AB4-3749-4AFE-85C3-2162F01EE527}" type="slidenum">
              <a:rPr lang="en-US" smtClean="0"/>
              <a:pPr/>
              <a:t>7</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Making Covenants with God, BYU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1DA116-5CB7-45DE-A3B3-E4C836F61C9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A99FE-5F4D-4DE7-B40F-B5B667E7EC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FFD4B20-E874-4C0A-8700-6E9FAB23A189}" type="datetimeFigureOut">
              <a:rPr lang="en-US" smtClean="0"/>
              <a:pPr/>
              <a:t>3/23/2013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A214CB6-9584-427A-B313-AB7110B2A3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D4B20-E874-4C0A-8700-6E9FAB23A189}"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4CB6-9584-427A-B313-AB7110B2A3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FD4B20-E874-4C0A-8700-6E9FAB23A189}" type="datetimeFigureOut">
              <a:rPr lang="en-US" smtClean="0"/>
              <a:pPr/>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4CB6-9584-427A-B313-AB7110B2A3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FD4B20-E874-4C0A-8700-6E9FAB23A189}" type="datetimeFigureOut">
              <a:rPr lang="en-US" smtClean="0"/>
              <a:pPr/>
              <a:t>3/23/2013</a:t>
            </a:fld>
            <a:endParaRPr lang="en-US"/>
          </a:p>
        </p:txBody>
      </p:sp>
      <p:sp>
        <p:nvSpPr>
          <p:cNvPr id="9" name="Slide Number Placeholder 8"/>
          <p:cNvSpPr>
            <a:spLocks noGrp="1"/>
          </p:cNvSpPr>
          <p:nvPr>
            <p:ph type="sldNum" sz="quarter" idx="15"/>
          </p:nvPr>
        </p:nvSpPr>
        <p:spPr/>
        <p:txBody>
          <a:bodyPr rtlCol="0"/>
          <a:lstStyle/>
          <a:p>
            <a:fld id="{EA214CB6-9584-427A-B313-AB7110B2A3C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FFD4B20-E874-4C0A-8700-6E9FAB23A189}" type="datetimeFigureOut">
              <a:rPr lang="en-US" smtClean="0"/>
              <a:pPr/>
              <a:t>3/23/2013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A214CB6-9584-427A-B313-AB7110B2A3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FD4B20-E874-4C0A-8700-6E9FAB23A189}" type="datetimeFigureOut">
              <a:rPr lang="en-US" smtClean="0"/>
              <a:pPr/>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4CB6-9584-427A-B313-AB7110B2A3C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FFD4B20-E874-4C0A-8700-6E9FAB23A189}" type="datetimeFigureOut">
              <a:rPr lang="en-US" smtClean="0"/>
              <a:pPr/>
              <a:t>3/23/2013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14CB6-9584-427A-B313-AB7110B2A3C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FFD4B20-E874-4C0A-8700-6E9FAB23A189}" type="datetimeFigureOut">
              <a:rPr lang="en-US" smtClean="0"/>
              <a:pPr/>
              <a:t>3/23/2013</a:t>
            </a:fld>
            <a:endParaRPr lang="en-US"/>
          </a:p>
        </p:txBody>
      </p:sp>
      <p:sp>
        <p:nvSpPr>
          <p:cNvPr id="7" name="Slide Number Placeholder 6"/>
          <p:cNvSpPr>
            <a:spLocks noGrp="1"/>
          </p:cNvSpPr>
          <p:nvPr>
            <p:ph type="sldNum" sz="quarter" idx="11"/>
          </p:nvPr>
        </p:nvSpPr>
        <p:spPr/>
        <p:txBody>
          <a:bodyPr rtlCol="0"/>
          <a:lstStyle/>
          <a:p>
            <a:fld id="{EA214CB6-9584-427A-B313-AB7110B2A3C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D4B20-E874-4C0A-8700-6E9FAB23A189}" type="datetimeFigureOut">
              <a:rPr lang="en-US" smtClean="0"/>
              <a:pPr/>
              <a:t>3/23/2013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14CB6-9584-427A-B313-AB7110B2A3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FFD4B20-E874-4C0A-8700-6E9FAB23A189}" type="datetimeFigureOut">
              <a:rPr lang="en-US" smtClean="0"/>
              <a:pPr/>
              <a:t>3/23/2013</a:t>
            </a:fld>
            <a:endParaRPr lang="en-US"/>
          </a:p>
        </p:txBody>
      </p:sp>
      <p:sp>
        <p:nvSpPr>
          <p:cNvPr id="22" name="Slide Number Placeholder 21"/>
          <p:cNvSpPr>
            <a:spLocks noGrp="1"/>
          </p:cNvSpPr>
          <p:nvPr>
            <p:ph type="sldNum" sz="quarter" idx="15"/>
          </p:nvPr>
        </p:nvSpPr>
        <p:spPr/>
        <p:txBody>
          <a:bodyPr rtlCol="0"/>
          <a:lstStyle/>
          <a:p>
            <a:fld id="{EA214CB6-9584-427A-B313-AB7110B2A3C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FFD4B20-E874-4C0A-8700-6E9FAB23A189}" type="datetimeFigureOut">
              <a:rPr lang="en-US" smtClean="0"/>
              <a:pPr/>
              <a:t>3/23/2013</a:t>
            </a:fld>
            <a:endParaRPr lang="en-US"/>
          </a:p>
        </p:txBody>
      </p:sp>
      <p:sp>
        <p:nvSpPr>
          <p:cNvPr id="18" name="Slide Number Placeholder 17"/>
          <p:cNvSpPr>
            <a:spLocks noGrp="1"/>
          </p:cNvSpPr>
          <p:nvPr>
            <p:ph type="sldNum" sz="quarter" idx="11"/>
          </p:nvPr>
        </p:nvSpPr>
        <p:spPr/>
        <p:txBody>
          <a:bodyPr rtlCol="0"/>
          <a:lstStyle/>
          <a:p>
            <a:fld id="{EA214CB6-9584-427A-B313-AB7110B2A3C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FFD4B20-E874-4C0A-8700-6E9FAB23A189}" type="datetimeFigureOut">
              <a:rPr lang="en-US" smtClean="0"/>
              <a:pPr/>
              <a:t>3/23/2013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A214CB6-9584-427A-B313-AB7110B2A3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laska-in-pictures.com/data/media/13/sun-light-from-above_1042.jpg"/>
          <p:cNvPicPr>
            <a:picLocks noChangeAspect="1" noChangeArrowheads="1"/>
          </p:cNvPicPr>
          <p:nvPr/>
        </p:nvPicPr>
        <p:blipFill>
          <a:blip r:embed="rId3" cstate="print"/>
          <a:srcRect/>
          <a:stretch>
            <a:fillRect/>
          </a:stretch>
        </p:blipFill>
        <p:spPr bwMode="auto">
          <a:xfrm>
            <a:off x="-1" y="0"/>
            <a:ext cx="9058731" cy="6858000"/>
          </a:xfrm>
          <a:prstGeom prst="rect">
            <a:avLst/>
          </a:prstGeom>
          <a:noFill/>
        </p:spPr>
      </p:pic>
      <p:sp>
        <p:nvSpPr>
          <p:cNvPr id="2" name="Title 1"/>
          <p:cNvSpPr>
            <a:spLocks noGrp="1"/>
          </p:cNvSpPr>
          <p:nvPr>
            <p:ph type="ctrTitle"/>
          </p:nvPr>
        </p:nvSpPr>
        <p:spPr>
          <a:xfrm>
            <a:off x="228600" y="-141762"/>
            <a:ext cx="8153400" cy="1894362"/>
          </a:xfrm>
        </p:spPr>
        <p:txBody>
          <a:bodyPr>
            <a:normAutofit/>
          </a:bodyPr>
          <a:lstStyle/>
          <a:p>
            <a:r>
              <a:rPr lang="en-US" sz="4800" dirty="0" smtClean="0">
                <a:solidFill>
                  <a:schemeClr val="bg1"/>
                </a:solidFill>
                <a:latin typeface="Arial Black" pitchFamily="34" charset="0"/>
              </a:rPr>
              <a:t>Heaven’s Messengers</a:t>
            </a:r>
            <a:br>
              <a:rPr lang="en-US" sz="4800" dirty="0" smtClean="0">
                <a:solidFill>
                  <a:schemeClr val="bg1"/>
                </a:solidFill>
                <a:latin typeface="Arial Black" pitchFamily="34" charset="0"/>
              </a:rPr>
            </a:br>
            <a:r>
              <a:rPr lang="en-US" sz="4800" dirty="0" smtClean="0">
                <a:solidFill>
                  <a:schemeClr val="bg1"/>
                </a:solidFill>
                <a:latin typeface="Arial Black" pitchFamily="34" charset="0"/>
              </a:rPr>
              <a:t>D&amp;C 130</a:t>
            </a:r>
            <a:endParaRPr lang="en-US" sz="4800" dirty="0">
              <a:solidFill>
                <a:schemeClr val="bg1"/>
              </a:solidFill>
              <a:latin typeface="Arial Black"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Interesting question…</a:t>
            </a:r>
            <a:endParaRPr lang="en-US" dirty="0"/>
          </a:p>
        </p:txBody>
      </p:sp>
      <p:sp>
        <p:nvSpPr>
          <p:cNvPr id="3" name="Content Placeholder 2"/>
          <p:cNvSpPr>
            <a:spLocks noGrp="1"/>
          </p:cNvSpPr>
          <p:nvPr>
            <p:ph idx="1"/>
          </p:nvPr>
        </p:nvSpPr>
        <p:spPr>
          <a:xfrm>
            <a:off x="457200" y="1609725"/>
            <a:ext cx="4724400" cy="4846638"/>
          </a:xfrm>
        </p:spPr>
        <p:txBody>
          <a:bodyPr/>
          <a:lstStyle/>
          <a:p>
            <a:pPr>
              <a:buFont typeface="Wingdings 2" pitchFamily="18" charset="2"/>
              <a:buNone/>
            </a:pPr>
            <a:r>
              <a:rPr lang="en-US" b="1" i="1" u="sng" smtClean="0"/>
              <a:t>Joseph Smith- Faith</a:t>
            </a:r>
          </a:p>
          <a:p>
            <a:pPr>
              <a:buFont typeface="Wingdings 2" pitchFamily="18" charset="2"/>
              <a:buNone/>
            </a:pPr>
            <a:r>
              <a:rPr lang="en-US" i="1" smtClean="0"/>
              <a:t>     </a:t>
            </a:r>
            <a:r>
              <a:rPr lang="en-US" i="1" u="sng" smtClean="0"/>
              <a:t>First,</a:t>
            </a:r>
            <a:r>
              <a:rPr lang="en-US" i="1" smtClean="0"/>
              <a:t> the idea that he actually exists.</a:t>
            </a:r>
          </a:p>
          <a:p>
            <a:pPr>
              <a:buFont typeface="Wingdings 2" pitchFamily="18" charset="2"/>
              <a:buNone/>
            </a:pPr>
            <a:r>
              <a:rPr lang="en-US" i="1" smtClean="0"/>
              <a:t>    </a:t>
            </a:r>
            <a:r>
              <a:rPr lang="en-US" i="1" u="sng" smtClean="0"/>
              <a:t>Secondly,</a:t>
            </a:r>
            <a:r>
              <a:rPr lang="en-US" i="1" smtClean="0"/>
              <a:t> </a:t>
            </a:r>
            <a:r>
              <a:rPr lang="en-US" i="1" smtClean="0">
                <a:solidFill>
                  <a:srgbClr val="FF0000"/>
                </a:solidFill>
              </a:rPr>
              <a:t>a correct idea of his character, perfections, and attributes.</a:t>
            </a:r>
          </a:p>
          <a:p>
            <a:pPr>
              <a:buFont typeface="Wingdings 2" pitchFamily="18" charset="2"/>
              <a:buNone/>
            </a:pPr>
            <a:r>
              <a:rPr lang="en-US" i="1" smtClean="0"/>
              <a:t>    </a:t>
            </a:r>
            <a:r>
              <a:rPr lang="en-US" i="1" u="sng" smtClean="0"/>
              <a:t>Thirdly</a:t>
            </a:r>
            <a:r>
              <a:rPr lang="en-US" i="1" smtClean="0"/>
              <a:t>, an actual knowledge that the course of life which he is pursuing is according to his will.</a:t>
            </a:r>
          </a:p>
          <a:p>
            <a:pPr>
              <a:buFont typeface="Wingdings 2" pitchFamily="18" charset="2"/>
              <a:buNone/>
            </a:pPr>
            <a:r>
              <a:rPr lang="en-US" sz="1600" i="1" smtClean="0"/>
              <a:t>		</a:t>
            </a:r>
            <a:r>
              <a:rPr lang="en-US" sz="1600" smtClean="0"/>
              <a:t>Lectures On Faith, Lecture 3</a:t>
            </a:r>
            <a:r>
              <a:rPr lang="en-US" sz="1600" baseline="30000" smtClean="0"/>
              <a:t>rd</a:t>
            </a:r>
            <a:endParaRPr lang="en-US" sz="1600" smtClean="0"/>
          </a:p>
          <a:p>
            <a:pPr>
              <a:buFont typeface="Wingdings 2" pitchFamily="18" charset="2"/>
              <a:buNone/>
            </a:pPr>
            <a:endParaRPr lang="en-US" smtClean="0"/>
          </a:p>
        </p:txBody>
      </p:sp>
      <p:pic>
        <p:nvPicPr>
          <p:cNvPr id="9220" name="Picture 2" descr="http://www.whatdomormonsbelieve.com/wp-content/uploads/2007/12/rane-first-vision_mdjpg.jpeg"/>
          <p:cNvPicPr>
            <a:picLocks noChangeAspect="1" noChangeArrowheads="1"/>
          </p:cNvPicPr>
          <p:nvPr/>
        </p:nvPicPr>
        <p:blipFill>
          <a:blip r:embed="rId3" cstate="print"/>
          <a:srcRect/>
          <a:stretch>
            <a:fillRect/>
          </a:stretch>
        </p:blipFill>
        <p:spPr bwMode="auto">
          <a:xfrm>
            <a:off x="5181600" y="1676400"/>
            <a:ext cx="2514600" cy="5008563"/>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251575" y="6556375"/>
            <a:ext cx="588963" cy="228600"/>
          </a:xfrm>
          <a:prstGeom prst="rect">
            <a:avLst/>
          </a:prstGeom>
        </p:spPr>
        <p:txBody>
          <a:bodyPr/>
          <a:lstStyle/>
          <a:p>
            <a:pPr>
              <a:defRPr/>
            </a:pPr>
            <a:fld id="{48EB9E5A-EEF7-4CA9-BCFA-564C0EADF6F0}" type="slidenum">
              <a:rPr lang="en-US" smtClean="0"/>
              <a:pPr>
                <a:defRPr/>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675"/>
            <a:ext cx="3962400" cy="1143000"/>
          </a:xfrm>
        </p:spPr>
        <p:txBody>
          <a:bodyPr>
            <a:noAutofit/>
          </a:bodyPr>
          <a:lstStyle/>
          <a:p>
            <a:pPr>
              <a:defRPr/>
            </a:pPr>
            <a:r>
              <a:rPr lang="en-US" sz="3600" b="1" dirty="0" smtClean="0">
                <a:solidFill>
                  <a:srgbClr val="C00000"/>
                </a:solidFill>
              </a:rPr>
              <a:t>Elder CS Lewis</a:t>
            </a:r>
            <a:endParaRPr lang="en-US" sz="3600" b="1" dirty="0">
              <a:solidFill>
                <a:srgbClr val="C00000"/>
              </a:solidFill>
            </a:endParaRPr>
          </a:p>
        </p:txBody>
      </p:sp>
      <p:sp>
        <p:nvSpPr>
          <p:cNvPr id="3" name="Content Placeholder 2"/>
          <p:cNvSpPr>
            <a:spLocks noGrp="1"/>
          </p:cNvSpPr>
          <p:nvPr>
            <p:ph idx="1"/>
          </p:nvPr>
        </p:nvSpPr>
        <p:spPr>
          <a:xfrm>
            <a:off x="304800" y="1609725"/>
            <a:ext cx="4038600" cy="4846638"/>
          </a:xfrm>
        </p:spPr>
        <p:txBody>
          <a:bodyPr/>
          <a:lstStyle/>
          <a:p>
            <a:pPr>
              <a:buFont typeface="Wingdings 2" pitchFamily="18" charset="2"/>
              <a:buNone/>
            </a:pPr>
            <a:r>
              <a:rPr lang="en-US" sz="4000" b="1" dirty="0" smtClean="0">
                <a:solidFill>
                  <a:srgbClr val="002060"/>
                </a:solidFill>
              </a:rPr>
              <a:t>Every idea of Him we form, </a:t>
            </a:r>
          </a:p>
          <a:p>
            <a:pPr>
              <a:buFont typeface="Wingdings 2" pitchFamily="18" charset="2"/>
              <a:buNone/>
            </a:pPr>
            <a:r>
              <a:rPr lang="en-US" sz="4000" b="1" dirty="0" smtClean="0">
                <a:solidFill>
                  <a:srgbClr val="002060"/>
                </a:solidFill>
              </a:rPr>
              <a:t>He must in mercy shatter…</a:t>
            </a:r>
          </a:p>
        </p:txBody>
      </p:sp>
      <p:pic>
        <p:nvPicPr>
          <p:cNvPr id="11268" name="Picture 2" descr="http://cdn.content.compendiumblog.com/uploads/user/2af9dc1d-8541-42e4-a91f-6aaf97caf33a/e6a7cf60-fe4f-4467-8160-7d261b2cd068/Image/204ef235ea5707d12356556ed68832ef.jpg"/>
          <p:cNvPicPr>
            <a:picLocks noChangeAspect="1" noChangeArrowheads="1"/>
          </p:cNvPicPr>
          <p:nvPr/>
        </p:nvPicPr>
        <p:blipFill>
          <a:blip r:embed="rId3" cstate="print"/>
          <a:srcRect/>
          <a:stretch>
            <a:fillRect/>
          </a:stretch>
        </p:blipFill>
        <p:spPr bwMode="auto">
          <a:xfrm>
            <a:off x="4419600" y="381000"/>
            <a:ext cx="4090473" cy="6172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251575" y="6556375"/>
            <a:ext cx="588963" cy="228600"/>
          </a:xfrm>
          <a:prstGeom prst="rect">
            <a:avLst/>
          </a:prstGeom>
        </p:spPr>
        <p:txBody>
          <a:bodyPr/>
          <a:lstStyle/>
          <a:p>
            <a:pPr>
              <a:defRPr/>
            </a:pPr>
            <a:fld id="{7D34CD7E-188E-46A1-BD45-0DE749533716}" type="slidenum">
              <a:rPr lang="en-US" smtClean="0"/>
              <a:pPr>
                <a:defRPr/>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467600" cy="1143000"/>
          </a:xfrm>
        </p:spPr>
        <p:txBody>
          <a:bodyPr>
            <a:noAutofit/>
          </a:bodyPr>
          <a:lstStyle/>
          <a:p>
            <a:pPr>
              <a:defRPr/>
            </a:pPr>
            <a:r>
              <a:rPr lang="en-US" sz="4400" b="1" dirty="0" smtClean="0">
                <a:solidFill>
                  <a:srgbClr val="FF0000"/>
                </a:solidFill>
              </a:rPr>
              <a:t>However, On a more </a:t>
            </a:r>
            <a:br>
              <a:rPr lang="en-US" sz="4400" b="1" dirty="0" smtClean="0">
                <a:solidFill>
                  <a:srgbClr val="FF0000"/>
                </a:solidFill>
              </a:rPr>
            </a:br>
            <a:r>
              <a:rPr lang="en-US" sz="4400" b="1" dirty="0" smtClean="0">
                <a:solidFill>
                  <a:srgbClr val="FF0000"/>
                </a:solidFill>
              </a:rPr>
              <a:t>personal level</a:t>
            </a:r>
            <a:endParaRPr lang="en-US" sz="4400" b="1" dirty="0">
              <a:solidFill>
                <a:srgbClr val="FF0000"/>
              </a:solidFill>
            </a:endParaRPr>
          </a:p>
        </p:txBody>
      </p:sp>
      <p:sp>
        <p:nvSpPr>
          <p:cNvPr id="12291" name="Content Placeholder 2"/>
          <p:cNvSpPr>
            <a:spLocks noGrp="1"/>
          </p:cNvSpPr>
          <p:nvPr>
            <p:ph idx="1"/>
          </p:nvPr>
        </p:nvSpPr>
        <p:spPr>
          <a:xfrm>
            <a:off x="457200" y="1609725"/>
            <a:ext cx="3886200" cy="4846638"/>
          </a:xfrm>
        </p:spPr>
        <p:txBody>
          <a:bodyPr>
            <a:normAutofit/>
          </a:bodyPr>
          <a:lstStyle/>
          <a:p>
            <a:pPr>
              <a:buFont typeface="Wingdings 2" pitchFamily="18" charset="2"/>
              <a:buNone/>
            </a:pPr>
            <a:r>
              <a:rPr lang="en-US" sz="3600" b="1" dirty="0" smtClean="0">
                <a:solidFill>
                  <a:srgbClr val="C00000"/>
                </a:solidFill>
              </a:rPr>
              <a:t>Until we understand His True Nature</a:t>
            </a:r>
          </a:p>
          <a:p>
            <a:pPr>
              <a:buFont typeface="Wingdings 2" pitchFamily="18" charset="2"/>
              <a:buNone/>
            </a:pPr>
            <a:r>
              <a:rPr lang="en-US" sz="3600" b="1" dirty="0" smtClean="0">
                <a:solidFill>
                  <a:srgbClr val="C00000"/>
                </a:solidFill>
              </a:rPr>
              <a:t>We may be trying to trust in a god of our own making</a:t>
            </a:r>
          </a:p>
        </p:txBody>
      </p:sp>
      <p:pic>
        <p:nvPicPr>
          <p:cNvPr id="12292" name="Picture 5" descr="http://www.123photoguide.com/wp-content/uploads/2010/04/Sunlight-Through-The-Trees.jpg"/>
          <p:cNvPicPr>
            <a:picLocks noChangeAspect="1" noChangeArrowheads="1"/>
          </p:cNvPicPr>
          <p:nvPr/>
        </p:nvPicPr>
        <p:blipFill>
          <a:blip r:embed="rId3" cstate="print"/>
          <a:srcRect/>
          <a:stretch>
            <a:fillRect/>
          </a:stretch>
        </p:blipFill>
        <p:spPr bwMode="auto">
          <a:xfrm>
            <a:off x="4648200" y="1219200"/>
            <a:ext cx="3257550" cy="48387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251575" y="6556375"/>
            <a:ext cx="588963" cy="228600"/>
          </a:xfrm>
          <a:prstGeom prst="rect">
            <a:avLst/>
          </a:prstGeom>
        </p:spPr>
        <p:txBody>
          <a:bodyPr/>
          <a:lstStyle/>
          <a:p>
            <a:pPr>
              <a:defRPr/>
            </a:pPr>
            <a:fld id="{15E2C56C-8C76-424E-84A4-A68E5710DEEA}" type="slidenum">
              <a:rPr lang="en-US" smtClean="0"/>
              <a:pPr>
                <a:defRPr/>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7030A0"/>
                </a:solidFill>
                <a:effectLst>
                  <a:outerShdw blurRad="38100" dist="38100" dir="2700000" algn="tl">
                    <a:srgbClr val="000000">
                      <a:alpha val="43137"/>
                    </a:srgbClr>
                  </a:outerShdw>
                </a:effectLst>
              </a:rPr>
              <a:t>THE</a:t>
            </a:r>
            <a:r>
              <a:rPr lang="en-US" sz="6000" b="1" dirty="0" smtClean="0">
                <a:solidFill>
                  <a:srgbClr val="7030A0"/>
                </a:solidFill>
                <a:effectLst>
                  <a:outerShdw blurRad="38100" dist="38100" dir="2700000" algn="tl">
                    <a:srgbClr val="000000">
                      <a:alpha val="43137"/>
                    </a:srgbClr>
                  </a:outerShdw>
                </a:effectLst>
              </a:rPr>
              <a:t> Law</a:t>
            </a:r>
            <a:endParaRPr lang="en-US" sz="60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648200" y="1600200"/>
            <a:ext cx="3886200" cy="4873752"/>
          </a:xfrm>
        </p:spPr>
        <p:txBody>
          <a:bodyPr>
            <a:normAutofit/>
          </a:bodyPr>
          <a:lstStyle/>
          <a:p>
            <a:pPr>
              <a:buNone/>
            </a:pPr>
            <a:r>
              <a:rPr lang="en-US" sz="3600" b="1" dirty="0" smtClean="0">
                <a:solidFill>
                  <a:srgbClr val="7030A0"/>
                </a:solidFill>
              </a:rPr>
              <a:t>D&amp;C 130:18-21</a:t>
            </a:r>
            <a:endParaRPr lang="en-US" sz="3600" b="1" dirty="0">
              <a:solidFill>
                <a:srgbClr val="7030A0"/>
              </a:solidFill>
            </a:endParaRPr>
          </a:p>
        </p:txBody>
      </p:sp>
      <p:pic>
        <p:nvPicPr>
          <p:cNvPr id="60418" name="Picture 2" descr="http://1.bp.blogspot.com/_O7qRbtsgNgA/TRZSDm4a7uI/AAAAAAAABXk/6dzUOo42KVM/s1600/photo+of+lamb.jpg"/>
          <p:cNvPicPr>
            <a:picLocks noChangeAspect="1" noChangeArrowheads="1"/>
          </p:cNvPicPr>
          <p:nvPr/>
        </p:nvPicPr>
        <p:blipFill>
          <a:blip r:embed="rId3" cstate="print"/>
          <a:srcRect/>
          <a:stretch>
            <a:fillRect/>
          </a:stretch>
        </p:blipFill>
        <p:spPr bwMode="auto">
          <a:xfrm>
            <a:off x="152400" y="1676400"/>
            <a:ext cx="4476750" cy="33718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FF0000"/>
                </a:solidFill>
              </a:rPr>
              <a:t>Neal A. Maxwell</a:t>
            </a:r>
            <a:endParaRPr lang="en-US" b="1" dirty="0">
              <a:solidFill>
                <a:srgbClr val="FF0000"/>
              </a:solidFill>
            </a:endParaRPr>
          </a:p>
        </p:txBody>
      </p:sp>
      <p:sp>
        <p:nvSpPr>
          <p:cNvPr id="3" name="Content Placeholder 2"/>
          <p:cNvSpPr>
            <a:spLocks noGrp="1"/>
          </p:cNvSpPr>
          <p:nvPr>
            <p:ph sz="quarter" idx="1"/>
          </p:nvPr>
        </p:nvSpPr>
        <p:spPr>
          <a:xfrm>
            <a:off x="228600" y="1143000"/>
            <a:ext cx="3886200" cy="5486400"/>
          </a:xfrm>
        </p:spPr>
        <p:txBody>
          <a:bodyPr>
            <a:normAutofit fontScale="85000" lnSpcReduction="20000"/>
          </a:bodyPr>
          <a:lstStyle/>
          <a:p>
            <a:pPr>
              <a:buNone/>
            </a:pPr>
            <a:r>
              <a:rPr lang="en-US" b="1" dirty="0" smtClean="0">
                <a:solidFill>
                  <a:srgbClr val="00B050"/>
                </a:solidFill>
              </a:rPr>
              <a:t>Each of us might well ask, "In what ways am I shrinking or holding back?" Meek introspection may yield some bold insights! </a:t>
            </a:r>
          </a:p>
          <a:p>
            <a:pPr>
              <a:buNone/>
            </a:pPr>
            <a:r>
              <a:rPr lang="en-US" b="1" dirty="0" smtClean="0">
                <a:solidFill>
                  <a:srgbClr val="00B050"/>
                </a:solidFill>
              </a:rPr>
              <a:t>For example, we can tell much by what we have already willingly discarded along the pathway of discipleship. It is the only pathway where littering is permissible, even encouraged. </a:t>
            </a:r>
          </a:p>
          <a:p>
            <a:pPr>
              <a:buNone/>
            </a:pPr>
            <a:r>
              <a:rPr lang="en-US" b="1" dirty="0" smtClean="0">
                <a:solidFill>
                  <a:srgbClr val="00B050"/>
                </a:solidFill>
              </a:rPr>
              <a:t>In the early stages, the debris left behind includes the grosser sins of commission. </a:t>
            </a:r>
          </a:p>
          <a:p>
            <a:pPr>
              <a:buNone/>
            </a:pPr>
            <a:r>
              <a:rPr lang="en-US" b="1" dirty="0" smtClean="0">
                <a:solidFill>
                  <a:srgbClr val="00B050"/>
                </a:solidFill>
              </a:rPr>
              <a:t>Later debris differs; things begin to be discarded which have caused the misuse or underuse of our time and talent.</a:t>
            </a:r>
            <a:endParaRPr lang="en-US" b="1" dirty="0">
              <a:solidFill>
                <a:srgbClr val="00B050"/>
              </a:solidFill>
            </a:endParaRPr>
          </a:p>
        </p:txBody>
      </p:sp>
      <p:pic>
        <p:nvPicPr>
          <p:cNvPr id="14338" name="Picture 2" descr="http://aspblog.aristotle.net/wp-content/uploads/2010/04/steps-on-the-trail.jpg?w=112"/>
          <p:cNvPicPr>
            <a:picLocks noChangeAspect="1" noChangeArrowheads="1"/>
          </p:cNvPicPr>
          <p:nvPr/>
        </p:nvPicPr>
        <p:blipFill>
          <a:blip r:embed="rId3" cstate="print"/>
          <a:srcRect/>
          <a:stretch>
            <a:fillRect/>
          </a:stretch>
        </p:blipFill>
        <p:spPr bwMode="auto">
          <a:xfrm>
            <a:off x="4267200" y="381000"/>
            <a:ext cx="4514850" cy="601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5400" b="1" dirty="0" smtClean="0">
                <a:solidFill>
                  <a:srgbClr val="002060"/>
                </a:solidFill>
              </a:rPr>
              <a:t>BYU Graffiti </a:t>
            </a:r>
          </a:p>
        </p:txBody>
      </p:sp>
      <p:sp>
        <p:nvSpPr>
          <p:cNvPr id="3" name="Content Placeholder 2"/>
          <p:cNvSpPr>
            <a:spLocks noGrp="1"/>
          </p:cNvSpPr>
          <p:nvPr>
            <p:ph idx="1"/>
          </p:nvPr>
        </p:nvSpPr>
        <p:spPr>
          <a:xfrm>
            <a:off x="3810000" y="1935163"/>
            <a:ext cx="4876800" cy="4389437"/>
          </a:xfrm>
        </p:spPr>
        <p:txBody>
          <a:bodyPr/>
          <a:lstStyle/>
          <a:p>
            <a:pPr>
              <a:buFont typeface="Wingdings 2" pitchFamily="18" charset="2"/>
              <a:buNone/>
            </a:pPr>
            <a:r>
              <a:rPr lang="en-US" b="1" i="1" u="sng" dirty="0" smtClean="0">
                <a:solidFill>
                  <a:srgbClr val="002060"/>
                </a:solidFill>
              </a:rPr>
              <a:t>Police Beat (Daily Universe):</a:t>
            </a:r>
          </a:p>
          <a:p>
            <a:pPr>
              <a:buFont typeface="Wingdings 2" pitchFamily="18" charset="2"/>
              <a:buNone/>
            </a:pPr>
            <a:r>
              <a:rPr lang="en-US" dirty="0" smtClean="0">
                <a:solidFill>
                  <a:srgbClr val="002060"/>
                </a:solidFill>
              </a:rPr>
              <a:t>Graffiti was found at the bus stop next to the law library. </a:t>
            </a:r>
          </a:p>
          <a:p>
            <a:pPr>
              <a:buFont typeface="Wingdings 2" pitchFamily="18" charset="2"/>
              <a:buNone/>
            </a:pPr>
            <a:r>
              <a:rPr lang="en-US" dirty="0" smtClean="0">
                <a:solidFill>
                  <a:srgbClr val="002060"/>
                </a:solidFill>
              </a:rPr>
              <a:t>The phrase </a:t>
            </a:r>
            <a:r>
              <a:rPr lang="en-US" i="1" dirty="0" smtClean="0">
                <a:solidFill>
                  <a:srgbClr val="002060"/>
                </a:solidFill>
              </a:rPr>
              <a:t>“There are angels among us” </a:t>
            </a:r>
            <a:r>
              <a:rPr lang="en-US" dirty="0" smtClean="0">
                <a:solidFill>
                  <a:srgbClr val="002060"/>
                </a:solidFill>
              </a:rPr>
              <a:t>was written in black permanent marker.</a:t>
            </a:r>
          </a:p>
        </p:txBody>
      </p:sp>
      <p:pic>
        <p:nvPicPr>
          <p:cNvPr id="4" name="Picture 3" descr="byu-y-mountain-249x300.jpg"/>
          <p:cNvPicPr>
            <a:picLocks noChangeAspect="1"/>
          </p:cNvPicPr>
          <p:nvPr/>
        </p:nvPicPr>
        <p:blipFill>
          <a:blip r:embed="rId3" cstate="print"/>
          <a:stretch>
            <a:fillRect/>
          </a:stretch>
        </p:blipFill>
        <p:spPr>
          <a:xfrm>
            <a:off x="457200" y="2057400"/>
            <a:ext cx="316230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Messengers </a:t>
            </a:r>
            <a:endParaRPr lang="en-US" dirty="0"/>
          </a:p>
        </p:txBody>
      </p:sp>
      <p:sp>
        <p:nvSpPr>
          <p:cNvPr id="3" name="Content Placeholder 2"/>
          <p:cNvSpPr>
            <a:spLocks noGrp="1"/>
          </p:cNvSpPr>
          <p:nvPr>
            <p:ph sz="quarter" idx="1"/>
          </p:nvPr>
        </p:nvSpPr>
        <p:spPr>
          <a:xfrm>
            <a:off x="457200" y="1600200"/>
            <a:ext cx="3886200" cy="4873752"/>
          </a:xfrm>
        </p:spPr>
        <p:txBody>
          <a:bodyPr>
            <a:normAutofit/>
          </a:bodyPr>
          <a:lstStyle/>
          <a:p>
            <a:pPr>
              <a:buNone/>
            </a:pPr>
            <a:r>
              <a:rPr lang="en-US" sz="4400" b="1" dirty="0" smtClean="0">
                <a:solidFill>
                  <a:srgbClr val="002060"/>
                </a:solidFill>
              </a:rPr>
              <a:t>D&amp;C 129:1-4</a:t>
            </a:r>
            <a:endParaRPr lang="en-US" sz="4400" b="1" dirty="0">
              <a:solidFill>
                <a:srgbClr val="002060"/>
              </a:solidFill>
            </a:endParaRPr>
          </a:p>
        </p:txBody>
      </p:sp>
      <p:pic>
        <p:nvPicPr>
          <p:cNvPr id="62466" name="Picture 2" descr="http://www.realmormonism.com/wp-content/uploads/2008/11/angelmoroni.jpg"/>
          <p:cNvPicPr>
            <a:picLocks noChangeAspect="1" noChangeArrowheads="1"/>
          </p:cNvPicPr>
          <p:nvPr/>
        </p:nvPicPr>
        <p:blipFill>
          <a:blip r:embed="rId3" cstate="print"/>
          <a:srcRect/>
          <a:stretch>
            <a:fillRect/>
          </a:stretch>
        </p:blipFill>
        <p:spPr bwMode="auto">
          <a:xfrm>
            <a:off x="4724400" y="1143000"/>
            <a:ext cx="3190398" cy="502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Moroni 7</a:t>
            </a:r>
          </a:p>
        </p:txBody>
      </p:sp>
      <p:sp>
        <p:nvSpPr>
          <p:cNvPr id="7171" name="Content Placeholder 2"/>
          <p:cNvSpPr>
            <a:spLocks noGrp="1"/>
          </p:cNvSpPr>
          <p:nvPr>
            <p:ph idx="1"/>
          </p:nvPr>
        </p:nvSpPr>
        <p:spPr>
          <a:xfrm>
            <a:off x="457200" y="1828800"/>
            <a:ext cx="8229600" cy="4495800"/>
          </a:xfrm>
        </p:spPr>
        <p:txBody>
          <a:bodyPr>
            <a:normAutofit lnSpcReduction="10000"/>
          </a:bodyPr>
          <a:lstStyle/>
          <a:p>
            <a:pPr eaLnBrk="1" hangingPunct="1">
              <a:buFont typeface="Wingdings 2" pitchFamily="18" charset="2"/>
              <a:buNone/>
            </a:pPr>
            <a:r>
              <a:rPr lang="en-US" b="1" i="1" dirty="0" smtClean="0"/>
              <a:t>Have angels ceased to appear unto the                       children of men? Or has he withheld                              the power of the Holy Ghost from                               them? Or will he, so long as time shall                        last, or the earth shall stand, or there                         shall be one man upon the face thereof to be saved? </a:t>
            </a:r>
          </a:p>
          <a:p>
            <a:pPr eaLnBrk="1" hangingPunct="1">
              <a:buFont typeface="Wingdings 2" pitchFamily="18" charset="2"/>
              <a:buNone/>
            </a:pPr>
            <a:r>
              <a:rPr lang="en-US" b="1" i="1" dirty="0" smtClean="0"/>
              <a:t>Behold I say unto you, Nay; for it is by faith that miracles are wrought; and it is by faith that angels appear and minister unto men; wherefore, if these things have ceased </a:t>
            </a:r>
            <a:r>
              <a:rPr lang="en-US" b="1" i="1" dirty="0" err="1" smtClean="0"/>
              <a:t>wo</a:t>
            </a:r>
            <a:r>
              <a:rPr lang="en-US" b="1" i="1" dirty="0" smtClean="0"/>
              <a:t> be unto the children of men, for it is because of unbelief, and all is vain.</a:t>
            </a:r>
          </a:p>
          <a:p>
            <a:pPr eaLnBrk="1" hangingPunct="1">
              <a:buFont typeface="Wingdings 2" pitchFamily="18" charset="2"/>
              <a:buNone/>
            </a:pPr>
            <a:r>
              <a:rPr lang="en-US" i="1" dirty="0" smtClean="0"/>
              <a:t>							</a:t>
            </a:r>
            <a:r>
              <a:rPr lang="en-US" i="1" dirty="0" err="1" smtClean="0"/>
              <a:t>Moroni</a:t>
            </a:r>
            <a:r>
              <a:rPr lang="en-US" i="1" dirty="0" smtClean="0"/>
              <a:t> 7:36</a:t>
            </a:r>
          </a:p>
          <a:p>
            <a:pPr eaLnBrk="1" hangingPunct="1">
              <a:buFont typeface="Wingdings 2" pitchFamily="18" charset="2"/>
              <a:buNone/>
            </a:pPr>
            <a:endParaRPr lang="en-US" dirty="0" smtClean="0"/>
          </a:p>
        </p:txBody>
      </p:sp>
      <p:sp>
        <p:nvSpPr>
          <p:cNvPr id="10244" name="AutoShape 5" descr="http://www.geocities.com/~wallyg/temple.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5" name="Picture 4" descr="temple.jpg"/>
          <p:cNvPicPr>
            <a:picLocks noChangeAspect="1"/>
          </p:cNvPicPr>
          <p:nvPr/>
        </p:nvPicPr>
        <p:blipFill>
          <a:blip r:embed="rId3" cstate="print"/>
          <a:stretch>
            <a:fillRect/>
          </a:stretch>
        </p:blipFill>
        <p:spPr>
          <a:xfrm>
            <a:off x="6096000" y="0"/>
            <a:ext cx="2916174" cy="3657600"/>
          </a:xfrm>
          <a:prstGeom prst="rect">
            <a:avLst/>
          </a:prstGeom>
          <a:effectLst>
            <a:softEdge rad="317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62400" y="704850"/>
            <a:ext cx="4953000" cy="1143000"/>
          </a:xfrm>
        </p:spPr>
        <p:txBody>
          <a:bodyPr/>
          <a:lstStyle/>
          <a:p>
            <a:r>
              <a:rPr lang="en-US" smtClean="0"/>
              <a:t>So, what about us?</a:t>
            </a:r>
          </a:p>
        </p:txBody>
      </p:sp>
      <p:pic>
        <p:nvPicPr>
          <p:cNvPr id="13315" name="Picture 3" descr="deep.jpg"/>
          <p:cNvPicPr>
            <a:picLocks noChangeAspect="1"/>
          </p:cNvPicPr>
          <p:nvPr/>
        </p:nvPicPr>
        <p:blipFill>
          <a:blip r:embed="rId3" cstate="print"/>
          <a:srcRect/>
          <a:stretch>
            <a:fillRect/>
          </a:stretch>
        </p:blipFill>
        <p:spPr bwMode="auto">
          <a:xfrm>
            <a:off x="0" y="152400"/>
            <a:ext cx="3886200" cy="32385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9600" y="2316163"/>
            <a:ext cx="8077200" cy="4389437"/>
          </a:xfrm>
        </p:spPr>
        <p:txBody>
          <a:bodyPr/>
          <a:lstStyle/>
          <a:p>
            <a:pPr>
              <a:buFont typeface="Wingdings 2" pitchFamily="18" charset="2"/>
              <a:buNone/>
            </a:pPr>
            <a:r>
              <a:rPr lang="en-US" sz="2000" smtClean="0"/>
              <a:t>					In our search for answers, are we ever 				aided, though unaware, by angelic 				visitors?</a:t>
            </a:r>
          </a:p>
          <a:p>
            <a:pPr>
              <a:buFont typeface="Wingdings 2" pitchFamily="18" charset="2"/>
              <a:buNone/>
            </a:pPr>
            <a:endParaRPr lang="en-US" sz="2000" b="1" i="1" u="sng" smtClean="0"/>
          </a:p>
          <a:p>
            <a:pPr>
              <a:buFont typeface="Wingdings 2" pitchFamily="18" charset="2"/>
              <a:buNone/>
            </a:pPr>
            <a:r>
              <a:rPr lang="en-US" sz="2000" b="1" i="1" u="sng" smtClean="0">
                <a:solidFill>
                  <a:srgbClr val="C00000"/>
                </a:solidFill>
              </a:rPr>
              <a:t>Mormon:</a:t>
            </a:r>
          </a:p>
          <a:p>
            <a:pPr>
              <a:buFont typeface="Wingdings 2" pitchFamily="18" charset="2"/>
              <a:buNone/>
            </a:pPr>
            <a:r>
              <a:rPr lang="en-US" sz="2000" i="1" smtClean="0">
                <a:solidFill>
                  <a:srgbClr val="C00000"/>
                </a:solidFill>
              </a:rPr>
              <a:t>And now, I say unto you, and I would that ye should remember, that God is merciful unto all those who believe on his name; </a:t>
            </a:r>
          </a:p>
          <a:p>
            <a:pPr>
              <a:buFont typeface="Wingdings 2" pitchFamily="18" charset="2"/>
              <a:buNone/>
            </a:pPr>
            <a:r>
              <a:rPr lang="en-US" sz="2000" i="1" smtClean="0">
                <a:solidFill>
                  <a:srgbClr val="C00000"/>
                </a:solidFill>
              </a:rPr>
              <a:t>And now, he imparteth his word by angels unto men, yea, not only men but women also.</a:t>
            </a:r>
          </a:p>
          <a:p>
            <a:pPr>
              <a:buFont typeface="Wingdings 2" pitchFamily="18" charset="2"/>
              <a:buNone/>
            </a:pPr>
            <a:r>
              <a:rPr lang="en-US" sz="2000" i="1" smtClean="0">
                <a:solidFill>
                  <a:srgbClr val="C00000"/>
                </a:solidFill>
              </a:rPr>
              <a:t>Now this is not all; little children do have words given unto them many times, which confound the wise and the learned…                                   </a:t>
            </a:r>
            <a:r>
              <a:rPr lang="en-US" sz="2000" smtClean="0">
                <a:solidFill>
                  <a:srgbClr val="C00000"/>
                </a:solidFill>
              </a:rPr>
              <a:t>(Alma 32:22-23)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457200" y="274638"/>
            <a:ext cx="8229600" cy="1143000"/>
          </a:xfrm>
        </p:spPr>
        <p:txBody>
          <a:bodyPr>
            <a:noAutofit/>
          </a:bodyPr>
          <a:lstStyle/>
          <a:p>
            <a:r>
              <a:rPr lang="en-US" sz="4400" b="1" dirty="0" smtClean="0"/>
              <a:t>So, who might minister to us?</a:t>
            </a:r>
          </a:p>
        </p:txBody>
      </p:sp>
      <p:sp>
        <p:nvSpPr>
          <p:cNvPr id="60419" name="Rectangle 3"/>
          <p:cNvSpPr>
            <a:spLocks noGrp="1" noChangeArrowheads="1"/>
          </p:cNvSpPr>
          <p:nvPr>
            <p:ph type="body" idx="1"/>
          </p:nvPr>
        </p:nvSpPr>
        <p:spPr>
          <a:xfrm>
            <a:off x="533400" y="1981200"/>
            <a:ext cx="6172200" cy="4572000"/>
          </a:xfrm>
        </p:spPr>
        <p:txBody>
          <a:bodyPr>
            <a:normAutofit lnSpcReduction="10000"/>
          </a:bodyPr>
          <a:lstStyle/>
          <a:p>
            <a:pPr>
              <a:lnSpc>
                <a:spcPct val="90000"/>
              </a:lnSpc>
              <a:buFont typeface="Wingdings" pitchFamily="2" charset="2"/>
              <a:buNone/>
            </a:pPr>
            <a:r>
              <a:rPr lang="en-US" sz="2000" b="1" dirty="0" smtClean="0">
                <a:solidFill>
                  <a:srgbClr val="C00000"/>
                </a:solidFill>
              </a:rPr>
              <a:t>President Joseph F. Smith</a:t>
            </a:r>
          </a:p>
          <a:p>
            <a:pPr>
              <a:lnSpc>
                <a:spcPct val="90000"/>
              </a:lnSpc>
              <a:buFont typeface="Wingdings" pitchFamily="2" charset="2"/>
              <a:buNone/>
            </a:pPr>
            <a:r>
              <a:rPr lang="en-US" sz="2000" b="1" dirty="0" smtClean="0">
                <a:solidFill>
                  <a:srgbClr val="C00000"/>
                </a:solidFill>
              </a:rPr>
              <a:t>…when messengers are sent to minister to the inhabitants of this earth, they are not strangers, but from the ranks of our kindred, friends, and fellow-beings and fellow-servants...</a:t>
            </a:r>
          </a:p>
          <a:p>
            <a:pPr>
              <a:lnSpc>
                <a:spcPct val="90000"/>
              </a:lnSpc>
              <a:buFont typeface="Wingdings" pitchFamily="2" charset="2"/>
              <a:buNone/>
            </a:pPr>
            <a:endParaRPr lang="en-US" sz="2000" b="1" dirty="0" smtClean="0">
              <a:solidFill>
                <a:srgbClr val="C00000"/>
              </a:solidFill>
            </a:endParaRPr>
          </a:p>
          <a:p>
            <a:pPr>
              <a:lnSpc>
                <a:spcPct val="90000"/>
              </a:lnSpc>
              <a:buFont typeface="Wingdings" pitchFamily="2" charset="2"/>
              <a:buNone/>
            </a:pPr>
            <a:r>
              <a:rPr lang="en-US" sz="2000" b="1" dirty="0" smtClean="0">
                <a:solidFill>
                  <a:srgbClr val="C00000"/>
                </a:solidFill>
              </a:rPr>
              <a:t>Our fathers and mothers, brothers, sisters and friends who have passed away from this earth, having been faithful, and worthy to enjoy these rights and privileges, may have a mission given them to visit their relatives and friends upon the earth again, bring from the divine Presence messages of love, </a:t>
            </a:r>
            <a:r>
              <a:rPr lang="en-US" sz="2000" b="1" i="1" u="sng" dirty="0" smtClean="0">
                <a:solidFill>
                  <a:srgbClr val="C00000"/>
                </a:solidFill>
              </a:rPr>
              <a:t>of warning, or reproof and instruction</a:t>
            </a:r>
            <a:r>
              <a:rPr lang="en-US" sz="2000" b="1" dirty="0" smtClean="0">
                <a:solidFill>
                  <a:srgbClr val="C00000"/>
                </a:solidFill>
              </a:rPr>
              <a:t>, to those whom they had learned to love in the flesh.” </a:t>
            </a:r>
          </a:p>
          <a:p>
            <a:pPr>
              <a:lnSpc>
                <a:spcPct val="90000"/>
              </a:lnSpc>
              <a:buFont typeface="Wingdings" pitchFamily="2" charset="2"/>
              <a:buNone/>
            </a:pPr>
            <a:r>
              <a:rPr lang="en-US" sz="2000" b="1" dirty="0" smtClean="0">
                <a:solidFill>
                  <a:srgbClr val="C00000"/>
                </a:solidFill>
              </a:rPr>
              <a:t>				(Gospel Principles, p. 435)</a:t>
            </a:r>
          </a:p>
        </p:txBody>
      </p:sp>
      <p:pic>
        <p:nvPicPr>
          <p:cNvPr id="16388" name="Picture 3" descr="Arza_Erastus_Hinckley.JPG"/>
          <p:cNvPicPr>
            <a:picLocks noChangeAspect="1"/>
          </p:cNvPicPr>
          <p:nvPr/>
        </p:nvPicPr>
        <p:blipFill>
          <a:blip r:embed="rId3" cstate="print"/>
          <a:srcRect/>
          <a:stretch>
            <a:fillRect/>
          </a:stretch>
        </p:blipFill>
        <p:spPr bwMode="auto">
          <a:xfrm>
            <a:off x="6477000" y="2133600"/>
            <a:ext cx="2506663" cy="30559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20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5638800" y="533400"/>
            <a:ext cx="3200400" cy="1600200"/>
          </a:xfrm>
        </p:spPr>
        <p:txBody>
          <a:bodyPr/>
          <a:lstStyle/>
          <a:p>
            <a:r>
              <a:rPr lang="en-US" smtClean="0"/>
              <a:t>President  Eyring</a:t>
            </a:r>
          </a:p>
        </p:txBody>
      </p:sp>
      <p:pic>
        <p:nvPicPr>
          <p:cNvPr id="17411" name="Picture 5" descr="Eyring,%20Henry%20small"/>
          <p:cNvPicPr>
            <a:picLocks noChangeAspect="1" noChangeArrowheads="1"/>
          </p:cNvPicPr>
          <p:nvPr/>
        </p:nvPicPr>
        <p:blipFill>
          <a:blip r:embed="rId3" cstate="print"/>
          <a:srcRect/>
          <a:stretch>
            <a:fillRect/>
          </a:stretch>
        </p:blipFill>
        <p:spPr bwMode="auto">
          <a:xfrm>
            <a:off x="152400" y="84138"/>
            <a:ext cx="5262563" cy="2963862"/>
          </a:xfrm>
          <a:prstGeom prst="rect">
            <a:avLst/>
          </a:prstGeom>
          <a:ln>
            <a:noFill/>
          </a:ln>
          <a:effectLst>
            <a:outerShdw blurRad="292100" dist="139700" dir="2700000" algn="tl" rotWithShape="0">
              <a:srgbClr val="333333">
                <a:alpha val="65000"/>
              </a:srgbClr>
            </a:outerShdw>
          </a:effectLst>
        </p:spPr>
      </p:pic>
      <p:sp>
        <p:nvSpPr>
          <p:cNvPr id="17412" name="Rectangle 3"/>
          <p:cNvSpPr>
            <a:spLocks noGrp="1" noChangeArrowheads="1"/>
          </p:cNvSpPr>
          <p:nvPr>
            <p:ph type="body" idx="1"/>
          </p:nvPr>
        </p:nvSpPr>
        <p:spPr>
          <a:xfrm>
            <a:off x="990600" y="2438400"/>
            <a:ext cx="8001000" cy="4648200"/>
          </a:xfrm>
        </p:spPr>
        <p:txBody>
          <a:bodyPr>
            <a:normAutofit lnSpcReduction="10000"/>
          </a:bodyPr>
          <a:lstStyle/>
          <a:p>
            <a:pPr>
              <a:lnSpc>
                <a:spcPct val="90000"/>
              </a:lnSpc>
              <a:buFont typeface="Wingdings" pitchFamily="2" charset="2"/>
              <a:buNone/>
            </a:pPr>
            <a:r>
              <a:rPr lang="en-US" sz="2400" smtClean="0"/>
              <a:t>						</a:t>
            </a:r>
            <a:r>
              <a:rPr lang="en-US" sz="2800" smtClean="0"/>
              <a:t>When we honor 						[the] priesthood, we have heavenly hosts and angels who are watching over us. </a:t>
            </a:r>
            <a:r>
              <a:rPr lang="en-US" sz="2800" i="1" u="sng" smtClean="0"/>
              <a:t>Some of us know how literally that is true.</a:t>
            </a:r>
          </a:p>
          <a:p>
            <a:pPr>
              <a:lnSpc>
                <a:spcPct val="90000"/>
              </a:lnSpc>
              <a:buFont typeface="Wingdings" pitchFamily="2" charset="2"/>
              <a:buNone/>
            </a:pPr>
            <a:r>
              <a:rPr lang="en-US" sz="2800" smtClean="0"/>
              <a:t>Some of us have an absolute assurance that those whom we have known who held the priesthood who are now part of that heavenly host are deeply aware of what we are doing and sometimes deeply concerned for the quality of our service.          </a:t>
            </a:r>
            <a:r>
              <a:rPr lang="en-US" sz="2400" smtClean="0"/>
              <a:t>                                    				</a:t>
            </a:r>
            <a:r>
              <a:rPr lang="en-US" sz="1200" smtClean="0"/>
              <a:t>Making Covenants with God, BYU Devotional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20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2000"/>
                                        <p:tgtEl>
                                          <p:spTgt spid="174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91200" y="838200"/>
            <a:ext cx="3276600" cy="609600"/>
          </a:xfrm>
        </p:spPr>
        <p:txBody>
          <a:bodyPr>
            <a:normAutofit fontScale="90000"/>
          </a:bodyPr>
          <a:lstStyle/>
          <a:p>
            <a:r>
              <a:rPr lang="en-US" sz="3600" smtClean="0"/>
              <a:t>Unseen sentinels</a:t>
            </a:r>
          </a:p>
        </p:txBody>
      </p:sp>
      <p:pic>
        <p:nvPicPr>
          <p:cNvPr id="4" name="Picture 3" descr="rexburg_lds_mormon_temple7.jpg"/>
          <p:cNvPicPr>
            <a:picLocks noChangeAspect="1"/>
          </p:cNvPicPr>
          <p:nvPr/>
        </p:nvPicPr>
        <p:blipFill>
          <a:blip r:embed="rId3" cstate="print"/>
          <a:stretch>
            <a:fillRect/>
          </a:stretch>
        </p:blipFill>
        <p:spPr>
          <a:xfrm>
            <a:off x="0" y="304800"/>
            <a:ext cx="5689600" cy="46482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381000" y="1600200"/>
            <a:ext cx="8763000" cy="4770438"/>
          </a:xfrm>
        </p:spPr>
        <p:txBody>
          <a:bodyPr>
            <a:normAutofit fontScale="92500"/>
          </a:bodyPr>
          <a:lstStyle/>
          <a:p>
            <a:pPr>
              <a:buFont typeface="Wingdings 2" pitchFamily="18" charset="2"/>
              <a:buNone/>
            </a:pPr>
            <a:r>
              <a:rPr lang="en-US" sz="1600" dirty="0" smtClean="0"/>
              <a:t>							</a:t>
            </a:r>
            <a:r>
              <a:rPr lang="en-US" sz="1600" b="1" i="1" u="sng" dirty="0" smtClean="0"/>
              <a:t>Elder Featherstone</a:t>
            </a:r>
          </a:p>
          <a:p>
            <a:pPr>
              <a:buFont typeface="Wingdings 2" pitchFamily="18" charset="2"/>
              <a:buNone/>
            </a:pPr>
            <a:r>
              <a:rPr lang="en-US" sz="1600" dirty="0" smtClean="0"/>
              <a:t>							As the evil night darkens upon 							the this generation, we must 							come to the temple for light and 							safety. In our temples we find 							quiet, sacred havens where the 							storm cannot penetrate to us.</a:t>
            </a:r>
          </a:p>
          <a:p>
            <a:pPr>
              <a:buFont typeface="Wingdings 2" pitchFamily="18" charset="2"/>
              <a:buNone/>
            </a:pPr>
            <a:r>
              <a:rPr lang="en-US" sz="1600" dirty="0" smtClean="0"/>
              <a:t>							There are hosts of unseen 							sentinels watching over and 							guarding our temples.  Angels 							attend every door. As it was in 							the days of Elisha so it will be for 						us, “those that be with us are 							more than they that be against us.”</a:t>
            </a:r>
          </a:p>
          <a:p>
            <a:pPr>
              <a:buFont typeface="Wingdings 2" pitchFamily="18" charset="2"/>
              <a:buNone/>
            </a:pPr>
            <a:r>
              <a:rPr lang="en-US" sz="1600" dirty="0" smtClean="0"/>
              <a:t>There will be greater hosts of unseen beings in the temple. Prophets of old as well as those in this dispensation will visit the temples.</a:t>
            </a:r>
          </a:p>
          <a:p>
            <a:pPr>
              <a:buFont typeface="Wingdings 2" pitchFamily="18" charset="2"/>
              <a:buNone/>
            </a:pPr>
            <a:r>
              <a:rPr lang="en-US" sz="1600" dirty="0" smtClean="0"/>
              <a:t>Those who attend will feel their strength and feel their companionship. We will not be alone in our temples.                                                       (</a:t>
            </a:r>
            <a:r>
              <a:rPr lang="en-US" sz="1200" dirty="0" smtClean="0"/>
              <a:t>Temple Statement for the Utah South Area, April 1987)</a:t>
            </a:r>
          </a:p>
          <a:p>
            <a:pPr>
              <a:buFont typeface="Wingdings 2" pitchFamily="18" charset="2"/>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7030A0"/>
                </a:solidFill>
              </a:rPr>
              <a:t>More Doctrine</a:t>
            </a:r>
            <a:endParaRPr lang="en-US" sz="5400" b="1" dirty="0">
              <a:solidFill>
                <a:srgbClr val="7030A0"/>
              </a:solidFill>
            </a:endParaRPr>
          </a:p>
        </p:txBody>
      </p:sp>
      <p:sp>
        <p:nvSpPr>
          <p:cNvPr id="3" name="Content Placeholder 2"/>
          <p:cNvSpPr>
            <a:spLocks noGrp="1"/>
          </p:cNvSpPr>
          <p:nvPr>
            <p:ph sz="quarter" idx="1"/>
          </p:nvPr>
        </p:nvSpPr>
        <p:spPr>
          <a:xfrm>
            <a:off x="457200" y="1600200"/>
            <a:ext cx="3733800" cy="4873752"/>
          </a:xfrm>
        </p:spPr>
        <p:txBody>
          <a:bodyPr>
            <a:normAutofit/>
          </a:bodyPr>
          <a:lstStyle/>
          <a:p>
            <a:pPr>
              <a:buNone/>
            </a:pPr>
            <a:r>
              <a:rPr lang="en-US" sz="4800" b="1" dirty="0" smtClean="0">
                <a:solidFill>
                  <a:srgbClr val="002060"/>
                </a:solidFill>
              </a:rPr>
              <a:t>D&amp;C 130:1</a:t>
            </a:r>
            <a:endParaRPr lang="en-US" sz="4800" b="1" dirty="0">
              <a:solidFill>
                <a:srgbClr val="002060"/>
              </a:solidFill>
            </a:endParaRPr>
          </a:p>
        </p:txBody>
      </p:sp>
      <p:pic>
        <p:nvPicPr>
          <p:cNvPr id="19458" name="Picture 2" descr="http://3.bp.blogspot.com/-hj4VBBQIH6I/Tc_-xdSt8rI/AAAAAAAABTc/9kWUOZb_Vo0/s1600/SecondComingOfChrist.jpg"/>
          <p:cNvPicPr>
            <a:picLocks noChangeAspect="1" noChangeArrowheads="1"/>
          </p:cNvPicPr>
          <p:nvPr/>
        </p:nvPicPr>
        <p:blipFill>
          <a:blip r:embed="rId3" cstate="print"/>
          <a:srcRect/>
          <a:stretch>
            <a:fillRect/>
          </a:stretch>
        </p:blipFill>
        <p:spPr bwMode="auto">
          <a:xfrm>
            <a:off x="4191000" y="1524000"/>
            <a:ext cx="3962400" cy="481983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1300</TotalTime>
  <Words>372</Words>
  <Application>Microsoft Office PowerPoint</Application>
  <PresentationFormat>On-screen Show (4:3)</PresentationFormat>
  <Paragraphs>72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Heaven’s Messengers D&amp;C 130</vt:lpstr>
      <vt:lpstr>BYU Graffiti </vt:lpstr>
      <vt:lpstr>Messengers </vt:lpstr>
      <vt:lpstr>Moroni 7</vt:lpstr>
      <vt:lpstr>So, what about us?</vt:lpstr>
      <vt:lpstr>So, who might minister to us?</vt:lpstr>
      <vt:lpstr>President  Eyring</vt:lpstr>
      <vt:lpstr>Unseen sentinels</vt:lpstr>
      <vt:lpstr>More Doctrine</vt:lpstr>
      <vt:lpstr>Interesting question…</vt:lpstr>
      <vt:lpstr>Elder CS Lewis</vt:lpstr>
      <vt:lpstr>However, On a more  personal level</vt:lpstr>
      <vt:lpstr>THE Law</vt:lpstr>
      <vt:lpstr>Neal A. Maxwell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Kevin</cp:lastModifiedBy>
  <cp:revision>5</cp:revision>
  <dcterms:created xsi:type="dcterms:W3CDTF">2013-03-21T19:27:58Z</dcterms:created>
  <dcterms:modified xsi:type="dcterms:W3CDTF">2013-03-23T23:17:49Z</dcterms:modified>
</cp:coreProperties>
</file>