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63" r:id="rId4"/>
    <p:sldId id="259" r:id="rId5"/>
    <p:sldId id="262" r:id="rId6"/>
    <p:sldId id="260" r:id="rId7"/>
    <p:sldId id="261"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9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8C3442-A26F-43EC-B1F4-7C60902B9CC2}" type="datetimeFigureOut">
              <a:rPr lang="en-US" smtClean="0"/>
              <a:pPr/>
              <a:t>1/30/2013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E8F75D-3B34-45E4-AC77-EAA5BB6DB0F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E8F75D-3B34-45E4-AC77-EAA5BB6DB0F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E8F75D-3B34-45E4-AC77-EAA5BB6DB0F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E8F75D-3B34-45E4-AC77-EAA5BB6DB0F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E8F75D-3B34-45E4-AC77-EAA5BB6DB0F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E8F75D-3B34-45E4-AC77-EAA5BB6DB0F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E8F75D-3B34-45E4-AC77-EAA5BB6DB0F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E8F75D-3B34-45E4-AC77-EAA5BB6DB0F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E8F75D-3B34-45E4-AC77-EAA5BB6DB0FB}"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CCA7F5D-8642-45A4-A5A4-AAF1AE9332C5}" type="datetimeFigureOut">
              <a:rPr lang="en-US" smtClean="0"/>
              <a:pPr/>
              <a:t>1/30/2013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376FF87-D0D7-473D-A348-99548B89B50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CA7F5D-8642-45A4-A5A4-AAF1AE9332C5}" type="datetimeFigureOut">
              <a:rPr lang="en-US" smtClean="0"/>
              <a:pPr/>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6FF87-D0D7-473D-A348-99548B89B5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CA7F5D-8642-45A4-A5A4-AAF1AE9332C5}" type="datetimeFigureOut">
              <a:rPr lang="en-US" smtClean="0"/>
              <a:pPr/>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6FF87-D0D7-473D-A348-99548B89B5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CCA7F5D-8642-45A4-A5A4-AAF1AE9332C5}" type="datetimeFigureOut">
              <a:rPr lang="en-US" smtClean="0"/>
              <a:pPr/>
              <a:t>1/30/2013</a:t>
            </a:fld>
            <a:endParaRPr lang="en-US"/>
          </a:p>
        </p:txBody>
      </p:sp>
      <p:sp>
        <p:nvSpPr>
          <p:cNvPr id="9" name="Slide Number Placeholder 8"/>
          <p:cNvSpPr>
            <a:spLocks noGrp="1"/>
          </p:cNvSpPr>
          <p:nvPr>
            <p:ph type="sldNum" sz="quarter" idx="15"/>
          </p:nvPr>
        </p:nvSpPr>
        <p:spPr/>
        <p:txBody>
          <a:bodyPr rtlCol="0"/>
          <a:lstStyle/>
          <a:p>
            <a:fld id="{E376FF87-D0D7-473D-A348-99548B89B507}"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CCA7F5D-8642-45A4-A5A4-AAF1AE9332C5}" type="datetimeFigureOut">
              <a:rPr lang="en-US" smtClean="0"/>
              <a:pPr/>
              <a:t>1/30/2013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376FF87-D0D7-473D-A348-99548B89B50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CCA7F5D-8642-45A4-A5A4-AAF1AE9332C5}" type="datetimeFigureOut">
              <a:rPr lang="en-US" smtClean="0"/>
              <a:pPr/>
              <a:t>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6FF87-D0D7-473D-A348-99548B89B507}"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CCA7F5D-8642-45A4-A5A4-AAF1AE9332C5}" type="datetimeFigureOut">
              <a:rPr lang="en-US" smtClean="0"/>
              <a:pPr/>
              <a:t>1/30/2013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76FF87-D0D7-473D-A348-99548B89B507}"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CCA7F5D-8642-45A4-A5A4-AAF1AE9332C5}" type="datetimeFigureOut">
              <a:rPr lang="en-US" smtClean="0"/>
              <a:pPr/>
              <a:t>1/30/2013</a:t>
            </a:fld>
            <a:endParaRPr lang="en-US"/>
          </a:p>
        </p:txBody>
      </p:sp>
      <p:sp>
        <p:nvSpPr>
          <p:cNvPr id="7" name="Slide Number Placeholder 6"/>
          <p:cNvSpPr>
            <a:spLocks noGrp="1"/>
          </p:cNvSpPr>
          <p:nvPr>
            <p:ph type="sldNum" sz="quarter" idx="11"/>
          </p:nvPr>
        </p:nvSpPr>
        <p:spPr/>
        <p:txBody>
          <a:bodyPr rtlCol="0"/>
          <a:lstStyle/>
          <a:p>
            <a:fld id="{E376FF87-D0D7-473D-A348-99548B89B507}"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CA7F5D-8642-45A4-A5A4-AAF1AE9332C5}" type="datetimeFigureOut">
              <a:rPr lang="en-US" smtClean="0"/>
              <a:pPr/>
              <a:t>1/30/2013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76FF87-D0D7-473D-A348-99548B89B5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CCA7F5D-8642-45A4-A5A4-AAF1AE9332C5}" type="datetimeFigureOut">
              <a:rPr lang="en-US" smtClean="0"/>
              <a:pPr/>
              <a:t>1/30/2013</a:t>
            </a:fld>
            <a:endParaRPr lang="en-US"/>
          </a:p>
        </p:txBody>
      </p:sp>
      <p:sp>
        <p:nvSpPr>
          <p:cNvPr id="22" name="Slide Number Placeholder 21"/>
          <p:cNvSpPr>
            <a:spLocks noGrp="1"/>
          </p:cNvSpPr>
          <p:nvPr>
            <p:ph type="sldNum" sz="quarter" idx="15"/>
          </p:nvPr>
        </p:nvSpPr>
        <p:spPr/>
        <p:txBody>
          <a:bodyPr rtlCol="0"/>
          <a:lstStyle/>
          <a:p>
            <a:fld id="{E376FF87-D0D7-473D-A348-99548B89B507}"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CCA7F5D-8642-45A4-A5A4-AAF1AE9332C5}" type="datetimeFigureOut">
              <a:rPr lang="en-US" smtClean="0"/>
              <a:pPr/>
              <a:t>1/30/2013</a:t>
            </a:fld>
            <a:endParaRPr lang="en-US"/>
          </a:p>
        </p:txBody>
      </p:sp>
      <p:sp>
        <p:nvSpPr>
          <p:cNvPr id="18" name="Slide Number Placeholder 17"/>
          <p:cNvSpPr>
            <a:spLocks noGrp="1"/>
          </p:cNvSpPr>
          <p:nvPr>
            <p:ph type="sldNum" sz="quarter" idx="11"/>
          </p:nvPr>
        </p:nvSpPr>
        <p:spPr/>
        <p:txBody>
          <a:bodyPr rtlCol="0"/>
          <a:lstStyle/>
          <a:p>
            <a:fld id="{E376FF87-D0D7-473D-A348-99548B89B507}"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CCA7F5D-8642-45A4-A5A4-AAF1AE9332C5}" type="datetimeFigureOut">
              <a:rPr lang="en-US" smtClean="0"/>
              <a:pPr/>
              <a:t>1/30/2013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376FF87-D0D7-473D-A348-99548B89B50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josephsmith.net/Static%20Images/rane-christ-kirtland-temple_MD.jpg"/>
          <p:cNvPicPr>
            <a:picLocks noChangeAspect="1" noChangeArrowheads="1"/>
          </p:cNvPicPr>
          <p:nvPr/>
        </p:nvPicPr>
        <p:blipFill>
          <a:blip r:embed="rId3" cstate="print"/>
          <a:srcRect/>
          <a:stretch>
            <a:fillRect/>
          </a:stretch>
        </p:blipFill>
        <p:spPr bwMode="auto">
          <a:xfrm>
            <a:off x="0" y="0"/>
            <a:ext cx="9573768" cy="6858000"/>
          </a:xfrm>
          <a:prstGeom prst="rect">
            <a:avLst/>
          </a:prstGeom>
          <a:noFill/>
        </p:spPr>
      </p:pic>
      <p:sp>
        <p:nvSpPr>
          <p:cNvPr id="2" name="Title 1"/>
          <p:cNvSpPr>
            <a:spLocks noGrp="1"/>
          </p:cNvSpPr>
          <p:nvPr>
            <p:ph type="ctrTitle"/>
          </p:nvPr>
        </p:nvSpPr>
        <p:spPr>
          <a:xfrm>
            <a:off x="5029200" y="2296638"/>
            <a:ext cx="4267200" cy="1894362"/>
          </a:xfrm>
        </p:spPr>
        <p:txBody>
          <a:bodyPr>
            <a:normAutofit/>
          </a:bodyPr>
          <a:lstStyle/>
          <a:p>
            <a:r>
              <a:rPr lang="en-US" sz="5400" dirty="0" smtClean="0">
                <a:solidFill>
                  <a:srgbClr val="002060"/>
                </a:solidFill>
              </a:rPr>
              <a:t>The Keys  Section 110</a:t>
            </a:r>
            <a:endParaRPr lang="en-US" sz="5400" dirty="0">
              <a:solidFill>
                <a:srgbClr val="00206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Church Lady Gargoyle </a:t>
            </a:r>
            <a:endParaRPr lang="en-US" dirty="0"/>
          </a:p>
        </p:txBody>
      </p:sp>
      <p:sp>
        <p:nvSpPr>
          <p:cNvPr id="3" name="Content Placeholder 2"/>
          <p:cNvSpPr>
            <a:spLocks noGrp="1"/>
          </p:cNvSpPr>
          <p:nvPr>
            <p:ph sz="quarter" idx="1"/>
          </p:nvPr>
        </p:nvSpPr>
        <p:spPr/>
        <p:txBody>
          <a:bodyPr/>
          <a:lstStyle/>
          <a:p>
            <a:endParaRPr lang="en-US"/>
          </a:p>
        </p:txBody>
      </p:sp>
      <p:sp>
        <p:nvSpPr>
          <p:cNvPr id="2049" name="Rectangle 1"/>
          <p:cNvSpPr>
            <a:spLocks noChangeArrowheads="1"/>
          </p:cNvSpPr>
          <p:nvPr/>
        </p:nvSpPr>
        <p:spPr bwMode="auto">
          <a:xfrm>
            <a:off x="4479632" y="-230833"/>
            <a:ext cx="184731"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50" name="Picture 2" descr="Nora Sly"/>
          <p:cNvPicPr>
            <a:picLocks noChangeAspect="1" noChangeArrowheads="1"/>
          </p:cNvPicPr>
          <p:nvPr/>
        </p:nvPicPr>
        <p:blipFill>
          <a:blip r:embed="rId3" cstate="print"/>
          <a:srcRect/>
          <a:stretch>
            <a:fillRect/>
          </a:stretch>
        </p:blipFill>
        <p:spPr bwMode="auto">
          <a:xfrm>
            <a:off x="-609600" y="1835191"/>
            <a:ext cx="6889694" cy="5022809"/>
          </a:xfrm>
          <a:prstGeom prst="rect">
            <a:avLst/>
          </a:prstGeom>
          <a:noFill/>
        </p:spPr>
      </p:pic>
      <p:sp>
        <p:nvSpPr>
          <p:cNvPr id="2051" name="Rectangle 3"/>
          <p:cNvSpPr>
            <a:spLocks noChangeArrowheads="1"/>
          </p:cNvSpPr>
          <p:nvPr/>
        </p:nvSpPr>
        <p:spPr bwMode="auto">
          <a:xfrm>
            <a:off x="0" y="-4224234"/>
            <a:ext cx="65" cy="8448467"/>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49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52" name="Picture 4" descr=" Nora Sly immortalised as a gargoyle at her local church."/>
          <p:cNvPicPr>
            <a:picLocks noChangeAspect="1" noChangeArrowheads="1"/>
          </p:cNvPicPr>
          <p:nvPr/>
        </p:nvPicPr>
        <p:blipFill>
          <a:blip r:embed="rId4" cstate="print"/>
          <a:srcRect/>
          <a:stretch>
            <a:fillRect/>
          </a:stretch>
        </p:blipFill>
        <p:spPr bwMode="auto">
          <a:xfrm>
            <a:off x="4811581" y="228600"/>
            <a:ext cx="4332419" cy="6400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left)">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2"/>
                                        </p:tgtEl>
                                        <p:attrNameLst>
                                          <p:attrName>style.visibility</p:attrName>
                                        </p:attrNameLst>
                                      </p:cBhvr>
                                      <p:to>
                                        <p:strVal val="visible"/>
                                      </p:to>
                                    </p:set>
                                    <p:animEffect transition="in" filter="fade">
                                      <p:cBhvr>
                                        <p:cTn id="12" dur="2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7030A0"/>
                </a:solidFill>
              </a:rPr>
              <a:t>The Lord’s Way</a:t>
            </a:r>
            <a:endParaRPr lang="en-US" sz="4000" b="1" dirty="0">
              <a:solidFill>
                <a:srgbClr val="7030A0"/>
              </a:solidFill>
            </a:endParaRPr>
          </a:p>
        </p:txBody>
      </p:sp>
      <p:sp>
        <p:nvSpPr>
          <p:cNvPr id="3" name="Content Placeholder 2"/>
          <p:cNvSpPr>
            <a:spLocks noGrp="1"/>
          </p:cNvSpPr>
          <p:nvPr>
            <p:ph sz="quarter" idx="1"/>
          </p:nvPr>
        </p:nvSpPr>
        <p:spPr>
          <a:xfrm>
            <a:off x="457200" y="1600200"/>
            <a:ext cx="3810000" cy="4873752"/>
          </a:xfrm>
        </p:spPr>
        <p:txBody>
          <a:bodyPr>
            <a:normAutofit/>
          </a:bodyPr>
          <a:lstStyle/>
          <a:p>
            <a:pPr>
              <a:buNone/>
            </a:pPr>
            <a:r>
              <a:rPr lang="en-US" sz="4400" b="1" dirty="0" smtClean="0">
                <a:solidFill>
                  <a:srgbClr val="C00000"/>
                </a:solidFill>
              </a:rPr>
              <a:t>1 Nephi 18:9</a:t>
            </a:r>
          </a:p>
          <a:p>
            <a:pPr>
              <a:buNone/>
            </a:pPr>
            <a:r>
              <a:rPr lang="en-US" sz="4400" b="1" dirty="0" smtClean="0">
                <a:solidFill>
                  <a:srgbClr val="C00000"/>
                </a:solidFill>
              </a:rPr>
              <a:t>Ether 6:5</a:t>
            </a:r>
          </a:p>
          <a:p>
            <a:pPr>
              <a:buNone/>
            </a:pPr>
            <a:r>
              <a:rPr lang="en-US" sz="4400" b="1" dirty="0" smtClean="0">
                <a:solidFill>
                  <a:srgbClr val="C00000"/>
                </a:solidFill>
              </a:rPr>
              <a:t>D&amp;C 109:37</a:t>
            </a:r>
            <a:endParaRPr lang="en-US" sz="4400" b="1" dirty="0">
              <a:solidFill>
                <a:srgbClr val="C00000"/>
              </a:solidFill>
            </a:endParaRPr>
          </a:p>
        </p:txBody>
      </p:sp>
      <p:pic>
        <p:nvPicPr>
          <p:cNvPr id="2050" name="Picture 2" descr="http://bibleencyclopedia.com/picturesjpeg/Day_of_Pentecost1367-13.jpg"/>
          <p:cNvPicPr>
            <a:picLocks noChangeAspect="1" noChangeArrowheads="1"/>
          </p:cNvPicPr>
          <p:nvPr/>
        </p:nvPicPr>
        <p:blipFill>
          <a:blip r:embed="rId3" cstate="print"/>
          <a:srcRect/>
          <a:stretch>
            <a:fillRect/>
          </a:stretch>
        </p:blipFill>
        <p:spPr bwMode="auto">
          <a:xfrm>
            <a:off x="4419600" y="1066800"/>
            <a:ext cx="3810000" cy="522922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C00000"/>
                </a:solidFill>
              </a:rPr>
              <a:t>Season of Rejoicing</a:t>
            </a:r>
            <a:endParaRPr lang="en-US" sz="5400" b="1" dirty="0">
              <a:solidFill>
                <a:srgbClr val="C00000"/>
              </a:solidFill>
            </a:endParaRPr>
          </a:p>
        </p:txBody>
      </p:sp>
      <p:sp>
        <p:nvSpPr>
          <p:cNvPr id="3" name="Content Placeholder 2"/>
          <p:cNvSpPr>
            <a:spLocks noGrp="1"/>
          </p:cNvSpPr>
          <p:nvPr>
            <p:ph sz="quarter" idx="1"/>
          </p:nvPr>
        </p:nvSpPr>
        <p:spPr>
          <a:xfrm>
            <a:off x="457200" y="1600200"/>
            <a:ext cx="3733800" cy="4873752"/>
          </a:xfrm>
        </p:spPr>
        <p:txBody>
          <a:bodyPr>
            <a:normAutofit/>
          </a:bodyPr>
          <a:lstStyle/>
          <a:p>
            <a:pPr>
              <a:buNone/>
            </a:pPr>
            <a:r>
              <a:rPr lang="en-US" sz="4000" b="1" dirty="0" smtClean="0">
                <a:solidFill>
                  <a:srgbClr val="00B050"/>
                </a:solidFill>
              </a:rPr>
              <a:t>Section 110</a:t>
            </a:r>
            <a:endParaRPr lang="en-US" sz="4000" b="1" dirty="0">
              <a:solidFill>
                <a:srgbClr val="00B050"/>
              </a:solidFill>
            </a:endParaRPr>
          </a:p>
        </p:txBody>
      </p:sp>
      <p:pic>
        <p:nvPicPr>
          <p:cNvPr id="8194" name="Picture 2" descr="http://upload.wikimedia.org/wikipedia/commons/thumb/9/90/KirtlandTemple_Ohio_USA.jpg/220px-KirtlandTemple_Ohio_USA.jpg"/>
          <p:cNvPicPr>
            <a:picLocks noChangeAspect="1" noChangeArrowheads="1"/>
          </p:cNvPicPr>
          <p:nvPr/>
        </p:nvPicPr>
        <p:blipFill>
          <a:blip r:embed="rId3" cstate="print"/>
          <a:srcRect/>
          <a:stretch>
            <a:fillRect/>
          </a:stretch>
        </p:blipFill>
        <p:spPr bwMode="auto">
          <a:xfrm>
            <a:off x="4191000" y="1752600"/>
            <a:ext cx="3657600" cy="487125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7467600" cy="1143000"/>
          </a:xfrm>
        </p:spPr>
        <p:txBody>
          <a:bodyPr>
            <a:normAutofit/>
          </a:bodyPr>
          <a:lstStyle/>
          <a:p>
            <a:r>
              <a:rPr lang="en-US" sz="3200" b="1" dirty="0" smtClean="0"/>
              <a:t>Harold B. Lee</a:t>
            </a:r>
            <a:endParaRPr lang="en-US" sz="3200" b="1" dirty="0"/>
          </a:p>
        </p:txBody>
      </p:sp>
      <p:sp>
        <p:nvSpPr>
          <p:cNvPr id="3" name="Content Placeholder 2"/>
          <p:cNvSpPr>
            <a:spLocks noGrp="1"/>
          </p:cNvSpPr>
          <p:nvPr>
            <p:ph sz="quarter" idx="1"/>
          </p:nvPr>
        </p:nvSpPr>
        <p:spPr>
          <a:xfrm>
            <a:off x="4419600" y="533400"/>
            <a:ext cx="4495800" cy="6172200"/>
          </a:xfrm>
        </p:spPr>
        <p:txBody>
          <a:bodyPr>
            <a:normAutofit fontScale="62500" lnSpcReduction="20000"/>
          </a:bodyPr>
          <a:lstStyle/>
          <a:p>
            <a:pPr>
              <a:buNone/>
            </a:pPr>
            <a:r>
              <a:rPr lang="en-US" b="1" dirty="0" smtClean="0">
                <a:solidFill>
                  <a:srgbClr val="C00000"/>
                </a:solidFill>
              </a:rPr>
              <a:t>The spirit of gathering has been with the Church from the days of that restoration. Those who are of the blood of Israel, have a righteous desire after they are baptized, to gather together with the body of the Saints at the designated place. This, we have come to recognize, is but the breath of God upon those who are converted, turning them to the promises made to their fathers.</a:t>
            </a:r>
          </a:p>
          <a:p>
            <a:pPr>
              <a:buNone/>
            </a:pPr>
            <a:r>
              <a:rPr lang="en-US" b="1" dirty="0" smtClean="0">
                <a:solidFill>
                  <a:srgbClr val="C00000"/>
                </a:solidFill>
              </a:rPr>
              <a:t>Thus, clearly, the Lord has placed the responsibility for directing the work of gathering in the hands of the leaders of the Church to whom he will reveal his will where and when such gatherings would take place in the future. </a:t>
            </a:r>
          </a:p>
          <a:p>
            <a:pPr>
              <a:buNone/>
            </a:pPr>
            <a:r>
              <a:rPr lang="en-US" b="1" dirty="0" smtClean="0">
                <a:solidFill>
                  <a:srgbClr val="C00000"/>
                </a:solidFill>
              </a:rPr>
              <a:t>It would be well . . . before the frightening events concerning the fulfillment of all God's promises and predictions are upon us, that the Saints in every land prepare themselves and look forward to the instruction that shall come to them from the First Presidency of this Church as to where they shall be gathered and not be disturbed in their feelings until such instruction is given to them as it is revealed by the Lord to the proper authority.</a:t>
            </a:r>
          </a:p>
          <a:p>
            <a:pPr>
              <a:buNone/>
            </a:pPr>
            <a:r>
              <a:rPr lang="en-US" dirty="0" smtClean="0"/>
              <a:t>							CR 1948</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beggarsbreaddotcom.files.wordpress.com/2013/01/jesuschrist_josephsmith_olivercowdery_inkirtland-temple-by-garysmith.jpg"/>
          <p:cNvPicPr>
            <a:picLocks noChangeAspect="1" noChangeArrowheads="1"/>
          </p:cNvPicPr>
          <p:nvPr/>
        </p:nvPicPr>
        <p:blipFill>
          <a:blip r:embed="rId3" cstate="print"/>
          <a:srcRect/>
          <a:stretch>
            <a:fillRect/>
          </a:stretch>
        </p:blipFill>
        <p:spPr bwMode="auto">
          <a:xfrm>
            <a:off x="0" y="0"/>
            <a:ext cx="9144000" cy="8631382"/>
          </a:xfrm>
          <a:prstGeom prst="rect">
            <a:avLst/>
          </a:prstGeom>
          <a:noFill/>
        </p:spPr>
      </p:pic>
      <p:sp>
        <p:nvSpPr>
          <p:cNvPr id="2" name="Title 1"/>
          <p:cNvSpPr>
            <a:spLocks noGrp="1"/>
          </p:cNvSpPr>
          <p:nvPr>
            <p:ph type="title"/>
          </p:nvPr>
        </p:nvSpPr>
        <p:spPr/>
        <p:txBody>
          <a:bodyPr>
            <a:normAutofit/>
          </a:bodyPr>
          <a:lstStyle/>
          <a:p>
            <a:r>
              <a:rPr lang="en-US" sz="4800" b="1" dirty="0" smtClean="0">
                <a:solidFill>
                  <a:schemeClr val="bg1"/>
                </a:solidFill>
                <a:effectLst>
                  <a:outerShdw blurRad="38100" dist="38100" dir="2700000" algn="tl">
                    <a:srgbClr val="000000">
                      <a:alpha val="43137"/>
                    </a:srgbClr>
                  </a:outerShdw>
                </a:effectLst>
              </a:rPr>
              <a:t>Keys Given</a:t>
            </a:r>
            <a:endParaRPr lang="en-US" sz="4800"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600200"/>
            <a:ext cx="3886200" cy="5410200"/>
          </a:xfrm>
        </p:spPr>
        <p:txBody>
          <a:bodyPr>
            <a:normAutofit/>
          </a:bodyPr>
          <a:lstStyle/>
          <a:p>
            <a:pPr>
              <a:buNone/>
            </a:pPr>
            <a:r>
              <a:rPr lang="en-US" b="1" u="sng" dirty="0" smtClean="0">
                <a:solidFill>
                  <a:schemeClr val="bg1"/>
                </a:solidFill>
                <a:effectLst>
                  <a:outerShdw blurRad="38100" dist="38100" dir="2700000" algn="tl">
                    <a:srgbClr val="000000">
                      <a:alpha val="43137"/>
                    </a:srgbClr>
                  </a:outerShdw>
                </a:effectLst>
              </a:rPr>
              <a:t>Savior</a:t>
            </a:r>
          </a:p>
          <a:p>
            <a:pPr>
              <a:buNone/>
            </a:pPr>
            <a:r>
              <a:rPr lang="en-US" b="1" dirty="0" smtClean="0">
                <a:solidFill>
                  <a:schemeClr val="bg1"/>
                </a:solidFill>
                <a:effectLst>
                  <a:outerShdw blurRad="38100" dist="38100" dir="2700000" algn="tl">
                    <a:srgbClr val="000000">
                      <a:alpha val="43137"/>
                    </a:srgbClr>
                  </a:outerShdw>
                </a:effectLst>
              </a:rPr>
              <a:t>	Accepts their sacrifice and His house</a:t>
            </a:r>
          </a:p>
          <a:p>
            <a:pPr>
              <a:buNone/>
            </a:pPr>
            <a:r>
              <a:rPr lang="en-US" b="1" u="sng" dirty="0" smtClean="0">
                <a:solidFill>
                  <a:schemeClr val="bg1"/>
                </a:solidFill>
                <a:effectLst>
                  <a:outerShdw blurRad="38100" dist="38100" dir="2700000" algn="tl">
                    <a:srgbClr val="000000">
                      <a:alpha val="43137"/>
                    </a:srgbClr>
                  </a:outerShdw>
                </a:effectLst>
              </a:rPr>
              <a:t>Moses</a:t>
            </a:r>
          </a:p>
          <a:p>
            <a:pPr>
              <a:buNone/>
            </a:pPr>
            <a:r>
              <a:rPr lang="en-US" b="1" dirty="0" smtClean="0">
                <a:solidFill>
                  <a:schemeClr val="bg1"/>
                </a:solidFill>
                <a:effectLst>
                  <a:outerShdw blurRad="38100" dist="38100" dir="2700000" algn="tl">
                    <a:srgbClr val="000000">
                      <a:alpha val="43137"/>
                    </a:srgbClr>
                  </a:outerShdw>
                </a:effectLst>
              </a:rPr>
              <a:t>	Keys of the Gathering of Israel</a:t>
            </a:r>
          </a:p>
          <a:p>
            <a:pPr>
              <a:buNone/>
            </a:pPr>
            <a:r>
              <a:rPr lang="en-US" b="1" u="sng" dirty="0" smtClean="0">
                <a:solidFill>
                  <a:schemeClr val="bg1"/>
                </a:solidFill>
                <a:effectLst>
                  <a:outerShdw blurRad="38100" dist="38100" dir="2700000" algn="tl">
                    <a:srgbClr val="000000">
                      <a:alpha val="43137"/>
                    </a:srgbClr>
                  </a:outerShdw>
                </a:effectLst>
              </a:rPr>
              <a:t>Elias</a:t>
            </a:r>
          </a:p>
          <a:p>
            <a:pPr>
              <a:buNone/>
            </a:pPr>
            <a:r>
              <a:rPr lang="en-US" b="1" dirty="0" smtClean="0">
                <a:solidFill>
                  <a:schemeClr val="bg1"/>
                </a:solidFill>
                <a:effectLst>
                  <a:outerShdw blurRad="38100" dist="38100" dir="2700000" algn="tl">
                    <a:srgbClr val="000000">
                      <a:alpha val="43137"/>
                    </a:srgbClr>
                  </a:outerShdw>
                </a:effectLst>
              </a:rPr>
              <a:t>	Keys of the Gospel of Abraham</a:t>
            </a:r>
          </a:p>
          <a:p>
            <a:pPr>
              <a:buNone/>
            </a:pPr>
            <a:r>
              <a:rPr lang="en-US" b="1" u="sng" dirty="0" smtClean="0">
                <a:solidFill>
                  <a:schemeClr val="bg1"/>
                </a:solidFill>
                <a:effectLst>
                  <a:outerShdw blurRad="38100" dist="38100" dir="2700000" algn="tl">
                    <a:srgbClr val="000000">
                      <a:alpha val="43137"/>
                    </a:srgbClr>
                  </a:outerShdw>
                </a:effectLst>
              </a:rPr>
              <a:t>Elijah</a:t>
            </a:r>
          </a:p>
          <a:p>
            <a:pPr>
              <a:buNone/>
            </a:pPr>
            <a:r>
              <a:rPr lang="en-US" b="1" dirty="0" smtClean="0">
                <a:solidFill>
                  <a:schemeClr val="bg1"/>
                </a:solidFill>
                <a:effectLst>
                  <a:outerShdw blurRad="38100" dist="38100" dir="2700000" algn="tl">
                    <a:srgbClr val="000000">
                      <a:alpha val="43137"/>
                    </a:srgbClr>
                  </a:outerShdw>
                </a:effectLst>
              </a:rPr>
              <a:t>	Keys of Sealing and Binding</a:t>
            </a:r>
            <a:endParaRPr lang="en-US"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rawrebecca.files.wordpress.com/2011/12/plantsmall.jpg"/>
          <p:cNvPicPr>
            <a:picLocks noChangeAspect="1" noChangeArrowheads="1"/>
          </p:cNvPicPr>
          <p:nvPr/>
        </p:nvPicPr>
        <p:blipFill>
          <a:blip r:embed="rId3" cstate="print"/>
          <a:srcRect/>
          <a:stretch>
            <a:fillRect/>
          </a:stretch>
        </p:blipFill>
        <p:spPr bwMode="auto">
          <a:xfrm>
            <a:off x="0" y="304800"/>
            <a:ext cx="8763000" cy="7543800"/>
          </a:xfrm>
          <a:prstGeom prst="rect">
            <a:avLst/>
          </a:prstGeom>
          <a:noFill/>
        </p:spPr>
      </p:pic>
      <p:sp>
        <p:nvSpPr>
          <p:cNvPr id="2" name="Title 1"/>
          <p:cNvSpPr>
            <a:spLocks noGrp="1"/>
          </p:cNvSpPr>
          <p:nvPr>
            <p:ph type="title"/>
          </p:nvPr>
        </p:nvSpPr>
        <p:spPr>
          <a:xfrm>
            <a:off x="228600" y="762000"/>
            <a:ext cx="3505200" cy="1905000"/>
          </a:xfrm>
        </p:spPr>
        <p:txBody>
          <a:bodyPr>
            <a:noAutofit/>
          </a:bodyPr>
          <a:lstStyle/>
          <a:p>
            <a:r>
              <a:rPr lang="en-US" sz="4000" b="1" dirty="0" smtClean="0">
                <a:solidFill>
                  <a:srgbClr val="C00000"/>
                </a:solidFill>
              </a:rPr>
              <a:t>13 Years Earlier- From </a:t>
            </a:r>
            <a:r>
              <a:rPr lang="en-US" sz="4000" b="1" dirty="0" err="1" smtClean="0">
                <a:solidFill>
                  <a:srgbClr val="C00000"/>
                </a:solidFill>
              </a:rPr>
              <a:t>Moroni</a:t>
            </a:r>
            <a:endParaRPr lang="en-US" sz="4000" b="1" dirty="0">
              <a:solidFill>
                <a:srgbClr val="C00000"/>
              </a:solidFill>
            </a:endParaRPr>
          </a:p>
        </p:txBody>
      </p:sp>
      <p:sp>
        <p:nvSpPr>
          <p:cNvPr id="3" name="Content Placeholder 2"/>
          <p:cNvSpPr>
            <a:spLocks noGrp="1"/>
          </p:cNvSpPr>
          <p:nvPr>
            <p:ph sz="quarter" idx="1"/>
          </p:nvPr>
        </p:nvSpPr>
        <p:spPr>
          <a:xfrm>
            <a:off x="304800" y="3127248"/>
            <a:ext cx="8382000" cy="4111752"/>
          </a:xfrm>
        </p:spPr>
        <p:txBody>
          <a:bodyPr/>
          <a:lstStyle/>
          <a:p>
            <a:pPr>
              <a:buNone/>
            </a:pPr>
            <a:r>
              <a:rPr lang="en-US" b="1" dirty="0" smtClean="0">
                <a:solidFill>
                  <a:srgbClr val="C00000"/>
                </a:solidFill>
                <a:effectLst>
                  <a:outerShdw blurRad="38100" dist="38100" dir="2700000" algn="tl">
                    <a:srgbClr val="000000">
                      <a:alpha val="43137"/>
                    </a:srgbClr>
                  </a:outerShdw>
                </a:effectLst>
              </a:rPr>
              <a:t>Behold, I will reveal unto you the Priesthood, by the hand of Elijah the prophet, before the coming of the great and dreadful day of the Lord</a:t>
            </a:r>
          </a:p>
          <a:p>
            <a:pPr>
              <a:buNone/>
            </a:pPr>
            <a:r>
              <a:rPr lang="en-US" b="1" dirty="0" smtClean="0">
                <a:solidFill>
                  <a:srgbClr val="C00000"/>
                </a:solidFill>
                <a:effectLst>
                  <a:outerShdw blurRad="38100" dist="38100" dir="2700000" algn="tl">
                    <a:srgbClr val="000000">
                      <a:alpha val="43137"/>
                    </a:srgbClr>
                  </a:outerShdw>
                </a:effectLst>
              </a:rPr>
              <a:t>And he shall plant in the hearts of the children the promises made to the fathers,</a:t>
            </a:r>
          </a:p>
          <a:p>
            <a:pPr>
              <a:buNone/>
            </a:pPr>
            <a:r>
              <a:rPr lang="en-US" b="1" dirty="0" smtClean="0">
                <a:solidFill>
                  <a:srgbClr val="C00000"/>
                </a:solidFill>
                <a:effectLst>
                  <a:outerShdw blurRad="38100" dist="38100" dir="2700000" algn="tl">
                    <a:srgbClr val="000000">
                      <a:alpha val="43137"/>
                    </a:srgbClr>
                  </a:outerShdw>
                </a:effectLst>
              </a:rPr>
              <a:t>And the hearts of the children shall turn to their fathers</a:t>
            </a:r>
            <a:endParaRPr lang="en-US" b="1"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Elder Boyd K. Packer</a:t>
            </a:r>
            <a:endParaRPr lang="en-US" dirty="0"/>
          </a:p>
        </p:txBody>
      </p:sp>
      <p:sp>
        <p:nvSpPr>
          <p:cNvPr id="3" name="Content Placeholder 2"/>
          <p:cNvSpPr>
            <a:spLocks noGrp="1"/>
          </p:cNvSpPr>
          <p:nvPr>
            <p:ph sz="quarter" idx="1"/>
          </p:nvPr>
        </p:nvSpPr>
        <p:spPr/>
        <p:txBody>
          <a:bodyPr/>
          <a:lstStyle/>
          <a:p>
            <a:pPr>
              <a:buNone/>
            </a:pPr>
            <a:r>
              <a:rPr lang="en-US" dirty="0" smtClean="0"/>
              <a:t>Some years ago, at the dedication of the temple in Buenos Aires, Argentina, Elder Boyd K. Packer said: "We are dedicating a monument to [the] resurrection and exaltation of the human family. If the outside world knew about what was happening here, the cars would stop, planes would not take off, and people would gather to see what the Lord hath wrought. This work we have a part in; it is cause for great rejoicing</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153</TotalTime>
  <Words>400</Words>
  <Application>Microsoft Office PowerPoint</Application>
  <PresentationFormat>On-screen Show (4:3)</PresentationFormat>
  <Paragraphs>36</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Oriel</vt:lpstr>
      <vt:lpstr>The Keys  Section 110</vt:lpstr>
      <vt:lpstr>The Church Lady Gargoyle </vt:lpstr>
      <vt:lpstr>The Lord’s Way</vt:lpstr>
      <vt:lpstr>Season of Rejoicing</vt:lpstr>
      <vt:lpstr>Harold B. Lee</vt:lpstr>
      <vt:lpstr>Keys Given</vt:lpstr>
      <vt:lpstr>13 Years Earlier- From Moroni</vt:lpstr>
      <vt:lpstr>Elder Boyd K. Packer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Keys  Section 110</dc:title>
  <dc:creator>Kevin</dc:creator>
  <cp:lastModifiedBy>Kevin</cp:lastModifiedBy>
  <cp:revision>16</cp:revision>
  <dcterms:created xsi:type="dcterms:W3CDTF">2013-01-22T20:10:27Z</dcterms:created>
  <dcterms:modified xsi:type="dcterms:W3CDTF">2013-01-31T02:17:31Z</dcterms:modified>
</cp:coreProperties>
</file>