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57" r:id="rId4"/>
    <p:sldId id="263" r:id="rId5"/>
    <p:sldId id="262" r:id="rId6"/>
    <p:sldId id="259" r:id="rId7"/>
    <p:sldId id="261" r:id="rId8"/>
    <p:sldId id="258" r:id="rId9"/>
    <p:sldId id="265" r:id="rId10"/>
    <p:sldId id="264" r:id="rId11"/>
    <p:sldId id="266"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91902-18BB-4993-BB48-6812E5E86731}" type="datetimeFigureOut">
              <a:rPr lang="en-US" smtClean="0"/>
              <a:pPr/>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0CA4E-082D-4A28-B7DD-AAC11BA170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CA4E-082D-4A28-B7DD-AAC11BA170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857106-8243-4161-8185-B8DFEF1139A8}" type="datetimeFigureOut">
              <a:rPr lang="en-US" smtClean="0"/>
              <a:pPr/>
              <a:t>1/13/2013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6FCC09-B6AD-422C-8494-1A41DCC80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6FCC09-B6AD-422C-8494-1A41DCC80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6FCC09-B6AD-422C-8494-1A41DCC80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6FCC09-B6AD-422C-8494-1A41DCC80FD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6FCC09-B6AD-422C-8494-1A41DCC80F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6FCC09-B6AD-422C-8494-1A41DCC80FD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66FCC09-B6AD-422C-8494-1A41DCC80F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66FCC09-B6AD-422C-8494-1A41DCC80FD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857106-8243-4161-8185-B8DFEF1139A8}" type="datetimeFigureOut">
              <a:rPr lang="en-US" smtClean="0"/>
              <a:pPr/>
              <a:t>1/13/2013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66FCC09-B6AD-422C-8494-1A41DCC80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857106-8243-4161-8185-B8DFEF1139A8}" type="datetimeFigureOut">
              <a:rPr lang="en-US" smtClean="0"/>
              <a:pPr/>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6FCC09-B6AD-422C-8494-1A41DCC80F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857106-8243-4161-8185-B8DFEF1139A8}" type="datetimeFigureOut">
              <a:rPr lang="en-US" smtClean="0"/>
              <a:pPr/>
              <a:t>1/13/2013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6FCC09-B6AD-422C-8494-1A41DCC80FD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857106-8243-4161-8185-B8DFEF1139A8}" type="datetimeFigureOut">
              <a:rPr lang="en-US" smtClean="0"/>
              <a:pPr/>
              <a:t>1/13/2013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6FCC09-B6AD-422C-8494-1A41DCC80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s.net/assets/PowerLines.jpg"/>
          <p:cNvPicPr>
            <a:picLocks noChangeAspect="1" noChangeArrowheads="1"/>
          </p:cNvPicPr>
          <p:nvPr/>
        </p:nvPicPr>
        <p:blipFill>
          <a:blip r:embed="rId3" cstate="print"/>
          <a:srcRect/>
          <a:stretch>
            <a:fillRect/>
          </a:stretch>
        </p:blipFill>
        <p:spPr bwMode="auto">
          <a:xfrm>
            <a:off x="0" y="0"/>
            <a:ext cx="9473819" cy="6858000"/>
          </a:xfrm>
          <a:prstGeom prst="rect">
            <a:avLst/>
          </a:prstGeom>
          <a:noFill/>
        </p:spPr>
      </p:pic>
      <p:sp>
        <p:nvSpPr>
          <p:cNvPr id="3" name="Subtitle 2"/>
          <p:cNvSpPr>
            <a:spLocks noGrp="1"/>
          </p:cNvSpPr>
          <p:nvPr>
            <p:ph type="subTitle" idx="1"/>
          </p:nvPr>
        </p:nvSpPr>
        <p:spPr>
          <a:xfrm>
            <a:off x="381000" y="533400"/>
            <a:ext cx="5867400" cy="4114800"/>
          </a:xfrm>
        </p:spPr>
        <p:txBody>
          <a:bodyPr>
            <a:normAutofit/>
          </a:bodyPr>
          <a:lstStyle/>
          <a:p>
            <a:pPr algn="l"/>
            <a:r>
              <a:rPr lang="en-US" sz="5200" b="1" i="1" dirty="0" smtClean="0">
                <a:solidFill>
                  <a:schemeClr val="bg1"/>
                </a:solidFill>
                <a:effectLst>
                  <a:outerShdw blurRad="38100" dist="38100" dir="2700000" algn="tl">
                    <a:srgbClr val="000000">
                      <a:alpha val="43137"/>
                    </a:srgbClr>
                  </a:outerShdw>
                </a:effectLst>
              </a:rPr>
              <a:t>The Holy Order after the Son of God</a:t>
            </a:r>
          </a:p>
          <a:p>
            <a:pPr algn="l"/>
            <a:r>
              <a:rPr lang="en-US" sz="4000" b="1" dirty="0" smtClean="0">
                <a:solidFill>
                  <a:schemeClr val="bg1"/>
                </a:solidFill>
              </a:rPr>
              <a:t>			</a:t>
            </a:r>
            <a:r>
              <a:rPr lang="en-US" sz="4000" b="1" u="sng" dirty="0" smtClean="0">
                <a:solidFill>
                  <a:schemeClr val="bg1"/>
                </a:solidFill>
              </a:rPr>
              <a:t>Section </a:t>
            </a:r>
            <a:r>
              <a:rPr lang="en-US" sz="4000" b="1" u="sng" dirty="0" smtClean="0">
                <a:solidFill>
                  <a:schemeClr val="bg1"/>
                </a:solidFill>
              </a:rPr>
              <a:t>107</a:t>
            </a:r>
            <a:endParaRPr lang="en-US" sz="4000" b="1" u="sng"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descr="http://sealofmelchizedek.com/wp-content/uploads/2011/05/ravenna-mosaic-melchizedek.jpg"/>
          <p:cNvPicPr>
            <a:picLocks noChangeAspect="1" noChangeArrowheads="1"/>
          </p:cNvPicPr>
          <p:nvPr/>
        </p:nvPicPr>
        <p:blipFill>
          <a:blip r:embed="rId3" cstate="print"/>
          <a:srcRect/>
          <a:stretch>
            <a:fillRect/>
          </a:stretch>
        </p:blipFill>
        <p:spPr bwMode="auto">
          <a:xfrm>
            <a:off x="990600" y="0"/>
            <a:ext cx="6629400" cy="68440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962400" cy="4525963"/>
          </a:xfrm>
        </p:spPr>
        <p:txBody>
          <a:bodyPr>
            <a:normAutofit/>
          </a:bodyPr>
          <a:lstStyle/>
          <a:p>
            <a:pPr>
              <a:buNone/>
            </a:pPr>
            <a:r>
              <a:rPr lang="en-US" sz="4800" b="1" dirty="0" smtClean="0">
                <a:solidFill>
                  <a:srgbClr val="00B050"/>
                </a:solidFill>
              </a:rPr>
              <a:t>D&amp;C 107:18,19</a:t>
            </a:r>
            <a:endParaRPr lang="en-US" sz="4800" b="1" dirty="0">
              <a:solidFill>
                <a:srgbClr val="00B050"/>
              </a:solidFill>
            </a:endParaRPr>
          </a:p>
        </p:txBody>
      </p:sp>
      <p:sp>
        <p:nvSpPr>
          <p:cNvPr id="3" name="Title 2"/>
          <p:cNvSpPr>
            <a:spLocks noGrp="1"/>
          </p:cNvSpPr>
          <p:nvPr>
            <p:ph type="title"/>
          </p:nvPr>
        </p:nvSpPr>
        <p:spPr/>
        <p:txBody>
          <a:bodyPr>
            <a:normAutofit/>
          </a:bodyPr>
          <a:lstStyle/>
          <a:p>
            <a:r>
              <a:rPr lang="en-US" sz="6000" dirty="0" smtClean="0">
                <a:solidFill>
                  <a:srgbClr val="00B050"/>
                </a:solidFill>
              </a:rPr>
              <a:t>Power and Authority</a:t>
            </a:r>
            <a:endParaRPr lang="en-US" sz="6000" dirty="0">
              <a:solidFill>
                <a:srgbClr val="00B050"/>
              </a:solidFill>
            </a:endParaRPr>
          </a:p>
        </p:txBody>
      </p:sp>
      <p:pic>
        <p:nvPicPr>
          <p:cNvPr id="33794" name="Picture 2" descr="http://us.123rf.com/400wm/400/400/naumoid/naumoid1107/naumoid110700028/9954407-sunlight-rays-pour-through-leaves-in-a-rainforest-at-sri-lanka.jpg"/>
          <p:cNvPicPr>
            <a:picLocks noChangeAspect="1" noChangeArrowheads="1"/>
          </p:cNvPicPr>
          <p:nvPr/>
        </p:nvPicPr>
        <p:blipFill>
          <a:blip r:embed="rId3" cstate="print"/>
          <a:srcRect/>
          <a:stretch>
            <a:fillRect/>
          </a:stretch>
        </p:blipFill>
        <p:spPr bwMode="auto">
          <a:xfrm>
            <a:off x="4999291" y="1371600"/>
            <a:ext cx="3611309" cy="541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What is our Duty?</a:t>
            </a:r>
            <a:endParaRPr lang="en-US" dirty="0"/>
          </a:p>
        </p:txBody>
      </p:sp>
      <p:sp>
        <p:nvSpPr>
          <p:cNvPr id="3" name="Content Placeholder 2"/>
          <p:cNvSpPr>
            <a:spLocks noGrp="1"/>
          </p:cNvSpPr>
          <p:nvPr>
            <p:ph idx="1"/>
          </p:nvPr>
        </p:nvSpPr>
        <p:spPr>
          <a:xfrm>
            <a:off x="76200" y="1600200"/>
            <a:ext cx="4038600" cy="4525963"/>
          </a:xfrm>
        </p:spPr>
        <p:txBody>
          <a:bodyPr>
            <a:normAutofit/>
          </a:bodyPr>
          <a:lstStyle/>
          <a:p>
            <a:pPr>
              <a:buNone/>
            </a:pPr>
            <a:r>
              <a:rPr lang="en-US" sz="3600" b="1" dirty="0" smtClean="0">
                <a:solidFill>
                  <a:srgbClr val="C00000"/>
                </a:solidFill>
              </a:rPr>
              <a:t>D&amp;C 107:99,100</a:t>
            </a:r>
            <a:endParaRPr lang="en-US" sz="3600" b="1" dirty="0">
              <a:solidFill>
                <a:srgbClr val="C00000"/>
              </a:solidFill>
            </a:endParaRPr>
          </a:p>
        </p:txBody>
      </p:sp>
      <p:pic>
        <p:nvPicPr>
          <p:cNvPr id="23554" name="Picture 2" descr="http://blog.myscoutstuff.org/wp-content/uploads/2012/10/BillBurch.jpg"/>
          <p:cNvPicPr>
            <a:picLocks noChangeAspect="1" noChangeArrowheads="1"/>
          </p:cNvPicPr>
          <p:nvPr/>
        </p:nvPicPr>
        <p:blipFill>
          <a:blip r:embed="rId3" cstate="print"/>
          <a:srcRect/>
          <a:stretch>
            <a:fillRect/>
          </a:stretch>
        </p:blipFill>
        <p:spPr bwMode="auto">
          <a:xfrm>
            <a:off x="4191000" y="1600200"/>
            <a:ext cx="4260382"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4800600" cy="6400800"/>
          </a:xfrm>
          <a:solidFill>
            <a:schemeClr val="bg1"/>
          </a:solidFill>
        </p:spPr>
        <p:txBody>
          <a:bodyPr>
            <a:normAutofit fontScale="70000" lnSpcReduction="20000"/>
          </a:bodyPr>
          <a:lstStyle/>
          <a:p>
            <a:pPr>
              <a:buNone/>
            </a:pPr>
            <a:r>
              <a:rPr lang="en-US" b="1" i="1" dirty="0" smtClean="0">
                <a:solidFill>
                  <a:srgbClr val="C00000"/>
                </a:solidFill>
              </a:rPr>
              <a:t>The direct, personal channel of communication to our Heavenly Father through the Holy Ghost is based on worthiness </a:t>
            </a:r>
            <a:r>
              <a:rPr lang="en-US" b="1" i="1" dirty="0" smtClean="0">
                <a:solidFill>
                  <a:srgbClr val="C00000"/>
                </a:solidFill>
              </a:rPr>
              <a:t>…</a:t>
            </a:r>
          </a:p>
          <a:p>
            <a:pPr>
              <a:buNone/>
            </a:pPr>
            <a:r>
              <a:rPr lang="en-US" b="1" i="1" dirty="0" smtClean="0">
                <a:solidFill>
                  <a:srgbClr val="C00000"/>
                </a:solidFill>
              </a:rPr>
              <a:t>Similarly, we cannot communicate reliably through the direct, personal line if we are disobedient to or out of harmony with the priesthood line. </a:t>
            </a:r>
            <a:r>
              <a:rPr lang="en-US" b="1" i="1" dirty="0" smtClean="0">
                <a:solidFill>
                  <a:srgbClr val="C00000"/>
                </a:solidFill>
              </a:rPr>
              <a:t>…</a:t>
            </a:r>
          </a:p>
          <a:p>
            <a:pPr>
              <a:buNone/>
            </a:pPr>
            <a:r>
              <a:rPr lang="en-US" b="1" i="1" dirty="0" smtClean="0">
                <a:solidFill>
                  <a:srgbClr val="C00000"/>
                </a:solidFill>
              </a:rPr>
              <a:t>Unfortunately</a:t>
            </a:r>
            <a:r>
              <a:rPr lang="en-US" b="1" i="1" dirty="0" smtClean="0">
                <a:solidFill>
                  <a:srgbClr val="C00000"/>
                </a:solidFill>
              </a:rPr>
              <a:t>, it is common for persons who are violating God’s commandments or disobedient to the counsel of their priesthood leaders to declare that God has revealed to them that they are excused from obeying some commandment or from following some counsel. </a:t>
            </a:r>
            <a:endParaRPr lang="en-US" b="1" i="1" dirty="0" smtClean="0">
              <a:solidFill>
                <a:srgbClr val="C00000"/>
              </a:solidFill>
            </a:endParaRPr>
          </a:p>
          <a:p>
            <a:pPr>
              <a:buNone/>
            </a:pPr>
            <a:r>
              <a:rPr lang="en-US" b="1" i="1" dirty="0" smtClean="0">
                <a:solidFill>
                  <a:srgbClr val="C00000"/>
                </a:solidFill>
              </a:rPr>
              <a:t>Such </a:t>
            </a:r>
            <a:r>
              <a:rPr lang="en-US" b="1" i="1" dirty="0" smtClean="0">
                <a:solidFill>
                  <a:srgbClr val="C00000"/>
                </a:solidFill>
              </a:rPr>
              <a:t>persons may be receiving revelation or inspiration, but it is not from the source they suppose</a:t>
            </a:r>
            <a:r>
              <a:rPr lang="en-US" b="1" i="1" dirty="0" smtClean="0">
                <a:solidFill>
                  <a:srgbClr val="C00000"/>
                </a:solidFill>
              </a:rPr>
              <a:t>.</a:t>
            </a:r>
          </a:p>
          <a:p>
            <a:pPr>
              <a:buNone/>
            </a:pPr>
            <a:r>
              <a:rPr lang="en-US" dirty="0" smtClean="0"/>
              <a:t>			</a:t>
            </a:r>
            <a:r>
              <a:rPr lang="en-US" sz="1500" dirty="0" smtClean="0">
                <a:solidFill>
                  <a:srgbClr val="C00000"/>
                </a:solidFill>
              </a:rPr>
              <a:t>Oct Conference, 2010</a:t>
            </a:r>
            <a:endParaRPr lang="en-US" sz="1500" dirty="0">
              <a:solidFill>
                <a:srgbClr val="C00000"/>
              </a:solidFill>
            </a:endParaRPr>
          </a:p>
        </p:txBody>
      </p:sp>
      <p:sp>
        <p:nvSpPr>
          <p:cNvPr id="3" name="Title 2"/>
          <p:cNvSpPr>
            <a:spLocks noGrp="1"/>
          </p:cNvSpPr>
          <p:nvPr>
            <p:ph type="title"/>
          </p:nvPr>
        </p:nvSpPr>
        <p:spPr>
          <a:xfrm>
            <a:off x="4800600" y="274638"/>
            <a:ext cx="3886200" cy="1143000"/>
          </a:xfrm>
        </p:spPr>
        <p:txBody>
          <a:bodyPr/>
          <a:lstStyle/>
          <a:p>
            <a:r>
              <a:rPr lang="en-US" dirty="0" smtClean="0"/>
              <a:t>Elder Oaks</a:t>
            </a:r>
            <a:endParaRPr lang="en-US" dirty="0"/>
          </a:p>
        </p:txBody>
      </p:sp>
      <p:pic>
        <p:nvPicPr>
          <p:cNvPr id="2050" name="Picture 2" descr="http://searchforhappiness.org/files/2012/10/mormon-pray.jpg"/>
          <p:cNvPicPr>
            <a:picLocks noChangeAspect="1" noChangeArrowheads="1"/>
          </p:cNvPicPr>
          <p:nvPr/>
        </p:nvPicPr>
        <p:blipFill>
          <a:blip r:embed="rId3" cstate="print"/>
          <a:srcRect/>
          <a:stretch>
            <a:fillRect/>
          </a:stretch>
        </p:blipFill>
        <p:spPr bwMode="auto">
          <a:xfrm>
            <a:off x="4876800" y="1295400"/>
            <a:ext cx="4114800" cy="514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a:solidFill>
            <a:schemeClr val="bg1"/>
          </a:solidFill>
        </p:spPr>
        <p:txBody>
          <a:bodyPr>
            <a:normAutofit lnSpcReduction="10000"/>
          </a:bodyPr>
          <a:lstStyle/>
          <a:p>
            <a:pPr>
              <a:buNone/>
            </a:pPr>
            <a:r>
              <a:rPr lang="en-US" dirty="0" smtClean="0"/>
              <a:t> ‘The time when we are about to separate is near; and when we shall meet again, God only knows; </a:t>
            </a:r>
          </a:p>
          <a:p>
            <a:pPr>
              <a:buNone/>
            </a:pPr>
            <a:r>
              <a:rPr lang="en-US" dirty="0" smtClean="0"/>
              <a:t>we therefore feel to ask of him whom we have acknowledged to be our Prophet and Seer, that he inquire of God for us, and obtain a [written] revelation, (if consistent) that we may look upon it when we are separated, that our hearts may be comforted.  </a:t>
            </a:r>
          </a:p>
          <a:p>
            <a:pPr>
              <a:buNone/>
            </a:pPr>
            <a:r>
              <a:rPr lang="en-US" i="1" u="sng" dirty="0" smtClean="0"/>
              <a:t>Our worthiness has not inspired us to make this request, but our unworthiness</a:t>
            </a:r>
            <a:r>
              <a:rPr lang="en-US" dirty="0" smtClean="0"/>
              <a:t>.</a:t>
            </a:r>
          </a:p>
          <a:p>
            <a:pPr>
              <a:buNone/>
            </a:pPr>
            <a:r>
              <a:rPr lang="en-US" sz="1200" dirty="0" smtClean="0"/>
              <a:t>				(</a:t>
            </a:r>
            <a:r>
              <a:rPr lang="en-US" sz="1200" i="1" dirty="0" smtClean="0"/>
              <a:t>HC</a:t>
            </a:r>
            <a:r>
              <a:rPr lang="en-US" sz="1200" dirty="0" smtClean="0"/>
              <a:t> 2:210, March 28, 1835.] (</a:t>
            </a:r>
            <a:r>
              <a:rPr lang="en-US" sz="1200" i="1" dirty="0" smtClean="0"/>
              <a:t>CR</a:t>
            </a:r>
            <a:r>
              <a:rPr lang="en-US" sz="1200" dirty="0" smtClean="0"/>
              <a:t>, April 1935, pp. 80-82.)</a:t>
            </a:r>
            <a:r>
              <a:rPr lang="en-US" dirty="0" smtClean="0"/>
              <a:t>  </a:t>
            </a:r>
          </a:p>
        </p:txBody>
      </p:sp>
      <p:sp>
        <p:nvSpPr>
          <p:cNvPr id="3" name="Title 2"/>
          <p:cNvSpPr>
            <a:spLocks noGrp="1"/>
          </p:cNvSpPr>
          <p:nvPr>
            <p:ph type="title"/>
          </p:nvPr>
        </p:nvSpPr>
        <p:spPr/>
        <p:txBody>
          <a:bodyPr>
            <a:normAutofit fontScale="90000"/>
          </a:bodyPr>
          <a:lstStyle/>
          <a:p>
            <a:r>
              <a:rPr lang="en-US" dirty="0" smtClean="0"/>
              <a:t>Section 107:  The new 12 Apostles request a revelation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91000" cy="4525963"/>
          </a:xfrm>
        </p:spPr>
        <p:txBody>
          <a:bodyPr>
            <a:normAutofit/>
          </a:bodyPr>
          <a:lstStyle/>
          <a:p>
            <a:pPr>
              <a:buNone/>
            </a:pPr>
            <a:r>
              <a:rPr lang="en-US" sz="4000" b="1" i="1" dirty="0" smtClean="0">
                <a:solidFill>
                  <a:srgbClr val="C00000"/>
                </a:solidFill>
              </a:rPr>
              <a:t>D&amp;C 107: 1,2</a:t>
            </a:r>
            <a:endParaRPr lang="en-US" sz="4000" b="1" i="1" dirty="0">
              <a:solidFill>
                <a:srgbClr val="C00000"/>
              </a:solidFill>
            </a:endParaRPr>
          </a:p>
        </p:txBody>
      </p:sp>
      <p:sp>
        <p:nvSpPr>
          <p:cNvPr id="3" name="Title 2"/>
          <p:cNvSpPr>
            <a:spLocks noGrp="1"/>
          </p:cNvSpPr>
          <p:nvPr>
            <p:ph type="title"/>
          </p:nvPr>
        </p:nvSpPr>
        <p:spPr/>
        <p:txBody>
          <a:bodyPr/>
          <a:lstStyle/>
          <a:p>
            <a:r>
              <a:rPr lang="en-US" dirty="0" smtClean="0"/>
              <a:t>The Answer:</a:t>
            </a:r>
            <a:endParaRPr lang="en-US" dirty="0"/>
          </a:p>
        </p:txBody>
      </p:sp>
      <p:pic>
        <p:nvPicPr>
          <p:cNvPr id="18434" name="Picture 2" descr="http://www.lds.org/bc/content/shared/content/images/gospel-library/manual/32495/32495_all_005_08-ordaining.jpg"/>
          <p:cNvPicPr>
            <a:picLocks noChangeAspect="1" noChangeArrowheads="1"/>
          </p:cNvPicPr>
          <p:nvPr/>
        </p:nvPicPr>
        <p:blipFill>
          <a:blip r:embed="rId3" cstate="print"/>
          <a:srcRect/>
          <a:stretch>
            <a:fillRect/>
          </a:stretch>
        </p:blipFill>
        <p:spPr bwMode="auto">
          <a:xfrm>
            <a:off x="1219200" y="2375408"/>
            <a:ext cx="6019800" cy="4253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229600" cy="1143000"/>
          </a:xfrm>
        </p:spPr>
        <p:txBody>
          <a:bodyPr>
            <a:normAutofit/>
          </a:bodyPr>
          <a:lstStyle/>
          <a:p>
            <a:r>
              <a:rPr lang="en-US" sz="5400" dirty="0" smtClean="0">
                <a:solidFill>
                  <a:srgbClr val="C00000"/>
                </a:solidFill>
              </a:rPr>
              <a:t>Question:</a:t>
            </a:r>
            <a:endParaRPr lang="en-US" sz="5400" dirty="0">
              <a:solidFill>
                <a:srgbClr val="C00000"/>
              </a:solidFill>
            </a:endParaRPr>
          </a:p>
        </p:txBody>
      </p:sp>
      <p:pic>
        <p:nvPicPr>
          <p:cNvPr id="2050" name="Picture 2" descr="http://3.bp.blogspot.com/-fkLrTcdMVSc/ToPbv18zf5I/AAAAAAAADS8/dMYqW084-Ss/s1600/image+05+ask+question.jpg"/>
          <p:cNvPicPr>
            <a:picLocks noChangeAspect="1" noChangeArrowheads="1"/>
          </p:cNvPicPr>
          <p:nvPr/>
        </p:nvPicPr>
        <p:blipFill>
          <a:blip r:embed="rId3" cstate="print"/>
          <a:srcRect/>
          <a:stretch>
            <a:fillRect/>
          </a:stretch>
        </p:blipFill>
        <p:spPr bwMode="auto">
          <a:xfrm>
            <a:off x="0" y="2171699"/>
            <a:ext cx="6823011" cy="4686301"/>
          </a:xfrm>
          <a:prstGeom prst="rect">
            <a:avLst/>
          </a:prstGeom>
          <a:noFill/>
        </p:spPr>
      </p:pic>
      <p:sp>
        <p:nvSpPr>
          <p:cNvPr id="2" name="Content Placeholder 1"/>
          <p:cNvSpPr>
            <a:spLocks noGrp="1"/>
          </p:cNvSpPr>
          <p:nvPr>
            <p:ph idx="1"/>
          </p:nvPr>
        </p:nvSpPr>
        <p:spPr>
          <a:xfrm>
            <a:off x="4800600" y="609600"/>
            <a:ext cx="4267200" cy="4525963"/>
          </a:xfrm>
        </p:spPr>
        <p:txBody>
          <a:bodyPr>
            <a:normAutofit/>
          </a:bodyPr>
          <a:lstStyle/>
          <a:p>
            <a:pPr>
              <a:buNone/>
            </a:pPr>
            <a:r>
              <a:rPr lang="en-US" sz="4000" b="1" dirty="0" smtClean="0">
                <a:solidFill>
                  <a:srgbClr val="FF0000"/>
                </a:solidFill>
                <a:effectLst>
                  <a:outerShdw blurRad="38100" dist="38100" dir="2700000" algn="tl">
                    <a:srgbClr val="000000">
                      <a:alpha val="43137"/>
                    </a:srgbClr>
                  </a:outerShdw>
                </a:effectLst>
              </a:rPr>
              <a:t>Why aren’t men and women equal in the Mormon Church?</a:t>
            </a:r>
            <a:endParaRPr lang="en-US"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1508" name="Picture 4" descr="http://www.adriancjy.com/wordpress/wp-content/uploads/2012/10/top-down-traditional-OB.jpg"/>
          <p:cNvPicPr>
            <a:picLocks noChangeAspect="1" noChangeArrowheads="1"/>
          </p:cNvPicPr>
          <p:nvPr/>
        </p:nvPicPr>
        <p:blipFill>
          <a:blip r:embed="rId3" cstate="print"/>
          <a:srcRect/>
          <a:stretch>
            <a:fillRect/>
          </a:stretch>
        </p:blipFill>
        <p:spPr bwMode="auto">
          <a:xfrm>
            <a:off x="-26688" y="0"/>
            <a:ext cx="9323088" cy="739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up)">
                                      <p:cBhvr>
                                        <p:cTn id="7" dur="5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295400"/>
            <a:ext cx="4495800" cy="4711891"/>
          </a:xfrm>
        </p:spPr>
        <p:txBody>
          <a:bodyPr>
            <a:normAutofit fontScale="92500"/>
          </a:bodyPr>
          <a:lstStyle/>
          <a:p>
            <a:pPr>
              <a:buNone/>
            </a:pPr>
            <a:r>
              <a:rPr lang="en-US" b="1" dirty="0" smtClean="0">
                <a:solidFill>
                  <a:srgbClr val="002060"/>
                </a:solidFill>
              </a:rPr>
              <a:t>"While we sometimes refer to priesthood holders as 'the priesthood,' we must never forget that the priesthood is not owned by or embodied in those who hold it. </a:t>
            </a:r>
          </a:p>
          <a:p>
            <a:pPr>
              <a:buNone/>
            </a:pPr>
            <a:r>
              <a:rPr lang="en-US" b="1" dirty="0" smtClean="0">
                <a:solidFill>
                  <a:srgbClr val="002060"/>
                </a:solidFill>
              </a:rPr>
              <a:t>It is held in a sacred trust to be used for the benefit of men, women, and children alike." </a:t>
            </a:r>
          </a:p>
          <a:p>
            <a:pPr>
              <a:buNone/>
            </a:pPr>
            <a:r>
              <a:rPr lang="en-US" sz="1700" dirty="0" smtClean="0"/>
              <a:t>		(Ensign, May 1992, 36.)</a:t>
            </a:r>
            <a:endParaRPr lang="en-US" sz="1700" dirty="0"/>
          </a:p>
        </p:txBody>
      </p:sp>
      <p:sp>
        <p:nvSpPr>
          <p:cNvPr id="3" name="Title 2"/>
          <p:cNvSpPr>
            <a:spLocks noGrp="1"/>
          </p:cNvSpPr>
          <p:nvPr>
            <p:ph type="title"/>
          </p:nvPr>
        </p:nvSpPr>
        <p:spPr/>
        <p:txBody>
          <a:bodyPr/>
          <a:lstStyle/>
          <a:p>
            <a:r>
              <a:rPr lang="en-US" dirty="0" smtClean="0"/>
              <a:t>Elder </a:t>
            </a:r>
            <a:r>
              <a:rPr lang="en-US" dirty="0" err="1" smtClean="0"/>
              <a:t>Dallin</a:t>
            </a:r>
            <a:r>
              <a:rPr lang="en-US" dirty="0" smtClean="0"/>
              <a:t> H. Oaks</a:t>
            </a:r>
            <a:endParaRPr lang="en-US" dirty="0"/>
          </a:p>
        </p:txBody>
      </p:sp>
      <p:pic>
        <p:nvPicPr>
          <p:cNvPr id="4098" name="Picture 2" descr="http://mormonfamily.net/files/2010/05/mormon-praying-couple3.jpg"/>
          <p:cNvPicPr>
            <a:picLocks noChangeAspect="1" noChangeArrowheads="1"/>
          </p:cNvPicPr>
          <p:nvPr/>
        </p:nvPicPr>
        <p:blipFill>
          <a:blip r:embed="rId3" cstate="print"/>
          <a:srcRect/>
          <a:stretch>
            <a:fillRect/>
          </a:stretch>
        </p:blipFill>
        <p:spPr bwMode="auto">
          <a:xfrm>
            <a:off x="304800" y="1447800"/>
            <a:ext cx="408432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yucatanadventure.com.mx/Hda.Chichichen%20Flora%20Guide/ceiba-foliage.jpg"/>
          <p:cNvPicPr>
            <a:picLocks noChangeAspect="1" noChangeArrowheads="1"/>
          </p:cNvPicPr>
          <p:nvPr/>
        </p:nvPicPr>
        <p:blipFill>
          <a:blip r:embed="rId3" cstate="print"/>
          <a:srcRect/>
          <a:stretch>
            <a:fillRect/>
          </a:stretch>
        </p:blipFill>
        <p:spPr bwMode="auto">
          <a:xfrm>
            <a:off x="1524000" y="152400"/>
            <a:ext cx="6400800" cy="8949082"/>
          </a:xfrm>
          <a:prstGeom prst="rect">
            <a:avLst/>
          </a:prstGeom>
          <a:noFill/>
        </p:spPr>
      </p:pic>
      <p:pic>
        <p:nvPicPr>
          <p:cNvPr id="2050" name="Picture 2" descr="http://www.yucatanadventure.com.mx/Hda.Chichichen%20Flora%20Guide/ceiba-foliage.jpg"/>
          <p:cNvPicPr>
            <a:picLocks noChangeAspect="1" noChangeArrowheads="1"/>
          </p:cNvPicPr>
          <p:nvPr/>
        </p:nvPicPr>
        <p:blipFill>
          <a:blip r:embed="rId3" cstate="print"/>
          <a:srcRect/>
          <a:stretch>
            <a:fillRect/>
          </a:stretch>
        </p:blipFill>
        <p:spPr bwMode="auto">
          <a:xfrm>
            <a:off x="1371600" y="0"/>
            <a:ext cx="6400800" cy="8949082"/>
          </a:xfrm>
          <a:prstGeom prst="rect">
            <a:avLst/>
          </a:prstGeom>
          <a:noFill/>
        </p:spPr>
      </p:pic>
      <p:sp>
        <p:nvSpPr>
          <p:cNvPr id="5" name="TextBox 4"/>
          <p:cNvSpPr txBox="1"/>
          <p:nvPr/>
        </p:nvSpPr>
        <p:spPr>
          <a:xfrm>
            <a:off x="3505200" y="4306669"/>
            <a:ext cx="1723550" cy="1077218"/>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onotype Corsiva" pitchFamily="66" charset="0"/>
              </a:rPr>
              <a:t>Holy</a:t>
            </a:r>
          </a:p>
          <a:p>
            <a:pPr algn="ctr"/>
            <a:r>
              <a:rPr lang="en-US" sz="3200" b="1" dirty="0" smtClean="0">
                <a:solidFill>
                  <a:schemeClr val="bg1"/>
                </a:solidFill>
                <a:effectLst>
                  <a:outerShdw blurRad="38100" dist="38100" dir="2700000" algn="tl">
                    <a:srgbClr val="000000">
                      <a:alpha val="43137"/>
                    </a:srgbClr>
                  </a:outerShdw>
                </a:effectLst>
                <a:latin typeface="Monotype Corsiva" pitchFamily="66" charset="0"/>
              </a:rPr>
              <a:t>Priesthood</a:t>
            </a:r>
            <a:endParaRPr lang="en-US" sz="3200" b="1"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rot="19608966">
            <a:off x="4425136" y="1969922"/>
            <a:ext cx="1976824"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onotype Corsiva" pitchFamily="66" charset="0"/>
              </a:rPr>
              <a:t>High Priests</a:t>
            </a:r>
          </a:p>
        </p:txBody>
      </p:sp>
      <p:sp>
        <p:nvSpPr>
          <p:cNvPr id="7" name="TextBox 6"/>
          <p:cNvSpPr txBox="1"/>
          <p:nvPr/>
        </p:nvSpPr>
        <p:spPr>
          <a:xfrm rot="4254542">
            <a:off x="2978687" y="1410985"/>
            <a:ext cx="2159567"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onotype Corsiva" pitchFamily="66" charset="0"/>
              </a:rPr>
              <a:t>Relief Society</a:t>
            </a:r>
          </a:p>
        </p:txBody>
      </p:sp>
      <p:sp>
        <p:nvSpPr>
          <p:cNvPr id="8" name="TextBox 7"/>
          <p:cNvSpPr txBox="1"/>
          <p:nvPr/>
        </p:nvSpPr>
        <p:spPr>
          <a:xfrm rot="1772087">
            <a:off x="1599664" y="2451836"/>
            <a:ext cx="2372765" cy="584775"/>
          </a:xfrm>
          <a:prstGeom prst="rect">
            <a:avLst/>
          </a:prstGeom>
          <a:noFill/>
        </p:spPr>
        <p:txBody>
          <a:bodyPr wrap="non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onotype Corsiva" pitchFamily="66" charset="0"/>
              </a:rPr>
              <a:t>Elders Quorum</a:t>
            </a:r>
          </a:p>
        </p:txBody>
      </p:sp>
      <p:sp>
        <p:nvSpPr>
          <p:cNvPr id="10" name="TextBox 9"/>
          <p:cNvSpPr txBox="1"/>
          <p:nvPr/>
        </p:nvSpPr>
        <p:spPr>
          <a:xfrm rot="3311770">
            <a:off x="1856459" y="1622265"/>
            <a:ext cx="2957861" cy="584775"/>
          </a:xfrm>
          <a:prstGeom prst="rect">
            <a:avLst/>
          </a:prstGeom>
          <a:noFill/>
        </p:spPr>
        <p:txBody>
          <a:bodyPr wrap="non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Monotype Corsiva" pitchFamily="66" charset="0"/>
              </a:rPr>
              <a:t>Aaronic</a:t>
            </a:r>
            <a:r>
              <a:rPr lang="en-US" sz="3200" b="1" dirty="0" smtClean="0">
                <a:solidFill>
                  <a:schemeClr val="bg1"/>
                </a:solidFill>
                <a:effectLst>
                  <a:outerShdw blurRad="38100" dist="38100" dir="2700000" algn="tl">
                    <a:srgbClr val="000000">
                      <a:alpha val="43137"/>
                    </a:srgbClr>
                  </a:outerShdw>
                </a:effectLst>
                <a:latin typeface="Monotype Corsiva" pitchFamily="66" charset="0"/>
              </a:rPr>
              <a:t> Priesthood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and Symbol</a:t>
            </a:r>
            <a:endParaRPr lang="en-US" dirty="0"/>
          </a:p>
        </p:txBody>
      </p:sp>
      <p:sp>
        <p:nvSpPr>
          <p:cNvPr id="3" name="Content Placeholder 2"/>
          <p:cNvSpPr>
            <a:spLocks noGrp="1"/>
          </p:cNvSpPr>
          <p:nvPr>
            <p:ph idx="1"/>
          </p:nvPr>
        </p:nvSpPr>
        <p:spPr>
          <a:xfrm>
            <a:off x="457200" y="1219200"/>
            <a:ext cx="6096000" cy="4525963"/>
          </a:xfrm>
        </p:spPr>
        <p:txBody>
          <a:bodyPr>
            <a:normAutofit/>
          </a:bodyPr>
          <a:lstStyle/>
          <a:p>
            <a:pPr>
              <a:buNone/>
            </a:pPr>
            <a:r>
              <a:rPr lang="en-US" sz="3600" b="1" dirty="0" smtClean="0">
                <a:solidFill>
                  <a:srgbClr val="C00000"/>
                </a:solidFill>
              </a:rPr>
              <a:t>D&amp;C 107:3-5</a:t>
            </a:r>
          </a:p>
          <a:p>
            <a:pPr>
              <a:buNone/>
            </a:pPr>
            <a:r>
              <a:rPr lang="en-US" sz="3600" b="1" dirty="0" smtClean="0">
                <a:solidFill>
                  <a:srgbClr val="C00000"/>
                </a:solidFill>
              </a:rPr>
              <a:t>JST Gen 14:25-40</a:t>
            </a:r>
            <a:endParaRPr lang="en-US" sz="3600" b="1" dirty="0">
              <a:solidFill>
                <a:srgbClr val="C00000"/>
              </a:solidFill>
            </a:endParaRPr>
          </a:p>
        </p:txBody>
      </p:sp>
      <p:pic>
        <p:nvPicPr>
          <p:cNvPr id="4" name="Picture 2" descr="http://sealofmelchizedek.com/wp-content/uploads/2011/05/SLC-Temple-wall-Seal-of-Melchizedek-SLC-Temple-wall-Savior-crop.jpg"/>
          <p:cNvPicPr>
            <a:picLocks noChangeAspect="1" noChangeArrowheads="1"/>
          </p:cNvPicPr>
          <p:nvPr/>
        </p:nvPicPr>
        <p:blipFill>
          <a:blip r:embed="rId3" cstate="print"/>
          <a:srcRect/>
          <a:stretch>
            <a:fillRect/>
          </a:stretch>
        </p:blipFill>
        <p:spPr bwMode="auto">
          <a:xfrm>
            <a:off x="3200400" y="2438400"/>
            <a:ext cx="5943600" cy="43861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2399</TotalTime>
  <Words>250</Words>
  <Application>Microsoft Office PowerPoint</Application>
  <PresentationFormat>On-screen Show (4:3)</PresentationFormat>
  <Paragraphs>46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Slide 1</vt:lpstr>
      <vt:lpstr>Elder Oaks</vt:lpstr>
      <vt:lpstr>Section 107:  The new 12 Apostles request a revelation</vt:lpstr>
      <vt:lpstr>The Answer:</vt:lpstr>
      <vt:lpstr>Question:</vt:lpstr>
      <vt:lpstr>Slide 6</vt:lpstr>
      <vt:lpstr>Elder Dallin H. Oaks</vt:lpstr>
      <vt:lpstr>Slide 8</vt:lpstr>
      <vt:lpstr>Name and Symbol</vt:lpstr>
      <vt:lpstr>Slide 10</vt:lpstr>
      <vt:lpstr>Power and Authority</vt:lpstr>
      <vt:lpstr>Finally- What is our Duty?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Priesthood</dc:title>
  <dc:creator>Kevin</dc:creator>
  <cp:lastModifiedBy>Kevin</cp:lastModifiedBy>
  <cp:revision>18</cp:revision>
  <dcterms:created xsi:type="dcterms:W3CDTF">2013-01-02T18:42:37Z</dcterms:created>
  <dcterms:modified xsi:type="dcterms:W3CDTF">2013-01-13T16:03:14Z</dcterms:modified>
</cp:coreProperties>
</file>