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70" r:id="rId3"/>
    <p:sldId id="261" r:id="rId4"/>
    <p:sldId id="264" r:id="rId5"/>
    <p:sldId id="269" r:id="rId6"/>
    <p:sldId id="268" r:id="rId7"/>
    <p:sldId id="258" r:id="rId8"/>
    <p:sldId id="266" r:id="rId9"/>
    <p:sldId id="265" r:id="rId10"/>
    <p:sldId id="257" r:id="rId11"/>
    <p:sldId id="262" r:id="rId12"/>
    <p:sldId id="260"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913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7482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21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4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57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6554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266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859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2/28/2016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35333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05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2/28/2016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7058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badinage1.files.wordpress.com/2015/01/bomtc-day-25-may-1mosiah-1-2-or-pages-145-1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880" y="684138"/>
            <a:ext cx="5286894" cy="2050750"/>
          </a:xfrm>
        </p:spPr>
        <p:txBody>
          <a:bodyPr>
            <a:noAutofit/>
          </a:bodyPr>
          <a:lstStyle/>
          <a:p>
            <a:r>
              <a:rPr lang="en-US" sz="8100" b="1" dirty="0">
                <a:solidFill>
                  <a:schemeClr val="bg1"/>
                </a:solidFill>
                <a:effectLst>
                  <a:outerShdw blurRad="38100" dist="38100" dir="2700000" algn="tl">
                    <a:srgbClr val="000000">
                      <a:alpha val="43137"/>
                    </a:srgbClr>
                  </a:outerShdw>
                </a:effectLst>
              </a:rPr>
              <a:t>Creating a Holy People</a:t>
            </a:r>
          </a:p>
        </p:txBody>
      </p:sp>
      <p:sp>
        <p:nvSpPr>
          <p:cNvPr id="3" name="Subtitle 2"/>
          <p:cNvSpPr>
            <a:spLocks noGrp="1"/>
          </p:cNvSpPr>
          <p:nvPr>
            <p:ph type="subTitle" idx="1"/>
          </p:nvPr>
        </p:nvSpPr>
        <p:spPr>
          <a:xfrm>
            <a:off x="85898" y="5939443"/>
            <a:ext cx="10058400" cy="1143000"/>
          </a:xfrm>
        </p:spPr>
        <p:txBody>
          <a:bodyPr>
            <a:normAutofit/>
          </a:bodyPr>
          <a:lstStyle/>
          <a:p>
            <a:r>
              <a:rPr lang="en-US" sz="5100" b="1" dirty="0">
                <a:solidFill>
                  <a:schemeClr val="bg1"/>
                </a:solidFill>
                <a:effectLst>
                  <a:outerShdw blurRad="38100" dist="38100" dir="2700000" algn="tl">
                    <a:srgbClr val="000000">
                      <a:alpha val="43137"/>
                    </a:srgbClr>
                  </a:outerShdw>
                </a:effectLst>
              </a:rPr>
              <a:t>King Benjamin part 2</a:t>
            </a:r>
          </a:p>
        </p:txBody>
      </p:sp>
    </p:spTree>
    <p:extLst>
      <p:ext uri="{BB962C8B-B14F-4D97-AF65-F5344CB8AC3E}">
        <p14:creationId xmlns:p14="http://schemas.microsoft.com/office/powerpoint/2010/main" val="116880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rgbClr val="002060"/>
                </a:solidFill>
              </a:rPr>
              <a:t>Benjamin’s 5 Rules For Kings</a:t>
            </a:r>
          </a:p>
        </p:txBody>
      </p:sp>
      <p:sp>
        <p:nvSpPr>
          <p:cNvPr id="4" name="Content Placeholder 3"/>
          <p:cNvSpPr>
            <a:spLocks noGrp="1"/>
          </p:cNvSpPr>
          <p:nvPr>
            <p:ph sz="half" idx="1"/>
          </p:nvPr>
        </p:nvSpPr>
        <p:spPr/>
        <p:txBody>
          <a:bodyPr/>
          <a:lstStyle/>
          <a:p>
            <a:pPr marL="0" indent="0">
              <a:buNone/>
            </a:pPr>
            <a:r>
              <a:rPr lang="en-US" b="1" u="sng" dirty="0">
                <a:solidFill>
                  <a:srgbClr val="C00000"/>
                </a:solidFill>
              </a:rPr>
              <a:t>Mosiah 2:13</a:t>
            </a:r>
          </a:p>
          <a:p>
            <a:pPr marL="0" indent="0">
              <a:buNone/>
            </a:pPr>
            <a:r>
              <a:rPr lang="en-US" b="1" dirty="0">
                <a:solidFill>
                  <a:srgbClr val="002060"/>
                </a:solidFill>
              </a:rPr>
              <a:t>Neither have I suffered that ye should… </a:t>
            </a:r>
            <a:r>
              <a:rPr lang="en-US" b="1" dirty="0">
                <a:solidFill>
                  <a:srgbClr val="C00000"/>
                </a:solidFill>
              </a:rPr>
              <a:t>murder, or plunder, or steal, or commit adultery… or any manner of wickedness.</a:t>
            </a:r>
          </a:p>
        </p:txBody>
      </p:sp>
      <p:sp>
        <p:nvSpPr>
          <p:cNvPr id="5" name="Content Placeholder 4"/>
          <p:cNvSpPr>
            <a:spLocks noGrp="1"/>
          </p:cNvSpPr>
          <p:nvPr>
            <p:ph sz="half" idx="2"/>
          </p:nvPr>
        </p:nvSpPr>
        <p:spPr>
          <a:xfrm>
            <a:off x="6134793" y="1845735"/>
            <a:ext cx="5020887" cy="4023360"/>
          </a:xfrm>
        </p:spPr>
        <p:txBody>
          <a:bodyPr/>
          <a:lstStyle/>
          <a:p>
            <a:r>
              <a:rPr lang="en-US" b="1" dirty="0">
                <a:solidFill>
                  <a:srgbClr val="002060"/>
                </a:solidFill>
              </a:rPr>
              <a:t>Alma 23:3 King of Lamanites tells his people that they </a:t>
            </a:r>
            <a:r>
              <a:rPr lang="en-US" b="1" dirty="0">
                <a:solidFill>
                  <a:srgbClr val="C00000"/>
                </a:solidFill>
              </a:rPr>
              <a:t>“ought not to murder, nor to plunder, nor to steal, nor to commit adultery, nor to commit any manner of wickedness”</a:t>
            </a:r>
          </a:p>
          <a:p>
            <a:r>
              <a:rPr lang="en-US" b="1" dirty="0">
                <a:solidFill>
                  <a:srgbClr val="002060"/>
                </a:solidFill>
              </a:rPr>
              <a:t>Alma 30:10  Alma disciplined those who </a:t>
            </a:r>
            <a:r>
              <a:rPr lang="en-US" b="1" dirty="0">
                <a:solidFill>
                  <a:srgbClr val="C00000"/>
                </a:solidFill>
              </a:rPr>
              <a:t>“murdered…robbed…stole…committed adultery …yea for all the wickedness they were punished.”</a:t>
            </a:r>
          </a:p>
          <a:p>
            <a:r>
              <a:rPr lang="en-US" b="1" dirty="0" err="1">
                <a:solidFill>
                  <a:srgbClr val="002060"/>
                </a:solidFill>
              </a:rPr>
              <a:t>Helaman</a:t>
            </a:r>
            <a:r>
              <a:rPr lang="en-US" b="1" dirty="0">
                <a:solidFill>
                  <a:srgbClr val="002060"/>
                </a:solidFill>
              </a:rPr>
              <a:t> 6:23 Past kings had sought to </a:t>
            </a:r>
            <a:r>
              <a:rPr lang="en-US" b="1" dirty="0">
                <a:solidFill>
                  <a:srgbClr val="C00000"/>
                </a:solidFill>
              </a:rPr>
              <a:t>“murder, and plunder, and steal, and commit </a:t>
            </a:r>
            <a:r>
              <a:rPr lang="en-US" b="1" dirty="0" err="1">
                <a:solidFill>
                  <a:srgbClr val="C00000"/>
                </a:solidFill>
              </a:rPr>
              <a:t>whoredoms</a:t>
            </a:r>
            <a:r>
              <a:rPr lang="en-US" b="1" dirty="0">
                <a:solidFill>
                  <a:srgbClr val="C00000"/>
                </a:solidFill>
              </a:rPr>
              <a:t>, and all manner of wickedness, </a:t>
            </a:r>
            <a:r>
              <a:rPr lang="en-US" b="1" dirty="0">
                <a:solidFill>
                  <a:srgbClr val="002060"/>
                </a:solidFill>
              </a:rPr>
              <a:t>contrary to laws of their country and also the laws of their God</a:t>
            </a:r>
          </a:p>
        </p:txBody>
      </p:sp>
    </p:spTree>
    <p:extLst>
      <p:ext uri="{BB962C8B-B14F-4D97-AF65-F5344CB8AC3E}">
        <p14:creationId xmlns:p14="http://schemas.microsoft.com/office/powerpoint/2010/main" val="13463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45287"/>
            <a:ext cx="10058400" cy="1450757"/>
          </a:xfrm>
        </p:spPr>
        <p:txBody>
          <a:bodyPr>
            <a:normAutofit/>
          </a:bodyPr>
          <a:lstStyle/>
          <a:p>
            <a:r>
              <a:rPr lang="en-US" sz="7200" b="1" dirty="0">
                <a:solidFill>
                  <a:srgbClr val="002060"/>
                </a:solidFill>
              </a:rPr>
              <a:t>Promises Fulfilled</a:t>
            </a:r>
          </a:p>
        </p:txBody>
      </p:sp>
      <p:sp>
        <p:nvSpPr>
          <p:cNvPr id="3" name="Content Placeholder 2"/>
          <p:cNvSpPr>
            <a:spLocks noGrp="1"/>
          </p:cNvSpPr>
          <p:nvPr>
            <p:ph sz="half" idx="1"/>
          </p:nvPr>
        </p:nvSpPr>
        <p:spPr>
          <a:xfrm>
            <a:off x="282633" y="1845734"/>
            <a:ext cx="5752406" cy="4372186"/>
          </a:xfrm>
        </p:spPr>
        <p:txBody>
          <a:bodyPr>
            <a:normAutofit fontScale="85000" lnSpcReduction="20000"/>
          </a:bodyPr>
          <a:lstStyle/>
          <a:p>
            <a:pPr fontAlgn="base"/>
            <a:r>
              <a:rPr lang="en-US" b="1" dirty="0">
                <a:solidFill>
                  <a:srgbClr val="C00000"/>
                </a:solidFill>
              </a:rPr>
              <a:t>2 Nephi 10:1 And now I, Jacob, speak unto you again, my beloved brethren, concerning this righteous branch of which I have spoken.</a:t>
            </a:r>
          </a:p>
          <a:p>
            <a:pPr fontAlgn="base"/>
            <a:r>
              <a:rPr lang="en-US" b="1" dirty="0">
                <a:solidFill>
                  <a:srgbClr val="C00000"/>
                </a:solidFill>
              </a:rPr>
              <a:t> 2 For behold, the promises which we have obtained are promises unto us according to the flesh; wherefore, as it has been shown unto me that many of our children shall perish in the flesh because of unbelief, nevertheless, God will be merciful unto many; </a:t>
            </a:r>
          </a:p>
          <a:p>
            <a:pPr fontAlgn="base"/>
            <a:r>
              <a:rPr lang="en-US" b="1" dirty="0">
                <a:solidFill>
                  <a:srgbClr val="C00000"/>
                </a:solidFill>
              </a:rPr>
              <a:t>and our children shall be restored, </a:t>
            </a:r>
            <a:r>
              <a:rPr lang="en-US" b="1" i="1" u="sng" dirty="0">
                <a:solidFill>
                  <a:srgbClr val="C00000"/>
                </a:solidFill>
              </a:rPr>
              <a:t>that they may come to that which will give them the true knowledge of their Redeemer.</a:t>
            </a:r>
          </a:p>
          <a:p>
            <a:pPr fontAlgn="base"/>
            <a:r>
              <a:rPr lang="en-US" b="1" dirty="0">
                <a:solidFill>
                  <a:srgbClr val="C00000"/>
                </a:solidFill>
              </a:rPr>
              <a:t> 3 Wherefore, as I said unto you, it must needs be expedient that Christ— </a:t>
            </a:r>
            <a:r>
              <a:rPr lang="en-US" b="1" i="1" u="sng" dirty="0">
                <a:solidFill>
                  <a:srgbClr val="7030A0"/>
                </a:solidFill>
              </a:rPr>
              <a:t>for in the last night the angel </a:t>
            </a:r>
            <a:r>
              <a:rPr lang="en-US" b="1" i="1" u="sng" dirty="0" err="1">
                <a:solidFill>
                  <a:srgbClr val="7030A0"/>
                </a:solidFill>
              </a:rPr>
              <a:t>spake</a:t>
            </a:r>
            <a:r>
              <a:rPr lang="en-US" b="1" i="1" u="sng" dirty="0">
                <a:solidFill>
                  <a:srgbClr val="7030A0"/>
                </a:solidFill>
              </a:rPr>
              <a:t> unto me that this should be his name</a:t>
            </a:r>
            <a:r>
              <a:rPr lang="en-US" b="1" dirty="0">
                <a:solidFill>
                  <a:srgbClr val="7030A0"/>
                </a:solidFill>
              </a:rPr>
              <a:t>— </a:t>
            </a:r>
            <a:r>
              <a:rPr lang="en-US" b="1" dirty="0">
                <a:solidFill>
                  <a:srgbClr val="C00000"/>
                </a:solidFill>
              </a:rPr>
              <a:t>should come among the Jews, among those who are the more wicked part of the world; and they shall crucify him—for thus it </a:t>
            </a:r>
            <a:r>
              <a:rPr lang="en-US" b="1" dirty="0" err="1">
                <a:solidFill>
                  <a:srgbClr val="C00000"/>
                </a:solidFill>
              </a:rPr>
              <a:t>behooveth</a:t>
            </a:r>
            <a:r>
              <a:rPr lang="en-US" b="1" dirty="0">
                <a:solidFill>
                  <a:srgbClr val="C00000"/>
                </a:solidFill>
              </a:rPr>
              <a:t> our God, and there is none other nation on earth that would crucify their God.</a:t>
            </a:r>
          </a:p>
          <a:p>
            <a:pPr fontAlgn="base"/>
            <a:r>
              <a:rPr lang="en-US" b="1" dirty="0">
                <a:solidFill>
                  <a:srgbClr val="C00000"/>
                </a:solidFill>
              </a:rPr>
              <a:t> 4 For should </a:t>
            </a:r>
            <a:r>
              <a:rPr lang="en-US" b="1" i="1" u="sng" dirty="0">
                <a:solidFill>
                  <a:srgbClr val="00B050"/>
                </a:solidFill>
              </a:rPr>
              <a:t>the mighty miracles be wrought </a:t>
            </a:r>
            <a:r>
              <a:rPr lang="en-US" b="1" dirty="0">
                <a:solidFill>
                  <a:srgbClr val="C00000"/>
                </a:solidFill>
              </a:rPr>
              <a:t>among other nations they would repent, and know that he be their God.</a:t>
            </a:r>
          </a:p>
          <a:p>
            <a:endParaRPr lang="en-US" b="1" dirty="0">
              <a:solidFill>
                <a:srgbClr val="C00000"/>
              </a:solidFill>
            </a:endParaRPr>
          </a:p>
        </p:txBody>
      </p:sp>
      <p:sp>
        <p:nvSpPr>
          <p:cNvPr id="4" name="Content Placeholder 3"/>
          <p:cNvSpPr>
            <a:spLocks noGrp="1"/>
          </p:cNvSpPr>
          <p:nvPr>
            <p:ph sz="half" idx="2"/>
          </p:nvPr>
        </p:nvSpPr>
        <p:spPr>
          <a:xfrm>
            <a:off x="6217919" y="1737360"/>
            <a:ext cx="5561215" cy="4330931"/>
          </a:xfrm>
        </p:spPr>
        <p:txBody>
          <a:bodyPr>
            <a:normAutofit fontScale="85000" lnSpcReduction="20000"/>
          </a:bodyPr>
          <a:lstStyle/>
          <a:p>
            <a:pPr fontAlgn="base"/>
            <a:r>
              <a:rPr lang="en-US" b="1" i="1" u="sng" dirty="0">
                <a:solidFill>
                  <a:srgbClr val="7030A0"/>
                </a:solidFill>
              </a:rPr>
              <a:t>Mosiah 3:2 And the things which I shall tell you are made known unto me by an angel from God. And he said unto me: Awake; and I awoke, and behold he stood before me.</a:t>
            </a:r>
          </a:p>
          <a:p>
            <a:pPr fontAlgn="base"/>
            <a:r>
              <a:rPr lang="en-US" b="1" i="1" u="sng" dirty="0">
                <a:solidFill>
                  <a:srgbClr val="7030A0"/>
                </a:solidFill>
              </a:rPr>
              <a:t> 3 And he said unto me: Awake, and hear the words which I shall tell thee; for behold, I am come to declare unto you the glad tidings of great joy.</a:t>
            </a:r>
          </a:p>
          <a:p>
            <a:pPr fontAlgn="base"/>
            <a:r>
              <a:rPr lang="en-US" b="1" dirty="0">
                <a:solidFill>
                  <a:srgbClr val="002060"/>
                </a:solidFill>
              </a:rPr>
              <a:t> 4 For the Lord hath heard thy prayers, and hath judged of thy righteousness, and hath sent me to declare unto thee that thou </a:t>
            </a:r>
            <a:r>
              <a:rPr lang="en-US" b="1" dirty="0" err="1">
                <a:solidFill>
                  <a:srgbClr val="002060"/>
                </a:solidFill>
              </a:rPr>
              <a:t>mayest</a:t>
            </a:r>
            <a:r>
              <a:rPr lang="en-US" b="1" dirty="0">
                <a:solidFill>
                  <a:srgbClr val="002060"/>
                </a:solidFill>
              </a:rPr>
              <a:t> rejoice; </a:t>
            </a:r>
            <a:r>
              <a:rPr lang="en-US" b="1" dirty="0">
                <a:solidFill>
                  <a:srgbClr val="C00000"/>
                </a:solidFill>
              </a:rPr>
              <a:t>and that thou </a:t>
            </a:r>
            <a:r>
              <a:rPr lang="en-US" b="1" dirty="0" err="1">
                <a:solidFill>
                  <a:srgbClr val="C00000"/>
                </a:solidFill>
              </a:rPr>
              <a:t>mayest</a:t>
            </a:r>
            <a:r>
              <a:rPr lang="en-US" b="1" dirty="0">
                <a:solidFill>
                  <a:srgbClr val="C00000"/>
                </a:solidFill>
              </a:rPr>
              <a:t> declare unto thy people, that they may also be filled with joy.</a:t>
            </a:r>
          </a:p>
          <a:p>
            <a:pPr fontAlgn="base"/>
            <a:r>
              <a:rPr lang="en-US" b="1" dirty="0">
                <a:solidFill>
                  <a:srgbClr val="002060"/>
                </a:solidFill>
              </a:rPr>
              <a:t> 5 For behold, the time cometh, and is not far distant, that with power, the Lord Omnipotent who </a:t>
            </a:r>
            <a:r>
              <a:rPr lang="en-US" b="1" dirty="0" err="1">
                <a:solidFill>
                  <a:srgbClr val="002060"/>
                </a:solidFill>
              </a:rPr>
              <a:t>reigneth</a:t>
            </a:r>
            <a:r>
              <a:rPr lang="en-US" b="1" dirty="0">
                <a:solidFill>
                  <a:srgbClr val="002060"/>
                </a:solidFill>
              </a:rPr>
              <a:t>, who was, and is from all eternity to all eternity, shall come down from heaven among the children of men, and shall dwell in a tabernacle of clay, and shall go forth amongst men, </a:t>
            </a:r>
            <a:r>
              <a:rPr lang="en-US" b="1" i="1" u="sng" dirty="0">
                <a:solidFill>
                  <a:srgbClr val="00B050"/>
                </a:solidFill>
              </a:rPr>
              <a:t>working mighty miracles</a:t>
            </a:r>
            <a:r>
              <a:rPr lang="en-US" b="1" dirty="0">
                <a:solidFill>
                  <a:srgbClr val="002060"/>
                </a:solidFill>
              </a:rPr>
              <a:t>, such as healing the sick, raising the dead, causing the lame to walk, the blind to receive their sight, and the deaf to hear, and curing all manner of diseases.</a:t>
            </a:r>
          </a:p>
          <a:p>
            <a:endParaRPr lang="en-US" b="1" dirty="0">
              <a:solidFill>
                <a:srgbClr val="002060"/>
              </a:solidFill>
            </a:endParaRPr>
          </a:p>
        </p:txBody>
      </p:sp>
    </p:spTree>
    <p:extLst>
      <p:ext uri="{BB962C8B-B14F-4D97-AF65-F5344CB8AC3E}">
        <p14:creationId xmlns:p14="http://schemas.microsoft.com/office/powerpoint/2010/main" val="18104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059" y="286603"/>
            <a:ext cx="10662621" cy="1450757"/>
          </a:xfrm>
        </p:spPr>
        <p:txBody>
          <a:bodyPr>
            <a:normAutofit fontScale="90000"/>
          </a:bodyPr>
          <a:lstStyle/>
          <a:p>
            <a:r>
              <a:rPr lang="en-US" sz="6600" b="1" dirty="0">
                <a:solidFill>
                  <a:srgbClr val="002060"/>
                </a:solidFill>
              </a:rPr>
              <a:t>Preparation for Baptism (The way)</a:t>
            </a:r>
          </a:p>
        </p:txBody>
      </p:sp>
      <p:sp>
        <p:nvSpPr>
          <p:cNvPr id="5" name="Content Placeholder 4"/>
          <p:cNvSpPr>
            <a:spLocks noGrp="1"/>
          </p:cNvSpPr>
          <p:nvPr>
            <p:ph sz="half" idx="1"/>
          </p:nvPr>
        </p:nvSpPr>
        <p:spPr>
          <a:xfrm>
            <a:off x="421341" y="1845733"/>
            <a:ext cx="5613698" cy="4313019"/>
          </a:xfrm>
        </p:spPr>
        <p:txBody>
          <a:bodyPr>
            <a:normAutofit fontScale="85000" lnSpcReduction="20000"/>
          </a:bodyPr>
          <a:lstStyle/>
          <a:p>
            <a:pPr algn="ctr" fontAlgn="base"/>
            <a:r>
              <a:rPr lang="en-US" sz="2100" b="1" u="sng" dirty="0">
                <a:solidFill>
                  <a:srgbClr val="002060"/>
                </a:solidFill>
              </a:rPr>
              <a:t>Alma’s Waters of Mormon Address</a:t>
            </a:r>
          </a:p>
          <a:p>
            <a:pPr fontAlgn="base"/>
            <a:r>
              <a:rPr lang="en-US" b="1" dirty="0">
                <a:solidFill>
                  <a:srgbClr val="00B050"/>
                </a:solidFill>
              </a:rPr>
              <a:t>and now, as ye are desirous to come into the fold of God, and to be called his people, and are willing to bear one another’s burdens, that they may be light;</a:t>
            </a:r>
          </a:p>
          <a:p>
            <a:pPr fontAlgn="base"/>
            <a:r>
              <a:rPr lang="en-US" b="1" dirty="0">
                <a:solidFill>
                  <a:srgbClr val="7030A0"/>
                </a:solidFill>
              </a:rPr>
              <a:t>9 </a:t>
            </a:r>
            <a:r>
              <a:rPr lang="en-US" b="1" i="1" u="sng" dirty="0">
                <a:solidFill>
                  <a:srgbClr val="7030A0"/>
                </a:solidFill>
              </a:rPr>
              <a:t>Yea, and are willing to mourn </a:t>
            </a:r>
            <a:r>
              <a:rPr lang="en-US" b="1" dirty="0">
                <a:solidFill>
                  <a:srgbClr val="7030A0"/>
                </a:solidFill>
              </a:rPr>
              <a:t>with those that mourn; yea, and comfort those that stand in need of comfort, </a:t>
            </a:r>
            <a:r>
              <a:rPr lang="en-US" dirty="0"/>
              <a:t>and to stand as witnesses of God at all times and in all things, and in all places that ye may be in, even until death, that ye may be redeemed of God, and be numbered with those of the first resurrection, that ye may have eternal life—</a:t>
            </a:r>
          </a:p>
          <a:p>
            <a:pPr fontAlgn="base"/>
            <a:r>
              <a:rPr lang="en-US" dirty="0"/>
              <a:t> 10 Now I say unto you, if this be the desire of your hearts, </a:t>
            </a:r>
            <a:r>
              <a:rPr lang="en-US" b="1" dirty="0">
                <a:solidFill>
                  <a:srgbClr val="C00000"/>
                </a:solidFill>
              </a:rPr>
              <a:t>what have you against being baptized in the name of the Lord, as a witness before him that ye have entered into a covenant with him</a:t>
            </a:r>
            <a:r>
              <a:rPr lang="en-US" dirty="0"/>
              <a:t>, that ye will serve him and keep his commandments, that he may pour out his Spirit more abundantly upon you?</a:t>
            </a:r>
          </a:p>
          <a:p>
            <a:pPr fontAlgn="base"/>
            <a:r>
              <a:rPr lang="en-US" dirty="0"/>
              <a:t> </a:t>
            </a:r>
            <a:r>
              <a:rPr lang="en-US" b="1" dirty="0">
                <a:solidFill>
                  <a:srgbClr val="002060"/>
                </a:solidFill>
              </a:rPr>
              <a:t>11 And now when the people had heard these words, they clapped their hands for joy, and exclaimed: This is the desire of our hearts.</a:t>
            </a:r>
          </a:p>
          <a:p>
            <a:pPr marL="0" indent="0">
              <a:buNone/>
            </a:pPr>
            <a:endParaRPr lang="en-US" dirty="0"/>
          </a:p>
        </p:txBody>
      </p:sp>
      <p:sp>
        <p:nvSpPr>
          <p:cNvPr id="6" name="Content Placeholder 5"/>
          <p:cNvSpPr>
            <a:spLocks noGrp="1"/>
          </p:cNvSpPr>
          <p:nvPr>
            <p:ph sz="half" idx="2"/>
          </p:nvPr>
        </p:nvSpPr>
        <p:spPr>
          <a:xfrm>
            <a:off x="6217919" y="1845735"/>
            <a:ext cx="5481021" cy="4023360"/>
          </a:xfrm>
        </p:spPr>
        <p:txBody>
          <a:bodyPr>
            <a:normAutofit fontScale="85000" lnSpcReduction="20000"/>
          </a:bodyPr>
          <a:lstStyle/>
          <a:p>
            <a:pPr algn="ctr"/>
            <a:r>
              <a:rPr lang="en-US" sz="2100" b="1" u="sng" dirty="0">
                <a:solidFill>
                  <a:srgbClr val="002060"/>
                </a:solidFill>
              </a:rPr>
              <a:t>King Benjamin’s Address</a:t>
            </a:r>
          </a:p>
          <a:p>
            <a:pPr marL="0" indent="0">
              <a:buNone/>
            </a:pPr>
            <a:r>
              <a:rPr lang="en-US" b="1" dirty="0">
                <a:solidFill>
                  <a:srgbClr val="00B050"/>
                </a:solidFill>
              </a:rPr>
              <a:t>And ye will not have a mind to injure one another, but to live peaceably. (Mo 4:13)</a:t>
            </a:r>
          </a:p>
          <a:p>
            <a:endParaRPr lang="en-US" b="1" dirty="0">
              <a:solidFill>
                <a:srgbClr val="7030A0"/>
              </a:solidFill>
            </a:endParaRPr>
          </a:p>
          <a:p>
            <a:pPr marL="0" indent="0">
              <a:buNone/>
            </a:pPr>
            <a:r>
              <a:rPr lang="en-US" b="1" dirty="0">
                <a:solidFill>
                  <a:srgbClr val="7030A0"/>
                </a:solidFill>
              </a:rPr>
              <a:t>And…succor those that stand in need of our succor; ye will administer of your substance unto him that </a:t>
            </a:r>
            <a:r>
              <a:rPr lang="en-US" b="1" dirty="0" err="1">
                <a:solidFill>
                  <a:srgbClr val="7030A0"/>
                </a:solidFill>
              </a:rPr>
              <a:t>standeth</a:t>
            </a:r>
            <a:r>
              <a:rPr lang="en-US" b="1" dirty="0">
                <a:solidFill>
                  <a:srgbClr val="7030A0"/>
                </a:solidFill>
              </a:rPr>
              <a:t> in need; (</a:t>
            </a:r>
            <a:r>
              <a:rPr lang="en-US" b="1" dirty="0" err="1">
                <a:solidFill>
                  <a:srgbClr val="7030A0"/>
                </a:solidFill>
              </a:rPr>
              <a:t>Mos</a:t>
            </a:r>
            <a:r>
              <a:rPr lang="en-US" b="1" dirty="0">
                <a:solidFill>
                  <a:srgbClr val="7030A0"/>
                </a:solidFill>
              </a:rPr>
              <a:t> 4:14)</a:t>
            </a:r>
            <a:endParaRPr lang="en-US" dirty="0">
              <a:solidFill>
                <a:srgbClr val="002060"/>
              </a:solidFill>
            </a:endParaRPr>
          </a:p>
          <a:p>
            <a:endParaRPr lang="en-US" b="1" dirty="0">
              <a:solidFill>
                <a:srgbClr val="C00000"/>
              </a:solidFill>
            </a:endParaRPr>
          </a:p>
          <a:p>
            <a:endParaRPr lang="en-US" b="1" dirty="0">
              <a:solidFill>
                <a:srgbClr val="C00000"/>
              </a:solidFill>
            </a:endParaRPr>
          </a:p>
          <a:p>
            <a:pPr marL="0" indent="0">
              <a:buNone/>
            </a:pPr>
            <a:r>
              <a:rPr lang="en-US" b="1" dirty="0">
                <a:solidFill>
                  <a:srgbClr val="C00000"/>
                </a:solidFill>
              </a:rPr>
              <a:t>and are willing to enter into a covenant with our God to do his will. (Mo 5:5)</a:t>
            </a:r>
          </a:p>
          <a:p>
            <a:pPr marL="0" indent="0">
              <a:buNone/>
            </a:pPr>
            <a:r>
              <a:rPr lang="en-US" b="1" dirty="0">
                <a:solidFill>
                  <a:srgbClr val="002060"/>
                </a:solidFill>
              </a:rPr>
              <a:t>And they all cried with one voice saying: yea, we believe all the words which though hast spoken unto us… (Mo 5:2)</a:t>
            </a:r>
          </a:p>
          <a:p>
            <a:endParaRPr lang="en-US" b="1" dirty="0">
              <a:solidFill>
                <a:srgbClr val="C00000"/>
              </a:solidFill>
            </a:endParaRPr>
          </a:p>
        </p:txBody>
      </p:sp>
    </p:spTree>
    <p:extLst>
      <p:ext uri="{BB962C8B-B14F-4D97-AF65-F5344CB8AC3E}">
        <p14:creationId xmlns:p14="http://schemas.microsoft.com/office/powerpoint/2010/main" val="32993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left)">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wipe(left)">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888" y="156595"/>
            <a:ext cx="8700424" cy="1320800"/>
          </a:xfrm>
        </p:spPr>
        <p:txBody>
          <a:bodyPr>
            <a:normAutofit/>
          </a:bodyPr>
          <a:lstStyle/>
          <a:p>
            <a:r>
              <a:rPr lang="en-US" sz="7200" b="1" dirty="0">
                <a:solidFill>
                  <a:srgbClr val="FF0000"/>
                </a:solidFill>
              </a:rPr>
              <a:t>From the Angel</a:t>
            </a:r>
          </a:p>
        </p:txBody>
      </p:sp>
      <p:sp>
        <p:nvSpPr>
          <p:cNvPr id="5" name="Content Placeholder 4"/>
          <p:cNvSpPr>
            <a:spLocks noGrp="1"/>
          </p:cNvSpPr>
          <p:nvPr>
            <p:ph sz="half" idx="1"/>
          </p:nvPr>
        </p:nvSpPr>
        <p:spPr>
          <a:xfrm>
            <a:off x="448888" y="1477396"/>
            <a:ext cx="5649908" cy="5048096"/>
          </a:xfrm>
          <a:solidFill>
            <a:schemeClr val="bg1"/>
          </a:solidFill>
        </p:spPr>
        <p:txBody>
          <a:bodyPr>
            <a:normAutofit fontScale="85000" lnSpcReduction="20000"/>
          </a:bodyPr>
          <a:lstStyle/>
          <a:p>
            <a:pPr marL="0" indent="0" fontAlgn="base">
              <a:buNone/>
            </a:pPr>
            <a:r>
              <a:rPr lang="en-US" dirty="0"/>
              <a:t>Mosiah 3:5 (from the angel to King Benjamin)</a:t>
            </a:r>
          </a:p>
          <a:p>
            <a:pPr marL="0" indent="0" fontAlgn="base">
              <a:buNone/>
            </a:pPr>
            <a:r>
              <a:rPr lang="en-US" dirty="0"/>
              <a:t>For behold, the time cometh, and is not far distant, that with power, the Lord Omnipotent who </a:t>
            </a:r>
            <a:r>
              <a:rPr lang="en-US" dirty="0" err="1"/>
              <a:t>reigneth</a:t>
            </a:r>
            <a:r>
              <a:rPr lang="en-US" dirty="0"/>
              <a:t>, who was, and is from all eternity to all eternity, </a:t>
            </a:r>
            <a:r>
              <a:rPr lang="en-US" i="1" dirty="0">
                <a:solidFill>
                  <a:srgbClr val="FF0000"/>
                </a:solidFill>
              </a:rPr>
              <a:t>shall come down from heaven among the children of men</a:t>
            </a:r>
            <a:r>
              <a:rPr lang="en-US" dirty="0"/>
              <a:t>, and shall dwell in a tabernacle of clay, </a:t>
            </a:r>
          </a:p>
          <a:p>
            <a:pPr marL="0" indent="0" fontAlgn="base">
              <a:buNone/>
            </a:pPr>
            <a:r>
              <a:rPr lang="en-US" dirty="0"/>
              <a:t>and shall go forth amongst men, </a:t>
            </a:r>
            <a:r>
              <a:rPr lang="en-US" i="1" dirty="0">
                <a:solidFill>
                  <a:srgbClr val="00B050"/>
                </a:solidFill>
              </a:rPr>
              <a:t>working mighty miracles</a:t>
            </a:r>
            <a:r>
              <a:rPr lang="en-US" dirty="0"/>
              <a:t>, such as healing the sick, raising the dead, causing the lame to walk, the blind to receive their sight, and the deaf to hear, and curing all manner of diseases.</a:t>
            </a:r>
          </a:p>
          <a:p>
            <a:pPr marL="0" indent="0" fontAlgn="base">
              <a:buNone/>
            </a:pPr>
            <a:r>
              <a:rPr lang="en-US" dirty="0"/>
              <a:t>6 And he shall cast out devils, or the evil spirits which dwell in the hearts of the children of men.</a:t>
            </a:r>
          </a:p>
          <a:p>
            <a:pPr marL="0" indent="0" fontAlgn="base">
              <a:buNone/>
            </a:pPr>
            <a:r>
              <a:rPr lang="en-US" dirty="0"/>
              <a:t>7 And lo, he shall </a:t>
            </a:r>
            <a:r>
              <a:rPr lang="en-US" i="1" dirty="0">
                <a:solidFill>
                  <a:srgbClr val="0070C0"/>
                </a:solidFill>
              </a:rPr>
              <a:t>suffer temptations</a:t>
            </a:r>
            <a:r>
              <a:rPr lang="en-US" dirty="0"/>
              <a:t>, and pain of body, hunger, thirst, and fatigue, even more than man can suffer, except it be unto death; for behold, blood cometh from every pore, so great shall be his anguish for the wickedness and the abominations of his people.</a:t>
            </a:r>
          </a:p>
          <a:p>
            <a:pPr marL="0" indent="0" fontAlgn="base">
              <a:buNone/>
            </a:pPr>
            <a:r>
              <a:rPr lang="en-US" dirty="0"/>
              <a:t>9 And lo, he cometh unto his own, that salvation might come unto the children of men even through faith on his name; and </a:t>
            </a:r>
            <a:r>
              <a:rPr lang="en-US" i="1" dirty="0">
                <a:solidFill>
                  <a:srgbClr val="7030A0"/>
                </a:solidFill>
              </a:rPr>
              <a:t>even after all this they shall consider him a man, and say that he hath a devil, and shall scourge him</a:t>
            </a:r>
            <a:r>
              <a:rPr lang="en-US" dirty="0"/>
              <a:t>, </a:t>
            </a:r>
            <a:r>
              <a:rPr lang="en-US" i="1" u="sng" dirty="0">
                <a:solidFill>
                  <a:srgbClr val="002060"/>
                </a:solidFill>
              </a:rPr>
              <a:t>and shall crucify him.</a:t>
            </a:r>
          </a:p>
          <a:p>
            <a:pPr marL="0" indent="0">
              <a:buNone/>
            </a:pPr>
            <a:endParaRPr lang="en-US" i="1" dirty="0"/>
          </a:p>
        </p:txBody>
      </p:sp>
      <p:sp>
        <p:nvSpPr>
          <p:cNvPr id="6" name="Content Placeholder 5"/>
          <p:cNvSpPr>
            <a:spLocks noGrp="1"/>
          </p:cNvSpPr>
          <p:nvPr>
            <p:ph sz="half" idx="2"/>
          </p:nvPr>
        </p:nvSpPr>
        <p:spPr>
          <a:xfrm>
            <a:off x="6246721" y="1417739"/>
            <a:ext cx="5805182" cy="5192786"/>
          </a:xfrm>
          <a:solidFill>
            <a:schemeClr val="bg1"/>
          </a:solidFill>
        </p:spPr>
        <p:txBody>
          <a:bodyPr>
            <a:noAutofit/>
          </a:bodyPr>
          <a:lstStyle/>
          <a:p>
            <a:pPr marL="0" indent="0" fontAlgn="base">
              <a:buNone/>
            </a:pPr>
            <a:r>
              <a:rPr lang="en-US" dirty="0"/>
              <a:t>Mosiah 15:1</a:t>
            </a:r>
          </a:p>
          <a:p>
            <a:pPr marL="0" indent="0" fontAlgn="base">
              <a:buNone/>
            </a:pPr>
            <a:r>
              <a:rPr lang="en-US" dirty="0"/>
              <a:t>And now </a:t>
            </a:r>
            <a:r>
              <a:rPr lang="en-US" dirty="0" err="1"/>
              <a:t>Abinadi</a:t>
            </a:r>
            <a:r>
              <a:rPr lang="en-US" dirty="0"/>
              <a:t> said unto them: I would that ye should understand </a:t>
            </a:r>
            <a:r>
              <a:rPr lang="en-US" i="1" dirty="0">
                <a:solidFill>
                  <a:srgbClr val="FF0000"/>
                </a:solidFill>
              </a:rPr>
              <a:t>that God himself shall come down among the children of men</a:t>
            </a:r>
            <a:r>
              <a:rPr lang="en-US" dirty="0"/>
              <a:t>, and shall redeem his people.</a:t>
            </a:r>
          </a:p>
          <a:p>
            <a:pPr marL="0" indent="0" fontAlgn="base">
              <a:buNone/>
            </a:pPr>
            <a:r>
              <a:rPr lang="en-US" dirty="0"/>
              <a:t> 5 And thus the flesh becoming subject to the Spirit, or the Son to the Father, being one God, </a:t>
            </a:r>
            <a:r>
              <a:rPr lang="en-US" i="1" dirty="0" err="1">
                <a:solidFill>
                  <a:srgbClr val="0070C0"/>
                </a:solidFill>
              </a:rPr>
              <a:t>suffereth</a:t>
            </a:r>
            <a:r>
              <a:rPr lang="en-US" i="1" dirty="0">
                <a:solidFill>
                  <a:srgbClr val="0070C0"/>
                </a:solidFill>
              </a:rPr>
              <a:t> temptation</a:t>
            </a:r>
            <a:r>
              <a:rPr lang="en-US" dirty="0"/>
              <a:t>, and </a:t>
            </a:r>
            <a:r>
              <a:rPr lang="en-US" dirty="0" err="1"/>
              <a:t>yieldeth</a:t>
            </a:r>
            <a:r>
              <a:rPr lang="en-US" dirty="0"/>
              <a:t> not to the temptation, but </a:t>
            </a:r>
            <a:r>
              <a:rPr lang="en-US" dirty="0" err="1"/>
              <a:t>suffereth</a:t>
            </a:r>
            <a:r>
              <a:rPr lang="en-US" dirty="0"/>
              <a:t> himself to be </a:t>
            </a:r>
            <a:r>
              <a:rPr lang="en-US" i="1" dirty="0">
                <a:solidFill>
                  <a:srgbClr val="7030A0"/>
                </a:solidFill>
              </a:rPr>
              <a:t>mocked, and scourged, and cast out, and disowned by his people.</a:t>
            </a:r>
          </a:p>
          <a:p>
            <a:pPr marL="0" indent="0" fontAlgn="base">
              <a:buNone/>
            </a:pPr>
            <a:r>
              <a:rPr lang="en-US" dirty="0"/>
              <a:t>6 And after all this, after working </a:t>
            </a:r>
            <a:r>
              <a:rPr lang="en-US" i="1" dirty="0">
                <a:solidFill>
                  <a:srgbClr val="00B050"/>
                </a:solidFill>
              </a:rPr>
              <a:t>many mighty miracles </a:t>
            </a:r>
            <a:r>
              <a:rPr lang="en-US" dirty="0"/>
              <a:t>among the children of men, he shall be led, yea, even as Isaiah said, as a sheep before the shearer is dumb, so he opened not his mouth.</a:t>
            </a:r>
          </a:p>
          <a:p>
            <a:pPr marL="0" indent="0" fontAlgn="base">
              <a:buNone/>
            </a:pPr>
            <a:r>
              <a:rPr lang="en-US" dirty="0"/>
              <a:t>7 Yea, even so he shall be led, </a:t>
            </a:r>
            <a:r>
              <a:rPr lang="en-US" i="1" u="sng" dirty="0">
                <a:solidFill>
                  <a:srgbClr val="002060"/>
                </a:solidFill>
              </a:rPr>
              <a:t>crucified, and slain</a:t>
            </a:r>
            <a:r>
              <a:rPr lang="en-US" dirty="0"/>
              <a:t>, the flesh becoming subject even unto death, the will of the Son being swallowed up in the will of the Father.</a:t>
            </a:r>
          </a:p>
          <a:p>
            <a:pPr marL="0" indent="0">
              <a:buNone/>
            </a:pPr>
            <a:endParaRPr lang="en-US" dirty="0"/>
          </a:p>
        </p:txBody>
      </p:sp>
    </p:spTree>
    <p:extLst>
      <p:ext uri="{BB962C8B-B14F-4D97-AF65-F5344CB8AC3E}">
        <p14:creationId xmlns:p14="http://schemas.microsoft.com/office/powerpoint/2010/main" val="426408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28" y="286603"/>
            <a:ext cx="10643952" cy="1450757"/>
          </a:xfrm>
        </p:spPr>
        <p:txBody>
          <a:bodyPr>
            <a:normAutofit/>
          </a:bodyPr>
          <a:lstStyle/>
          <a:p>
            <a:r>
              <a:rPr lang="en-US" sz="6600" dirty="0">
                <a:solidFill>
                  <a:srgbClr val="FF0000"/>
                </a:solidFill>
              </a:rPr>
              <a:t>Elder Ballard</a:t>
            </a:r>
          </a:p>
        </p:txBody>
      </p:sp>
      <p:sp>
        <p:nvSpPr>
          <p:cNvPr id="3" name="Content Placeholder 2"/>
          <p:cNvSpPr>
            <a:spLocks noGrp="1"/>
          </p:cNvSpPr>
          <p:nvPr>
            <p:ph idx="1"/>
          </p:nvPr>
        </p:nvSpPr>
        <p:spPr>
          <a:xfrm>
            <a:off x="427840" y="1845733"/>
            <a:ext cx="6040072" cy="4513122"/>
          </a:xfrm>
        </p:spPr>
        <p:txBody>
          <a:bodyPr>
            <a:normAutofit fontScale="77500" lnSpcReduction="20000"/>
          </a:bodyPr>
          <a:lstStyle/>
          <a:p>
            <a:r>
              <a:rPr lang="en-US" b="1" dirty="0">
                <a:solidFill>
                  <a:srgbClr val="FF0000"/>
                </a:solidFill>
              </a:rPr>
              <a:t>Last night — Friday night — Elder M. Russell Ballard, of the Council of the Twelve, delivered a fireside address to the seminary and institute teachers of the Church.  What he had to say was striking, and very welcome.</a:t>
            </a:r>
          </a:p>
          <a:p>
            <a:r>
              <a:rPr lang="en-US" b="1" dirty="0">
                <a:solidFill>
                  <a:srgbClr val="FF0000"/>
                </a:solidFill>
              </a:rPr>
              <a:t>He said, flatly, that earlier Church Education System curriculum was not adequate to today’s challenges from critical materials on the Internet, etc., and that it left our young people unprepared.  They are no longer “sheltered.” </a:t>
            </a:r>
          </a:p>
          <a:p>
            <a:r>
              <a:rPr lang="en-US" b="1" dirty="0">
                <a:solidFill>
                  <a:srgbClr val="FF0000"/>
                </a:solidFill>
              </a:rPr>
              <a:t>He repeatedly spoke about “inoculating” students against difficulties and faith crises by candidly approaching such specific, controversial issues as polygamy and past statements and practices regarding race.</a:t>
            </a:r>
          </a:p>
          <a:p>
            <a:r>
              <a:rPr lang="en-US" b="1" dirty="0">
                <a:solidFill>
                  <a:srgbClr val="FF0000"/>
                </a:solidFill>
              </a:rPr>
              <a:t>He said that we can no longer dismiss issues by telling students “don’t worry about it,” or avoid grappling with challenges by merely bearing testimony.</a:t>
            </a:r>
          </a:p>
          <a:p>
            <a:r>
              <a:rPr lang="en-US" b="1" dirty="0">
                <a:solidFill>
                  <a:srgbClr val="FF0000"/>
                </a:solidFill>
              </a:rPr>
              <a:t>He exhorted teachers to know the Church’s new “Gospel Topics” essays “like the back of your hand.”</a:t>
            </a:r>
          </a:p>
          <a:p>
            <a:r>
              <a:rPr lang="en-US" b="1" dirty="0">
                <a:solidFill>
                  <a:srgbClr val="FF0000"/>
                </a:solidFill>
              </a:rPr>
              <a:t>He acknowledged his own reliance upon experts when his personal knowledge was inadequate to a topic, and he encouraged teachers to make use of solid scholarship in their teaching, and to be ready for honest, faithful discussions on difficult topics.</a:t>
            </a:r>
          </a:p>
          <a:p>
            <a:endParaRPr lang="en-US" b="1" dirty="0">
              <a:solidFill>
                <a:srgbClr val="FF0000"/>
              </a:solidFill>
            </a:endParaRPr>
          </a:p>
        </p:txBody>
      </p:sp>
      <p:pic>
        <p:nvPicPr>
          <p:cNvPr id="1026" name="Picture 2" descr="Elder M. Russel Ballard official portri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668" y="1628303"/>
            <a:ext cx="5336969" cy="432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6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131" y="1390118"/>
            <a:ext cx="5378334" cy="5494713"/>
          </a:xfrm>
          <a:solidFill>
            <a:schemeClr val="bg1"/>
          </a:solidFill>
        </p:spPr>
        <p:txBody>
          <a:bodyPr>
            <a:normAutofit fontScale="77500" lnSpcReduction="20000"/>
          </a:bodyPr>
          <a:lstStyle/>
          <a:p>
            <a:pPr fontAlgn="base"/>
            <a:r>
              <a:rPr lang="en-US" b="1" i="1" u="sng" dirty="0">
                <a:solidFill>
                  <a:srgbClr val="C00000"/>
                </a:solidFill>
              </a:rPr>
              <a:t>I Kings 8</a:t>
            </a:r>
          </a:p>
          <a:p>
            <a:pPr fontAlgn="base"/>
            <a:r>
              <a:rPr lang="en-US" b="1" dirty="0">
                <a:solidFill>
                  <a:srgbClr val="002060"/>
                </a:solidFill>
              </a:rPr>
              <a:t>29 That thine eyes may be open toward this house night and day, </a:t>
            </a:r>
            <a:r>
              <a:rPr lang="en-US" b="1" i="1" dirty="0">
                <a:solidFill>
                  <a:srgbClr val="002060"/>
                </a:solidFill>
              </a:rPr>
              <a:t>even</a:t>
            </a:r>
            <a:r>
              <a:rPr lang="en-US" b="1" dirty="0">
                <a:solidFill>
                  <a:srgbClr val="002060"/>
                </a:solidFill>
              </a:rPr>
              <a:t> toward the place of which thou hast said</a:t>
            </a:r>
            <a:r>
              <a:rPr lang="en-US" b="1" i="1" dirty="0">
                <a:solidFill>
                  <a:srgbClr val="002060"/>
                </a:solidFill>
              </a:rPr>
              <a:t>, My name shall be there</a:t>
            </a:r>
            <a:r>
              <a:rPr lang="en-US" b="1" dirty="0">
                <a:solidFill>
                  <a:srgbClr val="002060"/>
                </a:solidFill>
              </a:rPr>
              <a:t>:</a:t>
            </a:r>
          </a:p>
          <a:p>
            <a:pPr fontAlgn="base"/>
            <a:r>
              <a:rPr lang="en-US" b="1" dirty="0">
                <a:solidFill>
                  <a:srgbClr val="7030A0"/>
                </a:solidFill>
              </a:rPr>
              <a:t>46 If they sin against thee, (for </a:t>
            </a:r>
            <a:r>
              <a:rPr lang="en-US" b="1" i="1" dirty="0">
                <a:solidFill>
                  <a:srgbClr val="7030A0"/>
                </a:solidFill>
              </a:rPr>
              <a:t>there is</a:t>
            </a:r>
            <a:r>
              <a:rPr lang="en-US" b="1" dirty="0">
                <a:solidFill>
                  <a:srgbClr val="7030A0"/>
                </a:solidFill>
              </a:rPr>
              <a:t> no man that </a:t>
            </a:r>
            <a:r>
              <a:rPr lang="en-US" b="1" dirty="0" err="1">
                <a:solidFill>
                  <a:srgbClr val="7030A0"/>
                </a:solidFill>
              </a:rPr>
              <a:t>sinneth</a:t>
            </a:r>
            <a:r>
              <a:rPr lang="en-US" b="1" dirty="0">
                <a:solidFill>
                  <a:srgbClr val="7030A0"/>
                </a:solidFill>
              </a:rPr>
              <a:t> not,) </a:t>
            </a:r>
            <a:endParaRPr lang="en-US" dirty="0"/>
          </a:p>
          <a:p>
            <a:pPr fontAlgn="base"/>
            <a:r>
              <a:rPr lang="en-US" dirty="0"/>
              <a:t>51 </a:t>
            </a:r>
            <a:r>
              <a:rPr lang="en-US" b="1" dirty="0">
                <a:solidFill>
                  <a:srgbClr val="FF0000"/>
                </a:solidFill>
              </a:rPr>
              <a:t>For they </a:t>
            </a:r>
            <a:r>
              <a:rPr lang="en-US" b="1" i="1" dirty="0">
                <a:solidFill>
                  <a:srgbClr val="FF0000"/>
                </a:solidFill>
              </a:rPr>
              <a:t>be</a:t>
            </a:r>
            <a:r>
              <a:rPr lang="en-US" b="1" dirty="0">
                <a:solidFill>
                  <a:srgbClr val="FF0000"/>
                </a:solidFill>
              </a:rPr>
              <a:t> thy people, and thine inheritance, which thou </a:t>
            </a:r>
            <a:r>
              <a:rPr lang="en-US" b="1" dirty="0" err="1">
                <a:solidFill>
                  <a:srgbClr val="FF0000"/>
                </a:solidFill>
              </a:rPr>
              <a:t>broughtest</a:t>
            </a:r>
            <a:r>
              <a:rPr lang="en-US" b="1" dirty="0">
                <a:solidFill>
                  <a:srgbClr val="FF0000"/>
                </a:solidFill>
              </a:rPr>
              <a:t> forth out of Egypt, </a:t>
            </a:r>
          </a:p>
          <a:p>
            <a:pPr fontAlgn="base"/>
            <a:r>
              <a:rPr lang="en-US" dirty="0"/>
              <a:t> 53 </a:t>
            </a:r>
            <a:r>
              <a:rPr lang="en-US" b="1" dirty="0">
                <a:solidFill>
                  <a:srgbClr val="FF0000"/>
                </a:solidFill>
              </a:rPr>
              <a:t>For thou didst separate them from among all the people of the earth, </a:t>
            </a:r>
            <a:r>
              <a:rPr lang="en-US" b="1" i="1" dirty="0">
                <a:solidFill>
                  <a:srgbClr val="FF0000"/>
                </a:solidFill>
              </a:rPr>
              <a:t>to be</a:t>
            </a:r>
            <a:r>
              <a:rPr lang="en-US" b="1" dirty="0">
                <a:solidFill>
                  <a:srgbClr val="FF0000"/>
                </a:solidFill>
              </a:rPr>
              <a:t> thine inheritance</a:t>
            </a:r>
            <a:r>
              <a:rPr lang="en-US" dirty="0"/>
              <a:t>, as thou </a:t>
            </a:r>
            <a:r>
              <a:rPr lang="en-US" dirty="0" err="1"/>
              <a:t>spakest</a:t>
            </a:r>
            <a:r>
              <a:rPr lang="en-US" dirty="0"/>
              <a:t> by the hand of Moses thy servant, when thou </a:t>
            </a:r>
            <a:r>
              <a:rPr lang="en-US" dirty="0" err="1"/>
              <a:t>broughtest</a:t>
            </a:r>
            <a:r>
              <a:rPr lang="en-US" dirty="0"/>
              <a:t> our fathers out of Egypt, O Lord </a:t>
            </a:r>
            <a:r>
              <a:rPr lang="en-US" cap="small" dirty="0"/>
              <a:t>God</a:t>
            </a:r>
            <a:r>
              <a:rPr lang="en-US" dirty="0"/>
              <a:t>.</a:t>
            </a:r>
          </a:p>
          <a:p>
            <a:pPr fontAlgn="base"/>
            <a:r>
              <a:rPr lang="en-US" b="1" dirty="0">
                <a:solidFill>
                  <a:srgbClr val="00B050"/>
                </a:solidFill>
              </a:rPr>
              <a:t>if they shall bethink themselves in the land whither they were carried captives, and repent, …saying, We have sinned, and have done perversely, we have committed wickedness;</a:t>
            </a:r>
          </a:p>
          <a:p>
            <a:pPr fontAlgn="base"/>
            <a:r>
              <a:rPr lang="en-US" b="1" dirty="0">
                <a:solidFill>
                  <a:srgbClr val="00B050"/>
                </a:solidFill>
              </a:rPr>
              <a:t> 48 And </a:t>
            </a:r>
            <a:r>
              <a:rPr lang="en-US" b="1" i="1" dirty="0">
                <a:solidFill>
                  <a:srgbClr val="00B050"/>
                </a:solidFill>
              </a:rPr>
              <a:t>so</a:t>
            </a:r>
            <a:r>
              <a:rPr lang="en-US" b="1" dirty="0">
                <a:solidFill>
                  <a:srgbClr val="00B050"/>
                </a:solidFill>
              </a:rPr>
              <a:t> return unto thee with all their heart, and with all their soul</a:t>
            </a:r>
            <a:r>
              <a:rPr lang="en-US" dirty="0"/>
              <a:t>,</a:t>
            </a:r>
          </a:p>
          <a:p>
            <a:pPr fontAlgn="base"/>
            <a:r>
              <a:rPr lang="en-US" b="1" dirty="0">
                <a:solidFill>
                  <a:srgbClr val="0070C0"/>
                </a:solidFill>
              </a:rPr>
              <a:t>58  That he may incline our hearts unto him, </a:t>
            </a:r>
            <a:r>
              <a:rPr lang="en-US" b="1" i="1" u="sng" dirty="0">
                <a:solidFill>
                  <a:srgbClr val="0070C0"/>
                </a:solidFill>
              </a:rPr>
              <a:t>to walk in all his ways</a:t>
            </a:r>
            <a:r>
              <a:rPr lang="en-US" b="1" dirty="0">
                <a:solidFill>
                  <a:srgbClr val="0070C0"/>
                </a:solidFill>
              </a:rPr>
              <a:t>, and to keep his commandments, and his statutes,</a:t>
            </a:r>
            <a:endParaRPr lang="en-US" dirty="0"/>
          </a:p>
          <a:p>
            <a:pPr fontAlgn="base"/>
            <a:r>
              <a:rPr lang="en-US" dirty="0"/>
              <a:t> </a:t>
            </a:r>
            <a:r>
              <a:rPr lang="en-US" b="1" dirty="0"/>
              <a:t>66 On the eighth day he sent the people away: and they blessed the king, and went unto their tents joyful</a:t>
            </a:r>
            <a:r>
              <a:rPr lang="en-US" dirty="0"/>
              <a:t> </a:t>
            </a:r>
          </a:p>
          <a:p>
            <a:endParaRPr lang="en-US" dirty="0"/>
          </a:p>
        </p:txBody>
      </p:sp>
      <p:sp>
        <p:nvSpPr>
          <p:cNvPr id="6" name="Content Placeholder 5"/>
          <p:cNvSpPr>
            <a:spLocks noGrp="1"/>
          </p:cNvSpPr>
          <p:nvPr>
            <p:ph sz="half" idx="2"/>
          </p:nvPr>
        </p:nvSpPr>
        <p:spPr>
          <a:xfrm>
            <a:off x="5544592" y="1550324"/>
            <a:ext cx="5735780" cy="5307676"/>
          </a:xfrm>
          <a:solidFill>
            <a:schemeClr val="bg1"/>
          </a:solidFill>
        </p:spPr>
        <p:txBody>
          <a:bodyPr>
            <a:normAutofit fontScale="77500" lnSpcReduction="20000"/>
          </a:bodyPr>
          <a:lstStyle/>
          <a:p>
            <a:r>
              <a:rPr lang="en-US" b="1" i="1" u="sng" dirty="0">
                <a:solidFill>
                  <a:srgbClr val="C00000"/>
                </a:solidFill>
              </a:rPr>
              <a:t>Mosiah 2</a:t>
            </a:r>
          </a:p>
          <a:p>
            <a:pPr marL="0" indent="0">
              <a:buNone/>
            </a:pPr>
            <a:r>
              <a:rPr lang="en-US" b="1" dirty="0">
                <a:solidFill>
                  <a:srgbClr val="002060"/>
                </a:solidFill>
              </a:rPr>
              <a:t>11 And moreover</a:t>
            </a:r>
            <a:r>
              <a:rPr lang="en-US" b="1" dirty="0">
                <a:solidFill>
                  <a:srgbClr val="FF0000"/>
                </a:solidFill>
              </a:rPr>
              <a:t>, </a:t>
            </a:r>
            <a:r>
              <a:rPr lang="en-US" b="1" dirty="0">
                <a:solidFill>
                  <a:srgbClr val="002060"/>
                </a:solidFill>
              </a:rPr>
              <a:t>I shall give this people a name</a:t>
            </a:r>
            <a:r>
              <a:rPr lang="en-US" b="1" dirty="0">
                <a:solidFill>
                  <a:srgbClr val="FF0000"/>
                </a:solidFill>
              </a:rPr>
              <a:t>, </a:t>
            </a:r>
          </a:p>
          <a:p>
            <a:pPr marL="0" indent="0">
              <a:buNone/>
            </a:pPr>
            <a:r>
              <a:rPr lang="en-US" b="1" dirty="0">
                <a:solidFill>
                  <a:srgbClr val="FF0000"/>
                </a:solidFill>
              </a:rPr>
              <a:t>that thereby they may be distinguished above all                                                the people which the Lord God hath brought out                                                   of the land of Jerusalem;</a:t>
            </a:r>
          </a:p>
          <a:p>
            <a:pPr marL="0" indent="0">
              <a:buNone/>
            </a:pPr>
            <a:r>
              <a:rPr lang="en-US" dirty="0"/>
              <a:t>25 </a:t>
            </a:r>
            <a:r>
              <a:rPr lang="en-US" b="1" dirty="0">
                <a:solidFill>
                  <a:srgbClr val="7030A0"/>
                </a:solidFill>
              </a:rPr>
              <a:t>And now I ask, can ye say aught of yourselves? I answer you, Nay. Ye cannot say that ye are even as much as the dust of the earth; yet ye were created of the dust of the earth;</a:t>
            </a:r>
            <a:endParaRPr lang="en-US" dirty="0"/>
          </a:p>
          <a:p>
            <a:pPr marL="0" indent="0">
              <a:buNone/>
            </a:pPr>
            <a:endParaRPr lang="en-US" b="1" dirty="0">
              <a:solidFill>
                <a:srgbClr val="00B050"/>
              </a:solidFill>
            </a:endParaRPr>
          </a:p>
          <a:p>
            <a:pPr marL="0" indent="0">
              <a:buNone/>
            </a:pPr>
            <a:endParaRPr lang="en-US" b="1" dirty="0">
              <a:solidFill>
                <a:srgbClr val="00B050"/>
              </a:solidFill>
            </a:endParaRPr>
          </a:p>
          <a:p>
            <a:pPr marL="0" indent="0">
              <a:buNone/>
            </a:pPr>
            <a:r>
              <a:rPr lang="en-US" b="1" dirty="0">
                <a:solidFill>
                  <a:srgbClr val="00B050"/>
                </a:solidFill>
              </a:rPr>
              <a:t>And they all cried aloud with one voice, saying: O have mercy, and apply the atoning blood of Christ that we may receive forgiveness of our sins, and our hearts may be purified;</a:t>
            </a:r>
          </a:p>
          <a:p>
            <a:pPr marL="0" indent="0">
              <a:buNone/>
            </a:pPr>
            <a:endParaRPr lang="en-US" dirty="0"/>
          </a:p>
          <a:p>
            <a:pPr marL="0" indent="0">
              <a:buNone/>
            </a:pPr>
            <a:r>
              <a:rPr lang="en-US" b="1" dirty="0">
                <a:solidFill>
                  <a:srgbClr val="0070C0"/>
                </a:solidFill>
              </a:rPr>
              <a:t>15 But ye will teach [the children] </a:t>
            </a:r>
            <a:r>
              <a:rPr lang="en-US" b="1" i="1" u="sng" dirty="0">
                <a:solidFill>
                  <a:srgbClr val="0070C0"/>
                </a:solidFill>
              </a:rPr>
              <a:t>to walk in the ways of truth </a:t>
            </a:r>
            <a:r>
              <a:rPr lang="en-US" b="1" dirty="0">
                <a:solidFill>
                  <a:srgbClr val="0070C0"/>
                </a:solidFill>
              </a:rPr>
              <a:t>and soberness; ye will teach them to love one another, and to serve one another.</a:t>
            </a:r>
          </a:p>
          <a:p>
            <a:pPr marL="0" indent="0">
              <a:buNone/>
            </a:pPr>
            <a:r>
              <a:rPr lang="en-US" b="1" dirty="0"/>
              <a:t>he dismissed the multitude, and they returned, every one, according to their families, to their own houses.</a:t>
            </a:r>
          </a:p>
        </p:txBody>
      </p:sp>
      <p:sp>
        <p:nvSpPr>
          <p:cNvPr id="2" name="Title 1"/>
          <p:cNvSpPr>
            <a:spLocks noGrp="1"/>
          </p:cNvSpPr>
          <p:nvPr>
            <p:ph type="title"/>
          </p:nvPr>
        </p:nvSpPr>
        <p:spPr>
          <a:xfrm>
            <a:off x="390698" y="286603"/>
            <a:ext cx="10764982" cy="902117"/>
          </a:xfrm>
        </p:spPr>
        <p:txBody>
          <a:bodyPr>
            <a:normAutofit/>
          </a:bodyPr>
          <a:lstStyle/>
          <a:p>
            <a:r>
              <a:rPr lang="en-US" sz="5400" b="1" dirty="0">
                <a:solidFill>
                  <a:srgbClr val="002060"/>
                </a:solidFill>
              </a:rPr>
              <a:t>Temples</a:t>
            </a:r>
          </a:p>
        </p:txBody>
      </p:sp>
      <p:pic>
        <p:nvPicPr>
          <p:cNvPr id="1028" name="Picture 4" descr="J. James Tissot - Solomon Dedicates the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018" y="59033"/>
            <a:ext cx="2074026" cy="279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4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10058400" cy="1450757"/>
          </a:xfrm>
        </p:spPr>
        <p:txBody>
          <a:bodyPr/>
          <a:lstStyle/>
          <a:p>
            <a:r>
              <a:rPr lang="en-US" b="1" dirty="0">
                <a:solidFill>
                  <a:srgbClr val="002060"/>
                </a:solidFill>
              </a:rPr>
              <a:t>Two Important Keys</a:t>
            </a:r>
            <a:br>
              <a:rPr lang="en-US" b="1" dirty="0">
                <a:solidFill>
                  <a:srgbClr val="002060"/>
                </a:solidFill>
              </a:rPr>
            </a:br>
            <a:r>
              <a:rPr lang="en-US" b="1" dirty="0">
                <a:solidFill>
                  <a:srgbClr val="002060"/>
                </a:solidFill>
              </a:rPr>
              <a:t>#1: How to understand “The Mysteries”</a:t>
            </a:r>
          </a:p>
        </p:txBody>
      </p:sp>
      <p:pic>
        <p:nvPicPr>
          <p:cNvPr id="3074" name="Picture 2" descr="https://consequenceofsound.files.wordpress.com/2016/01/indy-gi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73978" y="1845733"/>
            <a:ext cx="8076911" cy="426460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1097280" y="1845734"/>
            <a:ext cx="4979324" cy="4264608"/>
          </a:xfrm>
          <a:solidFill>
            <a:schemeClr val="bg1"/>
          </a:solidFill>
        </p:spPr>
        <p:txBody>
          <a:bodyPr>
            <a:normAutofit/>
          </a:bodyPr>
          <a:lstStyle/>
          <a:p>
            <a:r>
              <a:rPr lang="en-US" sz="2400" b="1" u="sng" dirty="0">
                <a:solidFill>
                  <a:srgbClr val="002060"/>
                </a:solidFill>
              </a:rPr>
              <a:t>Mosiah 2:9</a:t>
            </a:r>
          </a:p>
          <a:p>
            <a:r>
              <a:rPr lang="en-US" sz="2400" b="1" dirty="0">
                <a:solidFill>
                  <a:srgbClr val="002060"/>
                </a:solidFill>
              </a:rPr>
              <a:t>…that you should hearken unto me, </a:t>
            </a:r>
          </a:p>
          <a:p>
            <a:r>
              <a:rPr lang="en-US" sz="2400" b="1" dirty="0">
                <a:solidFill>
                  <a:srgbClr val="002060"/>
                </a:solidFill>
              </a:rPr>
              <a:t>and </a:t>
            </a:r>
            <a:r>
              <a:rPr lang="en-US" sz="2400" b="1" dirty="0">
                <a:solidFill>
                  <a:srgbClr val="C00000"/>
                </a:solidFill>
              </a:rPr>
              <a:t>open your ears </a:t>
            </a:r>
            <a:r>
              <a:rPr lang="en-US" sz="2400" b="1" dirty="0">
                <a:solidFill>
                  <a:srgbClr val="002060"/>
                </a:solidFill>
              </a:rPr>
              <a:t>that you may </a:t>
            </a:r>
            <a:r>
              <a:rPr lang="en-US" sz="2400" b="1" dirty="0">
                <a:solidFill>
                  <a:srgbClr val="C00000"/>
                </a:solidFill>
              </a:rPr>
              <a:t>hear (Listen)</a:t>
            </a:r>
          </a:p>
          <a:p>
            <a:r>
              <a:rPr lang="en-US" sz="2400" b="1" dirty="0">
                <a:solidFill>
                  <a:srgbClr val="002060"/>
                </a:solidFill>
              </a:rPr>
              <a:t>And </a:t>
            </a:r>
            <a:r>
              <a:rPr lang="en-US" sz="2400" b="1" dirty="0">
                <a:solidFill>
                  <a:srgbClr val="C00000"/>
                </a:solidFill>
              </a:rPr>
              <a:t>your hearts </a:t>
            </a:r>
            <a:r>
              <a:rPr lang="en-US" sz="2400" b="1" dirty="0">
                <a:solidFill>
                  <a:srgbClr val="002060"/>
                </a:solidFill>
              </a:rPr>
              <a:t>that ye may </a:t>
            </a:r>
            <a:r>
              <a:rPr lang="en-US" sz="2400" b="1" dirty="0">
                <a:solidFill>
                  <a:srgbClr val="C00000"/>
                </a:solidFill>
              </a:rPr>
              <a:t>understand (Feel)</a:t>
            </a:r>
          </a:p>
          <a:p>
            <a:r>
              <a:rPr lang="en-US" sz="2400" b="1" dirty="0">
                <a:solidFill>
                  <a:srgbClr val="002060"/>
                </a:solidFill>
              </a:rPr>
              <a:t>And your </a:t>
            </a:r>
            <a:r>
              <a:rPr lang="en-US" sz="2400" b="1" dirty="0">
                <a:solidFill>
                  <a:srgbClr val="C00000"/>
                </a:solidFill>
              </a:rPr>
              <a:t>minds (Study) </a:t>
            </a:r>
          </a:p>
          <a:p>
            <a:r>
              <a:rPr lang="en-US" sz="2400" b="1" u="sng" dirty="0">
                <a:solidFill>
                  <a:srgbClr val="0070C0"/>
                </a:solidFill>
              </a:rPr>
              <a:t>That the mysteries of God may be unfolded to your view</a:t>
            </a:r>
          </a:p>
          <a:p>
            <a:endParaRPr lang="en-US" sz="2400" b="1" dirty="0">
              <a:solidFill>
                <a:srgbClr val="002060"/>
              </a:solidFill>
            </a:endParaRPr>
          </a:p>
        </p:txBody>
      </p:sp>
    </p:spTree>
    <p:extLst>
      <p:ext uri="{BB962C8B-B14F-4D97-AF65-F5344CB8AC3E}">
        <p14:creationId xmlns:p14="http://schemas.microsoft.com/office/powerpoint/2010/main" val="1781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wipe(left)">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78" y="286603"/>
            <a:ext cx="5203767" cy="1450757"/>
          </a:xfrm>
        </p:spPr>
        <p:txBody>
          <a:bodyPr/>
          <a:lstStyle/>
          <a:p>
            <a:r>
              <a:rPr lang="en-US" b="1" dirty="0">
                <a:solidFill>
                  <a:srgbClr val="0070C0"/>
                </a:solidFill>
              </a:rPr>
              <a:t>For Instance- one of the “mysteries”</a:t>
            </a:r>
          </a:p>
        </p:txBody>
      </p:sp>
      <p:sp>
        <p:nvSpPr>
          <p:cNvPr id="3" name="Content Placeholder 2"/>
          <p:cNvSpPr>
            <a:spLocks noGrp="1"/>
          </p:cNvSpPr>
          <p:nvPr>
            <p:ph idx="1"/>
          </p:nvPr>
        </p:nvSpPr>
        <p:spPr>
          <a:xfrm>
            <a:off x="1097280" y="1845734"/>
            <a:ext cx="4621876" cy="4023360"/>
          </a:xfrm>
        </p:spPr>
        <p:txBody>
          <a:bodyPr>
            <a:normAutofit/>
          </a:bodyPr>
          <a:lstStyle/>
          <a:p>
            <a:r>
              <a:rPr lang="en-US" sz="4000" b="1" dirty="0">
                <a:solidFill>
                  <a:srgbClr val="0070C0"/>
                </a:solidFill>
              </a:rPr>
              <a:t>Mosiah 2:38</a:t>
            </a:r>
          </a:p>
          <a:p>
            <a:r>
              <a:rPr lang="en-US" sz="4000" b="1" dirty="0">
                <a:solidFill>
                  <a:srgbClr val="0070C0"/>
                </a:solidFill>
              </a:rPr>
              <a:t>D&amp;C 19: 7-12</a:t>
            </a:r>
          </a:p>
        </p:txBody>
      </p:sp>
      <p:pic>
        <p:nvPicPr>
          <p:cNvPr id="5122" name="Picture 2" descr="http://webpage.pace.edu/abelardo/Italyweb/archive-images/Lesson13b/giudiz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673" y="149629"/>
            <a:ext cx="5685905" cy="632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39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10058400" cy="1450757"/>
          </a:xfrm>
        </p:spPr>
        <p:txBody>
          <a:bodyPr/>
          <a:lstStyle/>
          <a:p>
            <a:r>
              <a:rPr lang="en-US" b="1" dirty="0">
                <a:solidFill>
                  <a:srgbClr val="002060"/>
                </a:solidFill>
              </a:rPr>
              <a:t>Two Important Keys</a:t>
            </a:r>
            <a:br>
              <a:rPr lang="en-US" b="1" dirty="0">
                <a:solidFill>
                  <a:srgbClr val="002060"/>
                </a:solidFill>
              </a:rPr>
            </a:br>
            <a:r>
              <a:rPr lang="en-US" b="1" dirty="0">
                <a:solidFill>
                  <a:srgbClr val="002060"/>
                </a:solidFill>
              </a:rPr>
              <a:t>#2: We learn from very mortal beings</a:t>
            </a:r>
          </a:p>
        </p:txBody>
      </p:sp>
      <p:sp>
        <p:nvSpPr>
          <p:cNvPr id="6" name="Content Placeholder 5"/>
          <p:cNvSpPr>
            <a:spLocks noGrp="1"/>
          </p:cNvSpPr>
          <p:nvPr>
            <p:ph idx="1"/>
          </p:nvPr>
        </p:nvSpPr>
        <p:spPr>
          <a:xfrm>
            <a:off x="1097279" y="1845733"/>
            <a:ext cx="5311833" cy="4380499"/>
          </a:xfrm>
          <a:solidFill>
            <a:schemeClr val="bg1"/>
          </a:solidFill>
        </p:spPr>
        <p:txBody>
          <a:bodyPr>
            <a:noAutofit/>
          </a:bodyPr>
          <a:lstStyle/>
          <a:p>
            <a:r>
              <a:rPr lang="en-US" sz="2400" b="1" u="sng" dirty="0">
                <a:solidFill>
                  <a:srgbClr val="002060"/>
                </a:solidFill>
              </a:rPr>
              <a:t>Mosiah 2:10</a:t>
            </a:r>
          </a:p>
          <a:p>
            <a:r>
              <a:rPr lang="en-US" sz="2400" b="1" dirty="0">
                <a:solidFill>
                  <a:srgbClr val="002060"/>
                </a:solidFill>
              </a:rPr>
              <a:t>I have not commanded you to come up hither that ye should fear me, or that ye should think that I of myself am more than a mortal man.</a:t>
            </a:r>
          </a:p>
          <a:p>
            <a:r>
              <a:rPr lang="en-US" sz="2400" b="1" dirty="0">
                <a:solidFill>
                  <a:srgbClr val="002060"/>
                </a:solidFill>
              </a:rPr>
              <a:t>But I am like as yourselves, subject to all manner of infirmities in body and mind:</a:t>
            </a:r>
          </a:p>
          <a:p>
            <a:r>
              <a:rPr lang="en-US" sz="2400" b="1" dirty="0">
                <a:solidFill>
                  <a:srgbClr val="002060"/>
                </a:solidFill>
              </a:rPr>
              <a:t>Yet I have been chosen by this people, and consecrated by my father….</a:t>
            </a:r>
            <a:endParaRPr lang="en-US" sz="2400" b="1" dirty="0">
              <a:solidFill>
                <a:srgbClr val="0070C0"/>
              </a:solidFill>
            </a:endParaRPr>
          </a:p>
          <a:p>
            <a:endParaRPr lang="en-US" sz="2400" b="1" dirty="0">
              <a:solidFill>
                <a:srgbClr val="002060"/>
              </a:solidFill>
            </a:endParaRPr>
          </a:p>
        </p:txBody>
      </p:sp>
      <p:pic>
        <p:nvPicPr>
          <p:cNvPr id="4098" name="Picture 2" descr="http://lds.net/wp-content/uploads/2015/04/Thomas-S.-Mon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756" y="2114820"/>
            <a:ext cx="5418481" cy="387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75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3318" y="311541"/>
            <a:ext cx="10058400" cy="1450757"/>
          </a:xfrm>
        </p:spPr>
        <p:txBody>
          <a:bodyPr>
            <a:normAutofit/>
          </a:bodyPr>
          <a:lstStyle/>
          <a:p>
            <a:r>
              <a:rPr lang="en-US" sz="8000" b="1" dirty="0">
                <a:solidFill>
                  <a:srgbClr val="002060"/>
                </a:solidFill>
              </a:rPr>
              <a:t>Apostasy</a:t>
            </a:r>
          </a:p>
        </p:txBody>
      </p:sp>
      <p:sp>
        <p:nvSpPr>
          <p:cNvPr id="7" name="Content Placeholder 6"/>
          <p:cNvSpPr>
            <a:spLocks noGrp="1"/>
          </p:cNvSpPr>
          <p:nvPr>
            <p:ph idx="1"/>
          </p:nvPr>
        </p:nvSpPr>
        <p:spPr>
          <a:xfrm>
            <a:off x="7091264" y="1845734"/>
            <a:ext cx="4064415" cy="4023360"/>
          </a:xfrm>
        </p:spPr>
        <p:txBody>
          <a:bodyPr>
            <a:normAutofit/>
          </a:bodyPr>
          <a:lstStyle/>
          <a:p>
            <a:r>
              <a:rPr lang="en-US" sz="3200" b="1" dirty="0">
                <a:solidFill>
                  <a:srgbClr val="C00000"/>
                </a:solidFill>
              </a:rPr>
              <a:t>Apostate Literalism:</a:t>
            </a:r>
          </a:p>
          <a:p>
            <a:r>
              <a:rPr lang="en-US" sz="3200" b="1" dirty="0">
                <a:solidFill>
                  <a:srgbClr val="C00000"/>
                </a:solidFill>
              </a:rPr>
              <a:t>During times of apostasy, religious leaders tend to turn gospel symbolism into literal observances.</a:t>
            </a:r>
          </a:p>
        </p:txBody>
      </p:sp>
      <p:sp>
        <p:nvSpPr>
          <p:cNvPr id="6" name="Right Arrow 5"/>
          <p:cNvSpPr/>
          <p:nvPr/>
        </p:nvSpPr>
        <p:spPr>
          <a:xfrm>
            <a:off x="843318" y="2302795"/>
            <a:ext cx="6093230" cy="3175462"/>
          </a:xfrm>
          <a:prstGeom prst="rightArrow">
            <a:avLst/>
          </a:prstGeom>
          <a:gradFill flip="none" rotWithShape="1">
            <a:gsLst>
              <a:gs pos="0">
                <a:srgbClr val="00B050"/>
              </a:gs>
              <a:gs pos="80000">
                <a:schemeClr val="accent1">
                  <a:lumMod val="45000"/>
                  <a:lumOff val="55000"/>
                </a:schemeClr>
              </a:gs>
              <a:gs pos="37000">
                <a:srgbClr val="92D050"/>
              </a:gs>
              <a:gs pos="100000">
                <a:schemeClr val="accent1">
                  <a:lumMod val="30000"/>
                  <a:lumOff val="70000"/>
                </a:schemeClr>
              </a:gs>
            </a:gsLst>
            <a:lin ang="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4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haraoh Akhenaten (center) and his family adoring the Aten, with characteristic rays seen emanating from the solar disk. The next figure leftmost is Meritaten, the daughter of Akhenaten, adorned in a double- feather cr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4" y="286603"/>
            <a:ext cx="5618358" cy="62774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ichard-nowitz-statue-of-pharaoh-akhenaten-also-known-as-amenhotep-iv-1640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197" y="532013"/>
            <a:ext cx="4599305" cy="61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90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Gods?</a:t>
            </a:r>
          </a:p>
        </p:txBody>
      </p:sp>
      <p:sp>
        <p:nvSpPr>
          <p:cNvPr id="3" name="Content Placeholder 2"/>
          <p:cNvSpPr>
            <a:spLocks noGrp="1"/>
          </p:cNvSpPr>
          <p:nvPr>
            <p:ph idx="1"/>
          </p:nvPr>
        </p:nvSpPr>
        <p:spPr/>
        <p:txBody>
          <a:bodyPr/>
          <a:lstStyle/>
          <a:p>
            <a:endParaRPr lang="en-US"/>
          </a:p>
        </p:txBody>
      </p:sp>
      <p:pic>
        <p:nvPicPr>
          <p:cNvPr id="1026" name="Picture 2" descr="http://www.historymuseum.ca/cmc/exhibitions/civil/maya/images/maycrv4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095" y="-1465498"/>
            <a:ext cx="5960226" cy="8561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241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5157</TotalTime>
  <Words>479</Words>
  <Application>Microsoft Office PowerPoint</Application>
  <PresentationFormat>Widescreen</PresentationFormat>
  <Paragraphs>90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Retrospect</vt:lpstr>
      <vt:lpstr>Creating a Holy People</vt:lpstr>
      <vt:lpstr>Elder Ballard</vt:lpstr>
      <vt:lpstr>Temples</vt:lpstr>
      <vt:lpstr>Two Important Keys #1: How to understand “The Mysteries”</vt:lpstr>
      <vt:lpstr>For Instance- one of the “mysteries”</vt:lpstr>
      <vt:lpstr>Two Important Keys #2: We learn from very mortal beings</vt:lpstr>
      <vt:lpstr>Apostasy</vt:lpstr>
      <vt:lpstr>PowerPoint Presentation</vt:lpstr>
      <vt:lpstr>Gods?</vt:lpstr>
      <vt:lpstr>Benjamin’s 5 Rules For Kings</vt:lpstr>
      <vt:lpstr>Promises Fulfilled</vt:lpstr>
      <vt:lpstr>Preparation for Baptism (The way)</vt:lpstr>
      <vt:lpstr>From the Angel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Hinckley</dc:creator>
  <cp:lastModifiedBy>Kevin Hinckley</cp:lastModifiedBy>
  <cp:revision>36</cp:revision>
  <dcterms:created xsi:type="dcterms:W3CDTF">2016-02-23T14:22:45Z</dcterms:created>
  <dcterms:modified xsi:type="dcterms:W3CDTF">2016-02-29T02:29:31Z</dcterms:modified>
</cp:coreProperties>
</file>