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3" r:id="rId4"/>
    <p:sldId id="261" r:id="rId5"/>
    <p:sldId id="259" r:id="rId6"/>
    <p:sldId id="260" r:id="rId7"/>
    <p:sldId id="262" r:id="rId8"/>
    <p:sldId id="257"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9" d="100"/>
          <a:sy n="119" d="100"/>
        </p:scale>
        <p:origin x="1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C56979-9B3E-4A8D-9833-B33C002B4651}"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5C7C8-9AD4-4EF5-A562-A910D962F97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69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C56979-9B3E-4A8D-9833-B33C002B4651}"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14683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C56979-9B3E-4A8D-9833-B33C002B4651}"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389451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C56979-9B3E-4A8D-9833-B33C002B4651}"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1178796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C56979-9B3E-4A8D-9833-B33C002B4651}"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5C7C8-9AD4-4EF5-A562-A910D962F97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34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C56979-9B3E-4A8D-9833-B33C002B4651}"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194314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C56979-9B3E-4A8D-9833-B33C002B4651}" type="datetimeFigureOut">
              <a:rPr lang="en-US" smtClean="0"/>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279902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C56979-9B3E-4A8D-9833-B33C002B4651}" type="datetimeFigureOut">
              <a:rPr lang="en-US" smtClean="0"/>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215940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C56979-9B3E-4A8D-9833-B33C002B4651}" type="datetimeFigureOut">
              <a:rPr lang="en-US" smtClean="0"/>
              <a:t>4/19/2015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253241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C56979-9B3E-4A8D-9833-B33C002B4651}" type="datetimeFigureOut">
              <a:rPr lang="en-US" smtClean="0"/>
              <a:t>4/19/2015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C15C7C8-9AD4-4EF5-A562-A910D962F978}" type="slidenum">
              <a:rPr lang="en-US" smtClean="0"/>
              <a:t>‹#›</a:t>
            </a:fld>
            <a:endParaRPr lang="en-US"/>
          </a:p>
        </p:txBody>
      </p:sp>
    </p:spTree>
    <p:extLst>
      <p:ext uri="{BB962C8B-B14F-4D97-AF65-F5344CB8AC3E}">
        <p14:creationId xmlns:p14="http://schemas.microsoft.com/office/powerpoint/2010/main" val="114190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C56979-9B3E-4A8D-9833-B33C002B4651}"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5C7C8-9AD4-4EF5-A562-A910D962F978}" type="slidenum">
              <a:rPr lang="en-US" smtClean="0"/>
              <a:t>‹#›</a:t>
            </a:fld>
            <a:endParaRPr lang="en-US"/>
          </a:p>
        </p:txBody>
      </p:sp>
    </p:spTree>
    <p:extLst>
      <p:ext uri="{BB962C8B-B14F-4D97-AF65-F5344CB8AC3E}">
        <p14:creationId xmlns:p14="http://schemas.microsoft.com/office/powerpoint/2010/main" val="152530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AC56979-9B3E-4A8D-9833-B33C002B4651}" type="datetimeFigureOut">
              <a:rPr lang="en-US" smtClean="0"/>
              <a:t>4/19/2015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C15C7C8-9AD4-4EF5-A562-A910D962F97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086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ingingwiththespirit.com/wp-content/uploads/2013/07/walking-in-darkn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81117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62948" y="765109"/>
            <a:ext cx="7190791" cy="2118049"/>
          </a:xfrm>
        </p:spPr>
        <p:txBody>
          <a:bodyPr>
            <a:normAutofit fontScale="90000"/>
          </a:bodyPr>
          <a:lstStyle/>
          <a:p>
            <a:r>
              <a:rPr lang="en-US" b="1" dirty="0" smtClean="0">
                <a:solidFill>
                  <a:schemeClr val="bg1"/>
                </a:solidFill>
                <a:effectLst>
                  <a:outerShdw blurRad="38100" dist="38100" dir="2700000" algn="tl">
                    <a:srgbClr val="000000">
                      <a:alpha val="43137"/>
                    </a:srgbClr>
                  </a:outerShdw>
                </a:effectLst>
              </a:rPr>
              <a:t>They have eyes, and see not…</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45503" y="5715000"/>
            <a:ext cx="10058400" cy="1143000"/>
          </a:xfrm>
        </p:spPr>
        <p:txBody>
          <a:bodyPr>
            <a:normAutofit/>
          </a:bodyPr>
          <a:lstStyle/>
          <a:p>
            <a:r>
              <a:rPr lang="en-US" sz="6000" b="1" dirty="0" smtClean="0">
                <a:solidFill>
                  <a:schemeClr val="bg1"/>
                </a:solidFill>
              </a:rPr>
              <a:t>Jeremiah 5</a:t>
            </a:r>
            <a:endParaRPr lang="en-US" sz="6000" b="1" dirty="0">
              <a:solidFill>
                <a:schemeClr val="bg1"/>
              </a:solidFill>
            </a:endParaRPr>
          </a:p>
        </p:txBody>
      </p:sp>
    </p:spTree>
    <p:extLst>
      <p:ext uri="{BB962C8B-B14F-4D97-AF65-F5344CB8AC3E}">
        <p14:creationId xmlns:p14="http://schemas.microsoft.com/office/powerpoint/2010/main" val="2892305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Book is Found  2 Kings 22:8</a:t>
            </a:r>
            <a:endParaRPr lang="en-US" dirty="0"/>
          </a:p>
        </p:txBody>
      </p:sp>
      <p:sp>
        <p:nvSpPr>
          <p:cNvPr id="3" name="Content Placeholder 2"/>
          <p:cNvSpPr>
            <a:spLocks noGrp="1"/>
          </p:cNvSpPr>
          <p:nvPr>
            <p:ph idx="1"/>
          </p:nvPr>
        </p:nvSpPr>
        <p:spPr>
          <a:xfrm>
            <a:off x="1097281" y="1845733"/>
            <a:ext cx="6665788" cy="4331131"/>
          </a:xfrm>
        </p:spPr>
        <p:txBody>
          <a:bodyPr>
            <a:normAutofit fontScale="92500" lnSpcReduction="10000"/>
          </a:bodyPr>
          <a:lstStyle/>
          <a:p>
            <a:pPr fontAlgn="base"/>
            <a:r>
              <a:rPr lang="en-US" b="1" dirty="0">
                <a:solidFill>
                  <a:srgbClr val="7030A0"/>
                </a:solidFill>
              </a:rPr>
              <a:t>Go up to </a:t>
            </a:r>
            <a:r>
              <a:rPr lang="en-US" b="1" dirty="0" err="1">
                <a:solidFill>
                  <a:srgbClr val="7030A0"/>
                </a:solidFill>
              </a:rPr>
              <a:t>Hilkiah</a:t>
            </a:r>
            <a:r>
              <a:rPr lang="en-US" b="1" dirty="0">
                <a:solidFill>
                  <a:srgbClr val="7030A0"/>
                </a:solidFill>
              </a:rPr>
              <a:t> the high priest, that he may sum </a:t>
            </a:r>
            <a:r>
              <a:rPr lang="en-US" b="1" dirty="0" smtClean="0">
                <a:solidFill>
                  <a:srgbClr val="7030A0"/>
                </a:solidFill>
              </a:rPr>
              <a:t>the silver</a:t>
            </a:r>
            <a:r>
              <a:rPr lang="en-US" b="1" dirty="0">
                <a:solidFill>
                  <a:srgbClr val="7030A0"/>
                </a:solidFill>
              </a:rPr>
              <a:t> which is brought into the house of the </a:t>
            </a:r>
            <a:r>
              <a:rPr lang="en-US" b="1" cap="small" dirty="0">
                <a:solidFill>
                  <a:srgbClr val="7030A0"/>
                </a:solidFill>
              </a:rPr>
              <a:t>Lord</a:t>
            </a:r>
            <a:r>
              <a:rPr lang="en-US" b="1" dirty="0">
                <a:solidFill>
                  <a:srgbClr val="7030A0"/>
                </a:solidFill>
              </a:rPr>
              <a:t>, which the keepers of the door have gathered of the people:</a:t>
            </a:r>
          </a:p>
          <a:p>
            <a:pPr fontAlgn="base"/>
            <a:r>
              <a:rPr lang="en-US" b="1" dirty="0">
                <a:solidFill>
                  <a:srgbClr val="7030A0"/>
                </a:solidFill>
              </a:rPr>
              <a:t> 5 And let them deliver it into the hand of the doers of the work, that have the oversight of the house of the </a:t>
            </a:r>
            <a:r>
              <a:rPr lang="en-US" b="1" cap="small" dirty="0">
                <a:solidFill>
                  <a:srgbClr val="7030A0"/>
                </a:solidFill>
              </a:rPr>
              <a:t>Lord</a:t>
            </a:r>
            <a:r>
              <a:rPr lang="en-US" b="1" dirty="0">
                <a:solidFill>
                  <a:srgbClr val="7030A0"/>
                </a:solidFill>
              </a:rPr>
              <a:t>: and let them give it to the doers of the work which </a:t>
            </a:r>
            <a:r>
              <a:rPr lang="en-US" b="1" i="1" dirty="0">
                <a:solidFill>
                  <a:srgbClr val="7030A0"/>
                </a:solidFill>
              </a:rPr>
              <a:t>is</a:t>
            </a:r>
            <a:r>
              <a:rPr lang="en-US" b="1" dirty="0">
                <a:solidFill>
                  <a:srgbClr val="7030A0"/>
                </a:solidFill>
              </a:rPr>
              <a:t> in the house of the </a:t>
            </a:r>
            <a:r>
              <a:rPr lang="en-US" b="1" cap="small" dirty="0">
                <a:solidFill>
                  <a:srgbClr val="7030A0"/>
                </a:solidFill>
              </a:rPr>
              <a:t>Lord</a:t>
            </a:r>
            <a:r>
              <a:rPr lang="en-US" b="1" dirty="0">
                <a:solidFill>
                  <a:srgbClr val="7030A0"/>
                </a:solidFill>
              </a:rPr>
              <a:t>, </a:t>
            </a:r>
            <a:r>
              <a:rPr lang="en-US" b="1" i="1" u="sng" dirty="0">
                <a:solidFill>
                  <a:srgbClr val="7030A0"/>
                </a:solidFill>
              </a:rPr>
              <a:t>to repair the breaches of the house</a:t>
            </a:r>
            <a:r>
              <a:rPr lang="en-US" b="1" i="1" u="sng" dirty="0" smtClean="0">
                <a:solidFill>
                  <a:srgbClr val="7030A0"/>
                </a:solidFill>
              </a:rPr>
              <a:t>,</a:t>
            </a:r>
            <a:endParaRPr lang="en-US" b="1" dirty="0">
              <a:solidFill>
                <a:srgbClr val="7030A0"/>
              </a:solidFill>
            </a:endParaRPr>
          </a:p>
          <a:p>
            <a:pPr fontAlgn="base"/>
            <a:r>
              <a:rPr lang="en-US" b="1" dirty="0">
                <a:solidFill>
                  <a:srgbClr val="7030A0"/>
                </a:solidFill>
              </a:rPr>
              <a:t> 8 ¶And </a:t>
            </a:r>
            <a:r>
              <a:rPr lang="en-US" b="1" dirty="0" err="1">
                <a:solidFill>
                  <a:srgbClr val="7030A0"/>
                </a:solidFill>
              </a:rPr>
              <a:t>Hilkiah</a:t>
            </a:r>
            <a:r>
              <a:rPr lang="en-US" b="1" dirty="0">
                <a:solidFill>
                  <a:srgbClr val="7030A0"/>
                </a:solidFill>
              </a:rPr>
              <a:t> the high priest said unto </a:t>
            </a:r>
            <a:r>
              <a:rPr lang="en-US" b="1" dirty="0" err="1">
                <a:solidFill>
                  <a:srgbClr val="7030A0"/>
                </a:solidFill>
              </a:rPr>
              <a:t>Shaphan</a:t>
            </a:r>
            <a:r>
              <a:rPr lang="en-US" b="1" dirty="0">
                <a:solidFill>
                  <a:srgbClr val="7030A0"/>
                </a:solidFill>
              </a:rPr>
              <a:t> the scribe, I have found the book of the law in the house of </a:t>
            </a:r>
            <a:r>
              <a:rPr lang="en-US" b="1" dirty="0" smtClean="0">
                <a:solidFill>
                  <a:srgbClr val="7030A0"/>
                </a:solidFill>
              </a:rPr>
              <a:t>the </a:t>
            </a:r>
            <a:r>
              <a:rPr lang="en-US" b="1" cap="small" dirty="0" smtClean="0">
                <a:solidFill>
                  <a:srgbClr val="7030A0"/>
                </a:solidFill>
              </a:rPr>
              <a:t>Lord</a:t>
            </a:r>
            <a:r>
              <a:rPr lang="en-US" b="1" dirty="0">
                <a:solidFill>
                  <a:srgbClr val="7030A0"/>
                </a:solidFill>
              </a:rPr>
              <a:t>. And </a:t>
            </a:r>
            <a:r>
              <a:rPr lang="en-US" b="1" dirty="0" err="1">
                <a:solidFill>
                  <a:srgbClr val="7030A0"/>
                </a:solidFill>
              </a:rPr>
              <a:t>Hilkiah</a:t>
            </a:r>
            <a:r>
              <a:rPr lang="en-US" b="1" dirty="0">
                <a:solidFill>
                  <a:srgbClr val="7030A0"/>
                </a:solidFill>
              </a:rPr>
              <a:t> gave the book to </a:t>
            </a:r>
            <a:r>
              <a:rPr lang="en-US" b="1" dirty="0" err="1">
                <a:solidFill>
                  <a:srgbClr val="7030A0"/>
                </a:solidFill>
              </a:rPr>
              <a:t>Shaphan</a:t>
            </a:r>
            <a:r>
              <a:rPr lang="en-US" b="1" dirty="0">
                <a:solidFill>
                  <a:srgbClr val="7030A0"/>
                </a:solidFill>
              </a:rPr>
              <a:t>, and he read it.</a:t>
            </a:r>
          </a:p>
          <a:p>
            <a:pPr fontAlgn="base"/>
            <a:r>
              <a:rPr lang="en-US" b="1" dirty="0">
                <a:solidFill>
                  <a:srgbClr val="7030A0"/>
                </a:solidFill>
              </a:rPr>
              <a:t> 10 And </a:t>
            </a:r>
            <a:r>
              <a:rPr lang="en-US" b="1" dirty="0" err="1">
                <a:solidFill>
                  <a:srgbClr val="7030A0"/>
                </a:solidFill>
              </a:rPr>
              <a:t>Shaphan</a:t>
            </a:r>
            <a:r>
              <a:rPr lang="en-US" b="1" dirty="0">
                <a:solidFill>
                  <a:srgbClr val="7030A0"/>
                </a:solidFill>
              </a:rPr>
              <a:t> the scribe shewed the king, saying, </a:t>
            </a:r>
            <a:r>
              <a:rPr lang="en-US" b="1" dirty="0" err="1">
                <a:solidFill>
                  <a:srgbClr val="7030A0"/>
                </a:solidFill>
              </a:rPr>
              <a:t>Hilkiah</a:t>
            </a:r>
            <a:r>
              <a:rPr lang="en-US" b="1" dirty="0">
                <a:solidFill>
                  <a:srgbClr val="7030A0"/>
                </a:solidFill>
              </a:rPr>
              <a:t> the priest hath delivered me a book. And </a:t>
            </a:r>
            <a:r>
              <a:rPr lang="en-US" b="1" dirty="0" err="1">
                <a:solidFill>
                  <a:srgbClr val="7030A0"/>
                </a:solidFill>
              </a:rPr>
              <a:t>Shaphan</a:t>
            </a:r>
            <a:r>
              <a:rPr lang="en-US" b="1" dirty="0">
                <a:solidFill>
                  <a:srgbClr val="7030A0"/>
                </a:solidFill>
              </a:rPr>
              <a:t> read it before the king.</a:t>
            </a:r>
          </a:p>
          <a:p>
            <a:pPr fontAlgn="base"/>
            <a:r>
              <a:rPr lang="en-US" b="1" dirty="0">
                <a:solidFill>
                  <a:srgbClr val="7030A0"/>
                </a:solidFill>
              </a:rPr>
              <a:t> 11 And it came to pass, when the king had heard </a:t>
            </a:r>
            <a:r>
              <a:rPr lang="en-US" b="1" dirty="0" smtClean="0">
                <a:solidFill>
                  <a:srgbClr val="7030A0"/>
                </a:solidFill>
              </a:rPr>
              <a:t>the words</a:t>
            </a:r>
            <a:r>
              <a:rPr lang="en-US" b="1" dirty="0">
                <a:solidFill>
                  <a:srgbClr val="7030A0"/>
                </a:solidFill>
              </a:rPr>
              <a:t> of the book of the law, that he rent his clothes.</a:t>
            </a:r>
          </a:p>
          <a:p>
            <a:endParaRPr lang="en-US" b="1" dirty="0">
              <a:solidFill>
                <a:srgbClr val="7030A0"/>
              </a:solidFill>
            </a:endParaRPr>
          </a:p>
        </p:txBody>
      </p:sp>
      <p:pic>
        <p:nvPicPr>
          <p:cNvPr id="3074" name="Picture 2" descr="http://www.nearingkolob.com/wp-content/uploads/2014/04/hilkia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7054" y="1737360"/>
            <a:ext cx="3361519" cy="4589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65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C00000"/>
                </a:solidFill>
              </a:rPr>
              <a:t>And Yet…</a:t>
            </a:r>
            <a:endParaRPr lang="en-US" sz="6600" b="1" dirty="0">
              <a:solidFill>
                <a:srgbClr val="C00000"/>
              </a:solidFill>
            </a:endParaRPr>
          </a:p>
        </p:txBody>
      </p:sp>
      <p:sp>
        <p:nvSpPr>
          <p:cNvPr id="3" name="Content Placeholder 2"/>
          <p:cNvSpPr>
            <a:spLocks noGrp="1"/>
          </p:cNvSpPr>
          <p:nvPr>
            <p:ph idx="1"/>
          </p:nvPr>
        </p:nvSpPr>
        <p:spPr>
          <a:xfrm>
            <a:off x="1097280" y="1845734"/>
            <a:ext cx="4846320" cy="4312470"/>
          </a:xfrm>
        </p:spPr>
        <p:txBody>
          <a:bodyPr>
            <a:normAutofit/>
          </a:bodyPr>
          <a:lstStyle/>
          <a:p>
            <a:pPr fontAlgn="base"/>
            <a:r>
              <a:rPr lang="en-US" sz="6000" b="1" dirty="0" smtClean="0">
                <a:solidFill>
                  <a:srgbClr val="C00000"/>
                </a:solidFill>
              </a:rPr>
              <a:t>Jeremiah 7:4</a:t>
            </a:r>
            <a:endParaRPr lang="en-US" sz="6000" b="1" dirty="0">
              <a:solidFill>
                <a:srgbClr val="C00000"/>
              </a:solidFill>
            </a:endParaRPr>
          </a:p>
        </p:txBody>
      </p:sp>
      <p:pic>
        <p:nvPicPr>
          <p:cNvPr id="1026" name="Picture 2" descr="http://biblestudyoutlines.org/wp-content/uploads/2012/08/solomons_te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011981"/>
            <a:ext cx="5870656" cy="4719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85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C00000"/>
                </a:solidFill>
              </a:rPr>
              <a:t>Blindness of the Jews</a:t>
            </a:r>
            <a:endParaRPr lang="en-US" sz="6600" b="1" dirty="0">
              <a:solidFill>
                <a:srgbClr val="C00000"/>
              </a:solidFill>
            </a:endParaRPr>
          </a:p>
        </p:txBody>
      </p:sp>
      <p:sp>
        <p:nvSpPr>
          <p:cNvPr id="3" name="Content Placeholder 2"/>
          <p:cNvSpPr>
            <a:spLocks noGrp="1"/>
          </p:cNvSpPr>
          <p:nvPr>
            <p:ph idx="1"/>
          </p:nvPr>
        </p:nvSpPr>
        <p:spPr/>
        <p:txBody>
          <a:bodyPr>
            <a:normAutofit/>
          </a:bodyPr>
          <a:lstStyle/>
          <a:p>
            <a:r>
              <a:rPr lang="en-US" sz="3600" b="1" dirty="0" smtClean="0">
                <a:solidFill>
                  <a:srgbClr val="FF0000"/>
                </a:solidFill>
              </a:rPr>
              <a:t>Jeremiah 5:21</a:t>
            </a:r>
          </a:p>
          <a:p>
            <a:r>
              <a:rPr lang="en-US" sz="3600" b="1" dirty="0" smtClean="0">
                <a:solidFill>
                  <a:srgbClr val="FF0000"/>
                </a:solidFill>
              </a:rPr>
              <a:t>Jacob 4:14</a:t>
            </a:r>
          </a:p>
          <a:p>
            <a:r>
              <a:rPr lang="en-US" sz="3600" b="1" dirty="0" err="1" smtClean="0">
                <a:solidFill>
                  <a:srgbClr val="FF0000"/>
                </a:solidFill>
              </a:rPr>
              <a:t>Helaman</a:t>
            </a:r>
            <a:r>
              <a:rPr lang="en-US" sz="3600" b="1" dirty="0" smtClean="0">
                <a:solidFill>
                  <a:srgbClr val="FF0000"/>
                </a:solidFill>
              </a:rPr>
              <a:t> 8:17-20</a:t>
            </a:r>
            <a:endParaRPr lang="en-US" sz="3600" b="1" dirty="0">
              <a:solidFill>
                <a:srgbClr val="FF0000"/>
              </a:solidFill>
            </a:endParaRPr>
          </a:p>
        </p:txBody>
      </p:sp>
      <p:pic>
        <p:nvPicPr>
          <p:cNvPr id="1026" name="Picture 2" descr="https://naturalfamilyblog.files.wordpress.com/2011/06/lehi-warning-the-people-of-jerusalem.jpg?w=640&amp;h=392&amp;cro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7616" y="2127381"/>
            <a:ext cx="5268064" cy="3519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943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286603"/>
            <a:ext cx="10306594" cy="1450757"/>
          </a:xfrm>
        </p:spPr>
        <p:txBody>
          <a:bodyPr>
            <a:normAutofit/>
          </a:bodyPr>
          <a:lstStyle/>
          <a:p>
            <a:r>
              <a:rPr lang="en-US" sz="8000" b="1" dirty="0" smtClean="0">
                <a:solidFill>
                  <a:srgbClr val="7030A0"/>
                </a:solidFill>
              </a:rPr>
              <a:t>Poem</a:t>
            </a:r>
            <a:endParaRPr lang="en-US" sz="8000" b="1" dirty="0">
              <a:solidFill>
                <a:srgbClr val="7030A0"/>
              </a:solidFill>
            </a:endParaRPr>
          </a:p>
        </p:txBody>
      </p:sp>
      <p:sp>
        <p:nvSpPr>
          <p:cNvPr id="3" name="Content Placeholder 2"/>
          <p:cNvSpPr>
            <a:spLocks noGrp="1"/>
          </p:cNvSpPr>
          <p:nvPr>
            <p:ph idx="1"/>
          </p:nvPr>
        </p:nvSpPr>
        <p:spPr>
          <a:xfrm>
            <a:off x="6204857" y="1203649"/>
            <a:ext cx="5868955" cy="5105711"/>
          </a:xfrm>
          <a:solidFill>
            <a:schemeClr val="bg1"/>
          </a:solidFill>
        </p:spPr>
        <p:txBody>
          <a:bodyPr>
            <a:noAutofit/>
          </a:bodyPr>
          <a:lstStyle/>
          <a:p>
            <a:pPr fontAlgn="base"/>
            <a:r>
              <a:rPr lang="en-US" sz="2400" b="1" i="1" dirty="0">
                <a:solidFill>
                  <a:srgbClr val="7030A0"/>
                </a:solidFill>
              </a:rPr>
              <a:t>We are all blind, until we see</a:t>
            </a:r>
            <a:endParaRPr lang="en-US" sz="2400" b="1" dirty="0">
              <a:solidFill>
                <a:srgbClr val="7030A0"/>
              </a:solidFill>
            </a:endParaRPr>
          </a:p>
          <a:p>
            <a:pPr fontAlgn="base"/>
            <a:r>
              <a:rPr lang="en-US" sz="2400" b="1" i="1" dirty="0">
                <a:solidFill>
                  <a:srgbClr val="7030A0"/>
                </a:solidFill>
              </a:rPr>
              <a:t>That in the [universal] plan</a:t>
            </a:r>
            <a:endParaRPr lang="en-US" sz="2400" b="1" dirty="0">
              <a:solidFill>
                <a:srgbClr val="7030A0"/>
              </a:solidFill>
            </a:endParaRPr>
          </a:p>
          <a:p>
            <a:pPr fontAlgn="base"/>
            <a:r>
              <a:rPr lang="en-US" sz="2400" b="1" i="1" dirty="0">
                <a:solidFill>
                  <a:srgbClr val="7030A0"/>
                </a:solidFill>
              </a:rPr>
              <a:t>Nothing is worth the making if</a:t>
            </a:r>
            <a:endParaRPr lang="en-US" sz="2400" b="1" dirty="0">
              <a:solidFill>
                <a:srgbClr val="7030A0"/>
              </a:solidFill>
            </a:endParaRPr>
          </a:p>
          <a:p>
            <a:pPr fontAlgn="base"/>
            <a:r>
              <a:rPr lang="en-US" sz="2400" b="1" i="1" dirty="0">
                <a:solidFill>
                  <a:srgbClr val="7030A0"/>
                </a:solidFill>
              </a:rPr>
              <a:t>It does not make the man</a:t>
            </a:r>
            <a:r>
              <a:rPr lang="en-US" sz="2400" b="1" i="1" dirty="0" smtClean="0">
                <a:solidFill>
                  <a:srgbClr val="7030A0"/>
                </a:solidFill>
              </a:rPr>
              <a:t>.</a:t>
            </a:r>
          </a:p>
          <a:p>
            <a:pPr fontAlgn="base"/>
            <a:endParaRPr lang="en-US" sz="2400" b="1" dirty="0">
              <a:solidFill>
                <a:srgbClr val="7030A0"/>
              </a:solidFill>
            </a:endParaRPr>
          </a:p>
          <a:p>
            <a:pPr fontAlgn="base"/>
            <a:r>
              <a:rPr lang="en-US" sz="2400" b="1" i="1" dirty="0" smtClean="0">
                <a:solidFill>
                  <a:srgbClr val="7030A0"/>
                </a:solidFill>
              </a:rPr>
              <a:t>Why </a:t>
            </a:r>
            <a:r>
              <a:rPr lang="en-US" sz="2400" b="1" i="1" dirty="0">
                <a:solidFill>
                  <a:srgbClr val="7030A0"/>
                </a:solidFill>
              </a:rPr>
              <a:t>build these [buildings] glorious,</a:t>
            </a:r>
            <a:endParaRPr lang="en-US" sz="2400" b="1" dirty="0">
              <a:solidFill>
                <a:srgbClr val="7030A0"/>
              </a:solidFill>
            </a:endParaRPr>
          </a:p>
          <a:p>
            <a:pPr fontAlgn="base"/>
            <a:r>
              <a:rPr lang="en-US" sz="2400" b="1" i="1" dirty="0">
                <a:solidFill>
                  <a:srgbClr val="7030A0"/>
                </a:solidFill>
              </a:rPr>
              <a:t>If man </a:t>
            </a:r>
            <a:r>
              <a:rPr lang="en-US" sz="2400" b="1" i="1" dirty="0" err="1">
                <a:solidFill>
                  <a:srgbClr val="7030A0"/>
                </a:solidFill>
              </a:rPr>
              <a:t>unbuilded</a:t>
            </a:r>
            <a:r>
              <a:rPr lang="en-US" sz="2400" b="1" i="1" dirty="0">
                <a:solidFill>
                  <a:srgbClr val="7030A0"/>
                </a:solidFill>
              </a:rPr>
              <a:t> goes?</a:t>
            </a:r>
            <a:endParaRPr lang="en-US" sz="2400" b="1" dirty="0">
              <a:solidFill>
                <a:srgbClr val="7030A0"/>
              </a:solidFill>
            </a:endParaRPr>
          </a:p>
          <a:p>
            <a:pPr fontAlgn="base"/>
            <a:r>
              <a:rPr lang="en-US" sz="2400" b="1" i="1" dirty="0">
                <a:solidFill>
                  <a:srgbClr val="7030A0"/>
                </a:solidFill>
              </a:rPr>
              <a:t>In vain we build the [world], unless</a:t>
            </a:r>
            <a:endParaRPr lang="en-US" sz="2400" b="1" dirty="0">
              <a:solidFill>
                <a:srgbClr val="7030A0"/>
              </a:solidFill>
            </a:endParaRPr>
          </a:p>
          <a:p>
            <a:pPr fontAlgn="base"/>
            <a:r>
              <a:rPr lang="en-US" sz="2400" b="1" i="1" dirty="0">
                <a:solidFill>
                  <a:srgbClr val="7030A0"/>
                </a:solidFill>
              </a:rPr>
              <a:t>The builder also grows.</a:t>
            </a:r>
            <a:endParaRPr lang="en-US" sz="2400" b="1" dirty="0">
              <a:solidFill>
                <a:srgbClr val="7030A0"/>
              </a:solidFill>
            </a:endParaRPr>
          </a:p>
          <a:p>
            <a:pPr fontAlgn="base"/>
            <a:r>
              <a:rPr lang="en-US" sz="1000" b="1" dirty="0" smtClean="0">
                <a:solidFill>
                  <a:srgbClr val="7030A0"/>
                </a:solidFill>
              </a:rPr>
              <a:t>(“</a:t>
            </a:r>
            <a:r>
              <a:rPr lang="en-US" sz="1000" b="1" i="1" dirty="0" smtClean="0">
                <a:solidFill>
                  <a:srgbClr val="7030A0"/>
                </a:solidFill>
              </a:rPr>
              <a:t>Ensign</a:t>
            </a:r>
            <a:r>
              <a:rPr lang="en-US" sz="1000" b="1" dirty="0">
                <a:solidFill>
                  <a:srgbClr val="7030A0"/>
                </a:solidFill>
              </a:rPr>
              <a:t>, May 2000)</a:t>
            </a:r>
          </a:p>
          <a:p>
            <a:endParaRPr lang="en-US" sz="2400" b="1" dirty="0">
              <a:solidFill>
                <a:srgbClr val="7030A0"/>
              </a:solidFill>
            </a:endParaRPr>
          </a:p>
        </p:txBody>
      </p:sp>
      <p:pic>
        <p:nvPicPr>
          <p:cNvPr id="4098" name="Picture 2" descr="http://www.goldendawnaa.org/hirschi_family/HirschiFamily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65" y="1737360"/>
            <a:ext cx="5705475"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14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2060"/>
                </a:solidFill>
              </a:rPr>
              <a:t>Elder Neal A. Maxwell</a:t>
            </a:r>
            <a:endParaRPr lang="en-US" sz="6600" b="1" dirty="0">
              <a:solidFill>
                <a:srgbClr val="002060"/>
              </a:solidFill>
            </a:endParaRPr>
          </a:p>
        </p:txBody>
      </p:sp>
      <p:sp>
        <p:nvSpPr>
          <p:cNvPr id="3" name="Content Placeholder 2"/>
          <p:cNvSpPr>
            <a:spLocks noGrp="1"/>
          </p:cNvSpPr>
          <p:nvPr>
            <p:ph idx="1"/>
          </p:nvPr>
        </p:nvSpPr>
        <p:spPr>
          <a:xfrm>
            <a:off x="1097280" y="1845733"/>
            <a:ext cx="10058400" cy="4564398"/>
          </a:xfrm>
        </p:spPr>
        <p:txBody>
          <a:bodyPr>
            <a:normAutofit fontScale="92500" lnSpcReduction="10000"/>
          </a:bodyPr>
          <a:lstStyle/>
          <a:p>
            <a:pPr fontAlgn="base"/>
            <a:r>
              <a:rPr lang="en-US" b="1" dirty="0">
                <a:solidFill>
                  <a:srgbClr val="002060"/>
                </a:solidFill>
              </a:rPr>
              <a:t>Jacob speaks of ancient Judah as having rejected the words of its prophets...Intellectual embroidery seems to have been preferred to the whole clothing of the gospel-the frills to the fabric. </a:t>
            </a:r>
            <a:endParaRPr lang="en-US" b="1" dirty="0" smtClean="0">
              <a:solidFill>
                <a:srgbClr val="002060"/>
              </a:solidFill>
            </a:endParaRPr>
          </a:p>
          <a:p>
            <a:pPr fontAlgn="base"/>
            <a:r>
              <a:rPr lang="en-US" b="1" dirty="0" smtClean="0">
                <a:solidFill>
                  <a:srgbClr val="002060"/>
                </a:solidFill>
              </a:rPr>
              <a:t>In </a:t>
            </a:r>
            <a:r>
              <a:rPr lang="en-US" b="1" dirty="0">
                <a:solidFill>
                  <a:srgbClr val="002060"/>
                </a:solidFill>
              </a:rPr>
              <a:t>fact, one can even surmise that complexity was preferred over plainness by some because in conceptual complexity there might somehow be escape, or excuse, for noncompliance and for failure. In any event, this incredible blindness which led to the rejection of those truths spoken by prophets and which prevented the recognition of Jesus for who he was, according to Jacob, came 'by looking beyond the mark.' </a:t>
            </a:r>
            <a:endParaRPr lang="en-US" b="1" dirty="0" smtClean="0">
              <a:solidFill>
                <a:srgbClr val="002060"/>
              </a:solidFill>
            </a:endParaRPr>
          </a:p>
          <a:p>
            <a:pPr fontAlgn="base"/>
            <a:r>
              <a:rPr lang="en-US" b="1" dirty="0" smtClean="0">
                <a:solidFill>
                  <a:srgbClr val="002060"/>
                </a:solidFill>
              </a:rPr>
              <a:t>Those </a:t>
            </a:r>
            <a:r>
              <a:rPr lang="en-US" b="1" dirty="0">
                <a:solidFill>
                  <a:srgbClr val="002060"/>
                </a:solidFill>
              </a:rPr>
              <a:t>who look beyond plainness, beyond the prophets, beyond Christ, and beyond his simple teachings waited in vain then, as they will wait in vain now. For only the gospel of Jesus Christ teaches us of things as they </a:t>
            </a:r>
            <a:r>
              <a:rPr lang="en-US" b="1" i="1" dirty="0">
                <a:solidFill>
                  <a:srgbClr val="002060"/>
                </a:solidFill>
              </a:rPr>
              <a:t>really</a:t>
            </a:r>
            <a:r>
              <a:rPr lang="en-US" b="1" dirty="0">
                <a:solidFill>
                  <a:srgbClr val="002060"/>
                </a:solidFill>
              </a:rPr>
              <a:t> are and as they </a:t>
            </a:r>
            <a:r>
              <a:rPr lang="en-US" b="1" i="1" dirty="0">
                <a:solidFill>
                  <a:srgbClr val="002060"/>
                </a:solidFill>
              </a:rPr>
              <a:t>really </a:t>
            </a:r>
            <a:r>
              <a:rPr lang="en-US" b="1" dirty="0">
                <a:solidFill>
                  <a:srgbClr val="002060"/>
                </a:solidFill>
              </a:rPr>
              <a:t>will be. </a:t>
            </a:r>
            <a:endParaRPr lang="en-US" b="1" dirty="0" smtClean="0">
              <a:solidFill>
                <a:srgbClr val="002060"/>
              </a:solidFill>
            </a:endParaRPr>
          </a:p>
          <a:p>
            <a:pPr fontAlgn="base"/>
            <a:r>
              <a:rPr lang="en-US" b="1" dirty="0" smtClean="0">
                <a:solidFill>
                  <a:srgbClr val="002060"/>
                </a:solidFill>
              </a:rPr>
              <a:t>Without </a:t>
            </a:r>
            <a:r>
              <a:rPr lang="en-US" b="1" dirty="0">
                <a:solidFill>
                  <a:srgbClr val="002060"/>
                </a:solidFill>
              </a:rPr>
              <a:t>revelation and its absolute anchors, The Church of Jesus Christ of Latter-day Saints would also follow the fads of the day, as some churches have done; but as Samuel Callan warned, the church that weds itself to the culture of the day will 'be a widow within each succeeding age.' This is but one of the marks of the 'true and living' Church: it is spared the fruits of faddism" </a:t>
            </a:r>
            <a:endParaRPr lang="en-US" b="1" dirty="0" smtClean="0">
              <a:solidFill>
                <a:srgbClr val="002060"/>
              </a:solidFill>
            </a:endParaRPr>
          </a:p>
          <a:p>
            <a:pPr fontAlgn="base"/>
            <a:r>
              <a:rPr lang="en-US" b="1" dirty="0" smtClean="0">
                <a:solidFill>
                  <a:srgbClr val="002060"/>
                </a:solidFill>
              </a:rPr>
              <a:t>1981 </a:t>
            </a:r>
            <a:r>
              <a:rPr lang="en-US" b="1" dirty="0">
                <a:solidFill>
                  <a:srgbClr val="002060"/>
                </a:solidFill>
              </a:rPr>
              <a:t>Book of Mormon Institute Manual, p. </a:t>
            </a:r>
            <a:r>
              <a:rPr lang="en-US" b="1" dirty="0" smtClean="0">
                <a:solidFill>
                  <a:srgbClr val="002060"/>
                </a:solidFill>
              </a:rPr>
              <a:t>131</a:t>
            </a:r>
            <a:endParaRPr lang="en-US" b="1" dirty="0">
              <a:solidFill>
                <a:srgbClr val="002060"/>
              </a:solidFill>
            </a:endParaRPr>
          </a:p>
        </p:txBody>
      </p:sp>
    </p:spTree>
    <p:extLst>
      <p:ext uri="{BB962C8B-B14F-4D97-AF65-F5344CB8AC3E}">
        <p14:creationId xmlns:p14="http://schemas.microsoft.com/office/powerpoint/2010/main" val="203903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58611"/>
            <a:ext cx="10058400" cy="1450757"/>
          </a:xfrm>
        </p:spPr>
        <p:txBody>
          <a:bodyPr>
            <a:normAutofit fontScale="90000"/>
          </a:bodyPr>
          <a:lstStyle/>
          <a:p>
            <a:r>
              <a:rPr lang="en-US" sz="6600" b="1" dirty="0" smtClean="0">
                <a:solidFill>
                  <a:srgbClr val="002060"/>
                </a:solidFill>
              </a:rPr>
              <a:t>For a contrasting view…</a:t>
            </a:r>
            <a:br>
              <a:rPr lang="en-US" sz="6600" b="1" dirty="0" smtClean="0">
                <a:solidFill>
                  <a:srgbClr val="002060"/>
                </a:solidFill>
              </a:rPr>
            </a:br>
            <a:r>
              <a:rPr lang="en-US" sz="6600" b="1" dirty="0" smtClean="0">
                <a:solidFill>
                  <a:srgbClr val="002060"/>
                </a:solidFill>
              </a:rPr>
              <a:t>St. Hugh Nibley</a:t>
            </a:r>
            <a:endParaRPr lang="en-US" sz="6600" b="1" dirty="0">
              <a:solidFill>
                <a:srgbClr val="002060"/>
              </a:solidFill>
            </a:endParaRPr>
          </a:p>
        </p:txBody>
      </p:sp>
      <p:sp>
        <p:nvSpPr>
          <p:cNvPr id="3" name="Content Placeholder 2"/>
          <p:cNvSpPr>
            <a:spLocks noGrp="1"/>
          </p:cNvSpPr>
          <p:nvPr>
            <p:ph idx="1"/>
          </p:nvPr>
        </p:nvSpPr>
        <p:spPr>
          <a:xfrm>
            <a:off x="1097280" y="1845733"/>
            <a:ext cx="10058400" cy="4611051"/>
          </a:xfrm>
        </p:spPr>
        <p:txBody>
          <a:bodyPr>
            <a:normAutofit fontScale="92500" lnSpcReduction="10000"/>
          </a:bodyPr>
          <a:lstStyle/>
          <a:p>
            <a:pPr marL="0" indent="0">
              <a:buNone/>
            </a:pPr>
            <a:r>
              <a:rPr lang="en-US" b="1" dirty="0" smtClean="0">
                <a:solidFill>
                  <a:srgbClr val="002060"/>
                </a:solidFill>
              </a:rPr>
              <a:t>Joseph </a:t>
            </a:r>
            <a:r>
              <a:rPr lang="en-US" b="1" dirty="0">
                <a:solidFill>
                  <a:srgbClr val="002060"/>
                </a:solidFill>
              </a:rPr>
              <a:t>Smith commends their (the Jews') intellectual </a:t>
            </a:r>
            <a:r>
              <a:rPr lang="en-US" b="1" dirty="0" smtClean="0">
                <a:solidFill>
                  <a:srgbClr val="002060"/>
                </a:solidFill>
              </a:rPr>
              <a:t>efforts…to </a:t>
            </a:r>
            <a:r>
              <a:rPr lang="en-US" b="1" dirty="0">
                <a:solidFill>
                  <a:srgbClr val="002060"/>
                </a:solidFill>
              </a:rPr>
              <a:t>the Latter-day Saints, who lean too far in the other direction, giving their young people and old awards for zeal alone, zeal without knowledge--for sitting in endless meetings, for dedicated conformity and unlimited capacity for suffering boredom. </a:t>
            </a:r>
            <a:endParaRPr lang="en-US" b="1" dirty="0" smtClean="0">
              <a:solidFill>
                <a:srgbClr val="002060"/>
              </a:solidFill>
            </a:endParaRPr>
          </a:p>
          <a:p>
            <a:pPr marL="0" indent="0">
              <a:buNone/>
            </a:pPr>
            <a:r>
              <a:rPr lang="en-US" b="1" dirty="0" smtClean="0">
                <a:solidFill>
                  <a:srgbClr val="002060"/>
                </a:solidFill>
              </a:rPr>
              <a:t>We </a:t>
            </a:r>
            <a:r>
              <a:rPr lang="en-US" b="1" dirty="0">
                <a:solidFill>
                  <a:srgbClr val="002060"/>
                </a:solidFill>
              </a:rPr>
              <a:t>think it more commendable to get up at five a.m. to write a bad book than to get up at nine o'clock to write a good one--that is pure zeal that tends to breed a race of insufferable, self-righteous prigs and barren minds. One has only to consider the present outpouring of 'inspirational' books in the Church that bring little new in the way of knowledge: truisms and platitudes, kitsch, and clichés have become our everyday diet. </a:t>
            </a:r>
            <a:endParaRPr lang="en-US" b="1" dirty="0" smtClean="0">
              <a:solidFill>
                <a:srgbClr val="002060"/>
              </a:solidFill>
            </a:endParaRPr>
          </a:p>
          <a:p>
            <a:pPr marL="0" indent="0">
              <a:buNone/>
            </a:pPr>
            <a:r>
              <a:rPr lang="en-US" b="1" dirty="0" smtClean="0">
                <a:solidFill>
                  <a:srgbClr val="002060"/>
                </a:solidFill>
              </a:rPr>
              <a:t>The </a:t>
            </a:r>
            <a:r>
              <a:rPr lang="en-US" b="1" dirty="0">
                <a:solidFill>
                  <a:srgbClr val="002060"/>
                </a:solidFill>
              </a:rPr>
              <a:t>Prophet would never settle for that. 'I advise all to go on to perfection, and search deeper and deeper into the mysteries of Godliness. . . . It has always been my province to dig up hidden mysteries--new things--for my hearers.' It actually happens at the BYU, and that not rarely, that students come to a teacher, usually at the beginning of a term, with the sincere request that he refrain from teaching them anything new. </a:t>
            </a:r>
            <a:endParaRPr lang="en-US" b="1" dirty="0" smtClean="0">
              <a:solidFill>
                <a:srgbClr val="002060"/>
              </a:solidFill>
            </a:endParaRPr>
          </a:p>
          <a:p>
            <a:pPr marL="0" indent="0">
              <a:buNone/>
            </a:pPr>
            <a:r>
              <a:rPr lang="en-US" b="1" dirty="0" smtClean="0">
                <a:solidFill>
                  <a:srgbClr val="002060"/>
                </a:solidFill>
              </a:rPr>
              <a:t>They </a:t>
            </a:r>
            <a:r>
              <a:rPr lang="en-US" b="1" dirty="0">
                <a:solidFill>
                  <a:srgbClr val="002060"/>
                </a:solidFill>
              </a:rPr>
              <a:t>have no desire, they explain, to hear what they do not know already! I cannot imagine that happening at any other school, but maybe it does. Unless we go on to other new things, we are stifling our powers." (</a:t>
            </a:r>
            <a:r>
              <a:rPr lang="en-US" b="1" i="1" dirty="0">
                <a:solidFill>
                  <a:srgbClr val="002060"/>
                </a:solidFill>
              </a:rPr>
              <a:t>Approaching Zion,</a:t>
            </a:r>
            <a:r>
              <a:rPr lang="en-US" b="1" dirty="0">
                <a:solidFill>
                  <a:srgbClr val="002060"/>
                </a:solidFill>
              </a:rPr>
              <a:t> p. 75)</a:t>
            </a:r>
          </a:p>
          <a:p>
            <a:endParaRPr lang="en-US" b="1" dirty="0">
              <a:solidFill>
                <a:srgbClr val="002060"/>
              </a:solidFill>
            </a:endParaRPr>
          </a:p>
        </p:txBody>
      </p:sp>
    </p:spTree>
    <p:extLst>
      <p:ext uri="{BB962C8B-B14F-4D97-AF65-F5344CB8AC3E}">
        <p14:creationId xmlns:p14="http://schemas.microsoft.com/office/powerpoint/2010/main" val="61884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Comfort and Healing</a:t>
            </a:r>
            <a:endParaRPr lang="en-US" dirty="0"/>
          </a:p>
        </p:txBody>
      </p:sp>
      <p:sp>
        <p:nvSpPr>
          <p:cNvPr id="3" name="Content Placeholder 2"/>
          <p:cNvSpPr>
            <a:spLocks noGrp="1"/>
          </p:cNvSpPr>
          <p:nvPr>
            <p:ph idx="1"/>
          </p:nvPr>
        </p:nvSpPr>
        <p:spPr>
          <a:xfrm>
            <a:off x="1097280" y="1845734"/>
            <a:ext cx="4889993" cy="4023360"/>
          </a:xfrm>
        </p:spPr>
        <p:txBody>
          <a:bodyPr>
            <a:normAutofit/>
          </a:bodyPr>
          <a:lstStyle/>
          <a:p>
            <a:r>
              <a:rPr lang="en-US" sz="4800" b="1" dirty="0" smtClean="0"/>
              <a:t>Jeremiah 8:18</a:t>
            </a:r>
            <a:endParaRPr lang="en-US" sz="4800" b="1" dirty="0"/>
          </a:p>
        </p:txBody>
      </p:sp>
      <p:pic>
        <p:nvPicPr>
          <p:cNvPr id="4" name="Picture 2" descr="http://biblestudyoutlines.org/wp-content/uploads/2012/08/solomons_te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1344" y="1497564"/>
            <a:ext cx="5870656" cy="4719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206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C00000"/>
                </a:solidFill>
              </a:rPr>
              <a:t>President Packer</a:t>
            </a:r>
            <a:endParaRPr lang="en-US" sz="6000" b="1" dirty="0">
              <a:solidFill>
                <a:srgbClr val="C00000"/>
              </a:solidFill>
            </a:endParaRPr>
          </a:p>
        </p:txBody>
      </p:sp>
      <p:sp>
        <p:nvSpPr>
          <p:cNvPr id="3" name="Content Placeholder 2"/>
          <p:cNvSpPr>
            <a:spLocks noGrp="1"/>
          </p:cNvSpPr>
          <p:nvPr>
            <p:ph idx="1"/>
          </p:nvPr>
        </p:nvSpPr>
        <p:spPr>
          <a:xfrm>
            <a:off x="1097280" y="1845734"/>
            <a:ext cx="5672403" cy="4527074"/>
          </a:xfrm>
        </p:spPr>
        <p:txBody>
          <a:bodyPr>
            <a:normAutofit fontScale="85000" lnSpcReduction="20000"/>
          </a:bodyPr>
          <a:lstStyle/>
          <a:p>
            <a:pPr fontAlgn="base"/>
            <a:r>
              <a:rPr lang="en-US" b="1" dirty="0">
                <a:solidFill>
                  <a:srgbClr val="C00000"/>
                </a:solidFill>
              </a:rPr>
              <a:t>In ancient times there came from Gilead, beyond the Jordan, an ointment made from the gum of a tree. It was a major commodity in trade. The Ishmaelite traders who purchased Joseph from his brothers were carrying this balm of Gilead to Egypt (see Gen. 37:25</a:t>
            </a:r>
            <a:r>
              <a:rPr lang="en-US" b="1" dirty="0" smtClean="0">
                <a:solidFill>
                  <a:srgbClr val="C00000"/>
                </a:solidFill>
              </a:rPr>
              <a:t>).  It </a:t>
            </a:r>
            <a:r>
              <a:rPr lang="en-US" b="1" dirty="0">
                <a:solidFill>
                  <a:srgbClr val="C00000"/>
                </a:solidFill>
              </a:rPr>
              <a:t>became symbolic for the power to soothe and to heal.</a:t>
            </a:r>
          </a:p>
          <a:p>
            <a:pPr fontAlgn="base"/>
            <a:r>
              <a:rPr lang="en-US" b="1" dirty="0">
                <a:solidFill>
                  <a:srgbClr val="C00000"/>
                </a:solidFill>
              </a:rPr>
              <a:t> </a:t>
            </a:r>
            <a:r>
              <a:rPr lang="en-US" b="1" i="1" dirty="0" smtClean="0">
                <a:solidFill>
                  <a:srgbClr val="C00000"/>
                </a:solidFill>
              </a:rPr>
              <a:t>There </a:t>
            </a:r>
            <a:r>
              <a:rPr lang="en-US" b="1" i="1" dirty="0">
                <a:solidFill>
                  <a:srgbClr val="C00000"/>
                </a:solidFill>
              </a:rPr>
              <a:t>is a Balm in </a:t>
            </a:r>
            <a:r>
              <a:rPr lang="en-US" b="1" i="1" dirty="0" smtClean="0">
                <a:solidFill>
                  <a:srgbClr val="C00000"/>
                </a:solidFill>
              </a:rPr>
              <a:t>Gilead,</a:t>
            </a:r>
            <a:r>
              <a:rPr lang="en-US" b="1" dirty="0">
                <a:solidFill>
                  <a:srgbClr val="C00000"/>
                </a:solidFill>
              </a:rPr>
              <a:t> </a:t>
            </a:r>
            <a:r>
              <a:rPr lang="en-US" b="1" dirty="0" smtClean="0">
                <a:solidFill>
                  <a:srgbClr val="C00000"/>
                </a:solidFill>
              </a:rPr>
              <a:t> </a:t>
            </a:r>
            <a:r>
              <a:rPr lang="en-US" b="1" i="1" dirty="0" smtClean="0">
                <a:solidFill>
                  <a:srgbClr val="C00000"/>
                </a:solidFill>
              </a:rPr>
              <a:t>To </a:t>
            </a:r>
            <a:r>
              <a:rPr lang="en-US" b="1" i="1" dirty="0">
                <a:solidFill>
                  <a:srgbClr val="C00000"/>
                </a:solidFill>
              </a:rPr>
              <a:t>make the wounded whole,</a:t>
            </a:r>
            <a:endParaRPr lang="en-US" b="1" dirty="0">
              <a:solidFill>
                <a:srgbClr val="C00000"/>
              </a:solidFill>
            </a:endParaRPr>
          </a:p>
          <a:p>
            <a:pPr fontAlgn="base"/>
            <a:r>
              <a:rPr lang="en-US" b="1" i="1" dirty="0">
                <a:solidFill>
                  <a:srgbClr val="C00000"/>
                </a:solidFill>
              </a:rPr>
              <a:t>There is a Balm in </a:t>
            </a:r>
            <a:r>
              <a:rPr lang="en-US" b="1" i="1" dirty="0" smtClean="0">
                <a:solidFill>
                  <a:srgbClr val="C00000"/>
                </a:solidFill>
              </a:rPr>
              <a:t>Gilead,</a:t>
            </a:r>
            <a:r>
              <a:rPr lang="en-US" b="1" dirty="0">
                <a:solidFill>
                  <a:srgbClr val="C00000"/>
                </a:solidFill>
              </a:rPr>
              <a:t> </a:t>
            </a:r>
            <a:r>
              <a:rPr lang="en-US" b="1" dirty="0" smtClean="0">
                <a:solidFill>
                  <a:srgbClr val="C00000"/>
                </a:solidFill>
              </a:rPr>
              <a:t>  </a:t>
            </a:r>
            <a:r>
              <a:rPr lang="en-US" b="1" i="1" dirty="0" smtClean="0">
                <a:solidFill>
                  <a:srgbClr val="C00000"/>
                </a:solidFill>
              </a:rPr>
              <a:t>To </a:t>
            </a:r>
            <a:r>
              <a:rPr lang="en-US" b="1" i="1" dirty="0">
                <a:solidFill>
                  <a:srgbClr val="C00000"/>
                </a:solidFill>
              </a:rPr>
              <a:t>heal the sin sick soul.</a:t>
            </a:r>
            <a:endParaRPr lang="en-US" b="1" dirty="0">
              <a:solidFill>
                <a:srgbClr val="C00000"/>
              </a:solidFill>
            </a:endParaRPr>
          </a:p>
          <a:p>
            <a:pPr fontAlgn="base"/>
            <a:r>
              <a:rPr lang="en-US" b="1" dirty="0" smtClean="0">
                <a:solidFill>
                  <a:srgbClr val="C00000"/>
                </a:solidFill>
              </a:rPr>
              <a:t>My message is an </a:t>
            </a:r>
            <a:r>
              <a:rPr lang="en-US" b="1" dirty="0">
                <a:solidFill>
                  <a:srgbClr val="C00000"/>
                </a:solidFill>
              </a:rPr>
              <a:t>appeal to those who are not at peace, those whose lives are touched with bitterness, with hostility, or with resentment. It is a plea to those who anxiously struggle with worry, or with grief or disappointment, with guilt, or with shame</a:t>
            </a:r>
            <a:r>
              <a:rPr lang="en-US" b="1" dirty="0" smtClean="0">
                <a:solidFill>
                  <a:srgbClr val="C00000"/>
                </a:solidFill>
              </a:rPr>
              <a:t>.</a:t>
            </a:r>
            <a:endParaRPr lang="en-US" b="1" dirty="0">
              <a:solidFill>
                <a:srgbClr val="C00000"/>
              </a:solidFill>
            </a:endParaRPr>
          </a:p>
          <a:p>
            <a:pPr fontAlgn="base"/>
            <a:r>
              <a:rPr lang="en-US" b="1" dirty="0">
                <a:solidFill>
                  <a:srgbClr val="C00000"/>
                </a:solidFill>
              </a:rPr>
              <a:t>We see so much unnecessary suffering, so many who cripple themselves spiritually carrying burdens which could be put down. Many suffer from real misfortune and injustice. Sadly, some only imagine that they do. In either case, self-inflicted penalties soon become cruel and unusual punishment. </a:t>
            </a:r>
            <a:endParaRPr lang="en-US" b="1" dirty="0" smtClean="0">
              <a:solidFill>
                <a:srgbClr val="C00000"/>
              </a:solidFill>
            </a:endParaRPr>
          </a:p>
          <a:p>
            <a:pPr fontAlgn="base"/>
            <a:r>
              <a:rPr lang="en-US" b="1" dirty="0" smtClean="0">
                <a:solidFill>
                  <a:srgbClr val="C00000"/>
                </a:solidFill>
              </a:rPr>
              <a:t>(“</a:t>
            </a:r>
            <a:r>
              <a:rPr lang="en-US" b="1" dirty="0">
                <a:solidFill>
                  <a:srgbClr val="C00000"/>
                </a:solidFill>
              </a:rPr>
              <a:t>Balm of Gilead,” </a:t>
            </a:r>
            <a:r>
              <a:rPr lang="en-US" b="1" i="1" dirty="0">
                <a:solidFill>
                  <a:srgbClr val="C00000"/>
                </a:solidFill>
              </a:rPr>
              <a:t>Ensign</a:t>
            </a:r>
            <a:r>
              <a:rPr lang="en-US" b="1" dirty="0">
                <a:solidFill>
                  <a:srgbClr val="C00000"/>
                </a:solidFill>
              </a:rPr>
              <a:t>, Nov. 1987,16)</a:t>
            </a:r>
          </a:p>
          <a:p>
            <a:endParaRPr lang="en-US" b="1" dirty="0">
              <a:solidFill>
                <a:srgbClr val="C00000"/>
              </a:solidFill>
            </a:endParaRPr>
          </a:p>
        </p:txBody>
      </p:sp>
      <p:pic>
        <p:nvPicPr>
          <p:cNvPr id="2050" name="Picture 2" descr="http://gospeldoctrine.com/sites/gospeldoctrine.com/files/balm%20of%20gilead%20see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151" y="286603"/>
            <a:ext cx="3885061" cy="291379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gospeldoctrine.com/sites/gospeldoctrine.com/files/balm%20of%20gile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3029" y="3331028"/>
            <a:ext cx="4009769" cy="2965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76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3979</TotalTime>
  <Words>393</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They have eyes, and see not…</vt:lpstr>
      <vt:lpstr>The Book is Found  2 Kings 22:8</vt:lpstr>
      <vt:lpstr>And Yet…</vt:lpstr>
      <vt:lpstr>Blindness of the Jews</vt:lpstr>
      <vt:lpstr>Poem</vt:lpstr>
      <vt:lpstr>Elder Neal A. Maxwell</vt:lpstr>
      <vt:lpstr>For a contrasting view… St. Hugh Nibley</vt:lpstr>
      <vt:lpstr>Comfort and Healing</vt:lpstr>
      <vt:lpstr>President Packer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Hinckley</dc:creator>
  <cp:lastModifiedBy>Kevin Hinckley</cp:lastModifiedBy>
  <cp:revision>27</cp:revision>
  <dcterms:created xsi:type="dcterms:W3CDTF">2015-04-14T15:30:26Z</dcterms:created>
  <dcterms:modified xsi:type="dcterms:W3CDTF">2015-04-20T00:08:30Z</dcterms:modified>
</cp:coreProperties>
</file>