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62" r:id="rId3"/>
    <p:sldId id="263" r:id="rId4"/>
    <p:sldId id="264" r:id="rId5"/>
    <p:sldId id="261" r:id="rId6"/>
    <p:sldId id="257" r:id="rId7"/>
    <p:sldId id="259" r:id="rId8"/>
    <p:sldId id="258" r:id="rId9"/>
    <p:sldId id="260"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315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9605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4810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6931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64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6148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2073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2550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2/15/2017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5651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2/15/2017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2061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805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2/15/2017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3446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43413" y="440171"/>
            <a:ext cx="5233052" cy="3566160"/>
          </a:xfrm>
        </p:spPr>
        <p:txBody>
          <a:bodyPr>
            <a:normAutofit/>
          </a:bodyPr>
          <a:lstStyle/>
          <a:p>
            <a:r>
              <a:rPr lang="en-US" sz="9600" b="1" dirty="0">
                <a:solidFill>
                  <a:srgbClr val="C00000"/>
                </a:solidFill>
              </a:rPr>
              <a:t>The Title of Liberty</a:t>
            </a:r>
          </a:p>
        </p:txBody>
      </p:sp>
      <p:sp>
        <p:nvSpPr>
          <p:cNvPr id="3" name="Subtitle 2"/>
          <p:cNvSpPr>
            <a:spLocks noGrp="1"/>
          </p:cNvSpPr>
          <p:nvPr>
            <p:ph type="subTitle" idx="1"/>
          </p:nvPr>
        </p:nvSpPr>
        <p:spPr/>
        <p:txBody>
          <a:bodyPr/>
          <a:lstStyle/>
          <a:p>
            <a:endParaRPr lang="en-US" dirty="0"/>
          </a:p>
        </p:txBody>
      </p:sp>
      <p:pic>
        <p:nvPicPr>
          <p:cNvPr id="2050" name="Picture 2" descr="Captain Moroni and the Title of Liberty by Jody Livings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38911"/>
            <a:ext cx="6031684" cy="7826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719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453" y="286603"/>
            <a:ext cx="10434227" cy="1450757"/>
          </a:xfrm>
        </p:spPr>
        <p:txBody>
          <a:bodyPr>
            <a:normAutofit/>
          </a:bodyPr>
          <a:lstStyle/>
          <a:p>
            <a:r>
              <a:rPr lang="en-US" sz="8000" b="1" dirty="0">
                <a:solidFill>
                  <a:srgbClr val="002060"/>
                </a:solidFill>
              </a:rPr>
              <a:t>Covenants</a:t>
            </a:r>
          </a:p>
        </p:txBody>
      </p:sp>
      <p:sp>
        <p:nvSpPr>
          <p:cNvPr id="3" name="Content Placeholder 2"/>
          <p:cNvSpPr>
            <a:spLocks noGrp="1"/>
          </p:cNvSpPr>
          <p:nvPr>
            <p:ph idx="1"/>
          </p:nvPr>
        </p:nvSpPr>
        <p:spPr>
          <a:xfrm>
            <a:off x="721453" y="1845734"/>
            <a:ext cx="4462943" cy="4023360"/>
          </a:xfrm>
        </p:spPr>
        <p:txBody>
          <a:bodyPr>
            <a:normAutofit/>
          </a:bodyPr>
          <a:lstStyle/>
          <a:p>
            <a:r>
              <a:rPr lang="en-US" sz="2800" b="1" dirty="0">
                <a:solidFill>
                  <a:srgbClr val="002060"/>
                </a:solidFill>
              </a:rPr>
              <a:t>Covenants with God:</a:t>
            </a:r>
          </a:p>
          <a:p>
            <a:r>
              <a:rPr lang="en-US" sz="2800" b="1" dirty="0">
                <a:solidFill>
                  <a:srgbClr val="002060"/>
                </a:solidFill>
              </a:rPr>
              <a:t>1) New Name given</a:t>
            </a:r>
          </a:p>
          <a:p>
            <a:r>
              <a:rPr lang="en-US" sz="2800" b="1" dirty="0">
                <a:solidFill>
                  <a:srgbClr val="002060"/>
                </a:solidFill>
              </a:rPr>
              <a:t>2) Title (inheritance of land)</a:t>
            </a:r>
          </a:p>
          <a:p>
            <a:r>
              <a:rPr lang="en-US" sz="2800" b="1" dirty="0">
                <a:solidFill>
                  <a:srgbClr val="002060"/>
                </a:solidFill>
              </a:rPr>
              <a:t>3) Requirements of Obedience</a:t>
            </a:r>
          </a:p>
          <a:p>
            <a:r>
              <a:rPr lang="en-US" sz="2800" b="1" dirty="0">
                <a:solidFill>
                  <a:srgbClr val="002060"/>
                </a:solidFill>
              </a:rPr>
              <a:t>4) Spiritual power granted</a:t>
            </a:r>
          </a:p>
        </p:txBody>
      </p:sp>
      <p:pic>
        <p:nvPicPr>
          <p:cNvPr id="9218" name="Picture 2" descr="Image result for lds te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4396" y="931179"/>
            <a:ext cx="6770657" cy="4375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70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002060"/>
                </a:solidFill>
              </a:rPr>
              <a:t>The </a:t>
            </a:r>
            <a:r>
              <a:rPr lang="en-US" sz="6600" b="1" dirty="0" err="1">
                <a:solidFill>
                  <a:srgbClr val="002060"/>
                </a:solidFill>
              </a:rPr>
              <a:t>Kingmen</a:t>
            </a:r>
            <a:r>
              <a:rPr lang="en-US" sz="6600" b="1" dirty="0">
                <a:solidFill>
                  <a:srgbClr val="002060"/>
                </a:solidFill>
              </a:rPr>
              <a:t> Rebellion</a:t>
            </a:r>
          </a:p>
        </p:txBody>
      </p:sp>
      <p:sp>
        <p:nvSpPr>
          <p:cNvPr id="3" name="Content Placeholder 2"/>
          <p:cNvSpPr>
            <a:spLocks noGrp="1"/>
          </p:cNvSpPr>
          <p:nvPr>
            <p:ph idx="1"/>
          </p:nvPr>
        </p:nvSpPr>
        <p:spPr>
          <a:xfrm>
            <a:off x="1097280" y="1845734"/>
            <a:ext cx="4120672" cy="4023360"/>
          </a:xfrm>
        </p:spPr>
        <p:txBody>
          <a:bodyPr>
            <a:normAutofit/>
          </a:bodyPr>
          <a:lstStyle/>
          <a:p>
            <a:r>
              <a:rPr lang="en-US" sz="6000" b="1" dirty="0">
                <a:solidFill>
                  <a:srgbClr val="002060"/>
                </a:solidFill>
              </a:rPr>
              <a:t>Alma 46</a:t>
            </a:r>
          </a:p>
        </p:txBody>
      </p:sp>
      <p:pic>
        <p:nvPicPr>
          <p:cNvPr id="10242" name="Picture 2" descr="Image result for rhetor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527" y="1845734"/>
            <a:ext cx="6543153" cy="3925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37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b="1" dirty="0">
                <a:solidFill>
                  <a:srgbClr val="002060"/>
                </a:solidFill>
              </a:rPr>
              <a:t>Motivation</a:t>
            </a:r>
          </a:p>
        </p:txBody>
      </p:sp>
      <p:sp>
        <p:nvSpPr>
          <p:cNvPr id="3" name="Content Placeholder 2"/>
          <p:cNvSpPr>
            <a:spLocks noGrp="1"/>
          </p:cNvSpPr>
          <p:nvPr>
            <p:ph idx="1"/>
          </p:nvPr>
        </p:nvSpPr>
        <p:spPr>
          <a:xfrm>
            <a:off x="1097281" y="1845734"/>
            <a:ext cx="4053560" cy="4023360"/>
          </a:xfrm>
        </p:spPr>
        <p:txBody>
          <a:bodyPr>
            <a:normAutofit fontScale="92500"/>
          </a:bodyPr>
          <a:lstStyle/>
          <a:p>
            <a:r>
              <a:rPr lang="en-US" sz="2800" b="1" dirty="0">
                <a:solidFill>
                  <a:srgbClr val="002060"/>
                </a:solidFill>
              </a:rPr>
              <a:t>The question is not why </a:t>
            </a:r>
            <a:r>
              <a:rPr lang="en-US" sz="2800" b="1" dirty="0" err="1">
                <a:solidFill>
                  <a:srgbClr val="002060"/>
                </a:solidFill>
              </a:rPr>
              <a:t>Amalickiah</a:t>
            </a:r>
            <a:r>
              <a:rPr lang="en-US" sz="2800" b="1" dirty="0">
                <a:solidFill>
                  <a:srgbClr val="002060"/>
                </a:solidFill>
              </a:rPr>
              <a:t> and the lower judges would want a king. Clearly, they stand to gain in the obvious grab for power. </a:t>
            </a:r>
          </a:p>
          <a:p>
            <a:r>
              <a:rPr lang="en-US" sz="2800" b="1" dirty="0">
                <a:solidFill>
                  <a:srgbClr val="002060"/>
                </a:solidFill>
              </a:rPr>
              <a:t>The real question is for their followers, as it was for the followers of </a:t>
            </a:r>
            <a:r>
              <a:rPr lang="en-US" sz="2800" b="1" dirty="0" err="1">
                <a:solidFill>
                  <a:srgbClr val="002060"/>
                </a:solidFill>
              </a:rPr>
              <a:t>Korihor</a:t>
            </a:r>
            <a:r>
              <a:rPr lang="en-US" sz="2800" b="1" dirty="0">
                <a:solidFill>
                  <a:srgbClr val="002060"/>
                </a:solidFill>
              </a:rPr>
              <a:t> and </a:t>
            </a:r>
            <a:r>
              <a:rPr lang="en-US" sz="2800" b="1" dirty="0" err="1">
                <a:solidFill>
                  <a:srgbClr val="002060"/>
                </a:solidFill>
              </a:rPr>
              <a:t>Nehor</a:t>
            </a:r>
            <a:r>
              <a:rPr lang="en-US" sz="2800" b="1" dirty="0">
                <a:solidFill>
                  <a:srgbClr val="002060"/>
                </a:solidFill>
              </a:rPr>
              <a:t>: What was in it for them? </a:t>
            </a:r>
          </a:p>
        </p:txBody>
      </p:sp>
      <p:pic>
        <p:nvPicPr>
          <p:cNvPr id="7170" name="Picture 2" descr="Image result for bowing down to a 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4329" y="1011981"/>
            <a:ext cx="6088930" cy="4566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86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002060"/>
                </a:solidFill>
              </a:rPr>
              <a:t>Moroni’s</a:t>
            </a:r>
            <a:r>
              <a:rPr lang="en-US" b="1" dirty="0">
                <a:solidFill>
                  <a:srgbClr val="002060"/>
                </a:solidFill>
              </a:rPr>
              <a:t> Response</a:t>
            </a:r>
          </a:p>
        </p:txBody>
      </p:sp>
      <p:sp>
        <p:nvSpPr>
          <p:cNvPr id="3" name="Content Placeholder 2"/>
          <p:cNvSpPr>
            <a:spLocks noGrp="1"/>
          </p:cNvSpPr>
          <p:nvPr>
            <p:ph idx="1"/>
          </p:nvPr>
        </p:nvSpPr>
        <p:spPr/>
        <p:txBody>
          <a:bodyPr>
            <a:normAutofit/>
          </a:bodyPr>
          <a:lstStyle/>
          <a:p>
            <a:r>
              <a:rPr lang="en-US" sz="4800" b="1" dirty="0">
                <a:solidFill>
                  <a:srgbClr val="002060"/>
                </a:solidFill>
              </a:rPr>
              <a:t>Alma 46:11</a:t>
            </a:r>
          </a:p>
        </p:txBody>
      </p:sp>
      <p:pic>
        <p:nvPicPr>
          <p:cNvPr id="4" name="Picture 2" descr="Captain Moroni and the Title of Liberty by Jody Livings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2254" y="904371"/>
            <a:ext cx="4219662" cy="5475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684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K'awiil</a:t>
            </a:r>
            <a:r>
              <a:rPr lang="en-US" dirty="0"/>
              <a:t> scepter</a:t>
            </a:r>
            <a:endParaRPr lang="en-US" dirty="0"/>
          </a:p>
        </p:txBody>
      </p:sp>
      <p:sp>
        <p:nvSpPr>
          <p:cNvPr id="3" name="Content Placeholder 2"/>
          <p:cNvSpPr>
            <a:spLocks noGrp="1"/>
          </p:cNvSpPr>
          <p:nvPr>
            <p:ph idx="1"/>
          </p:nvPr>
        </p:nvSpPr>
        <p:spPr/>
        <p:txBody>
          <a:bodyPr/>
          <a:lstStyle/>
          <a:p>
            <a:r>
              <a:rPr lang="en-US" dirty="0"/>
              <a:t>Symbol of Mayan Kingship</a:t>
            </a:r>
          </a:p>
        </p:txBody>
      </p:sp>
      <p:pic>
        <p:nvPicPr>
          <p:cNvPr id="5122" name="Picture 2" descr="Image result for K'awiil scep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4797" y="929356"/>
            <a:ext cx="3707896" cy="507396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rawing of Yaxuun Bahlam, Bird-Jaguar Flapstaff Rit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1211" y="503337"/>
            <a:ext cx="3949167" cy="5848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703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894" y="286603"/>
            <a:ext cx="10769786" cy="1450757"/>
          </a:xfrm>
        </p:spPr>
        <p:txBody>
          <a:bodyPr>
            <a:normAutofit/>
          </a:bodyPr>
          <a:lstStyle/>
          <a:p>
            <a:r>
              <a:rPr lang="en-US" sz="6000" b="1" dirty="0">
                <a:solidFill>
                  <a:srgbClr val="002060"/>
                </a:solidFill>
              </a:rPr>
              <a:t>St. Hugh Nibley, Ancient Arab text</a:t>
            </a:r>
          </a:p>
        </p:txBody>
      </p:sp>
      <p:sp>
        <p:nvSpPr>
          <p:cNvPr id="3" name="Content Placeholder 2"/>
          <p:cNvSpPr>
            <a:spLocks noGrp="1"/>
          </p:cNvSpPr>
          <p:nvPr>
            <p:ph idx="1"/>
          </p:nvPr>
        </p:nvSpPr>
        <p:spPr>
          <a:xfrm>
            <a:off x="251671" y="1737360"/>
            <a:ext cx="7474590" cy="4906721"/>
          </a:xfrm>
        </p:spPr>
        <p:txBody>
          <a:bodyPr>
            <a:normAutofit lnSpcReduction="10000"/>
          </a:bodyPr>
          <a:lstStyle/>
          <a:p>
            <a:r>
              <a:rPr lang="en-US" b="1" dirty="0">
                <a:solidFill>
                  <a:srgbClr val="002060"/>
                </a:solidFill>
              </a:rPr>
              <a:t>And when Joseph had made himself known unto them [his brethren] he asked them about his father, saying, 'What did my father after [I left]?' They answered, 'He lost his eyesight [from weeping].' </a:t>
            </a:r>
          </a:p>
          <a:p>
            <a:r>
              <a:rPr lang="en-US" b="1" dirty="0">
                <a:solidFill>
                  <a:srgbClr val="002060"/>
                </a:solidFill>
              </a:rPr>
              <a:t>Then he gave them his garment [</a:t>
            </a:r>
            <a:r>
              <a:rPr lang="en-US" b="1" i="1" dirty="0" err="1">
                <a:solidFill>
                  <a:srgbClr val="002060"/>
                </a:solidFill>
              </a:rPr>
              <a:t>qamis</a:t>
            </a:r>
            <a:r>
              <a:rPr lang="en-US" b="1" dirty="0">
                <a:solidFill>
                  <a:srgbClr val="002060"/>
                </a:solidFill>
              </a:rPr>
              <a:t>, long outer shirt]. According to ad-</a:t>
            </a:r>
            <a:r>
              <a:rPr lang="en-US" b="1" dirty="0" err="1">
                <a:solidFill>
                  <a:srgbClr val="002060"/>
                </a:solidFill>
              </a:rPr>
              <a:t>Dahak</a:t>
            </a:r>
            <a:r>
              <a:rPr lang="en-US" b="1" dirty="0">
                <a:solidFill>
                  <a:srgbClr val="002060"/>
                </a:solidFill>
              </a:rPr>
              <a:t> that garment was of the weave [pattern, design] of Paradise, and the breath [spirit, odor] of Paradise was in it, so that it never decayed or in any way deteriorated [and that was] a sign [omen]. And Joseph gave them that garment, and it was the very one that had belonged to Abraham, having already had a long history. </a:t>
            </a:r>
          </a:p>
          <a:p>
            <a:r>
              <a:rPr lang="en-US" b="1" dirty="0">
                <a:solidFill>
                  <a:srgbClr val="002060"/>
                </a:solidFill>
              </a:rPr>
              <a:t>And he said to them, 'Go, take this garment of mine and place it upon the face of my father so he may have sight again, and return [to me] with all your families.' And when they had put Egypt behind them and come to Canaan their father Jacob said, 'Behold, I perceive the spirit [breath, odor] of Joseph, if you will not think me wandering in my mind and </a:t>
            </a:r>
            <a:r>
              <a:rPr lang="en-US" b="1" dirty="0" err="1">
                <a:solidFill>
                  <a:srgbClr val="002060"/>
                </a:solidFill>
              </a:rPr>
              <a:t>weakheaded</a:t>
            </a:r>
            <a:r>
              <a:rPr lang="en-US" b="1" dirty="0">
                <a:solidFill>
                  <a:srgbClr val="002060"/>
                </a:solidFill>
              </a:rPr>
              <a:t> from age.' . . . [for] he knew that upon all the earth there was no spirit [breath, odor] of Paradise save in that garment alone. . . . </a:t>
            </a:r>
          </a:p>
          <a:p>
            <a:endParaRPr lang="en-US" b="1" dirty="0">
              <a:solidFill>
                <a:srgbClr val="002060"/>
              </a:solidFill>
            </a:endParaRPr>
          </a:p>
        </p:txBody>
      </p:sp>
      <p:pic>
        <p:nvPicPr>
          <p:cNvPr id="4098" name="Picture 2" descr="Joseph's Coat Brought to Jacob by Giovanni Andrea de Ferrari. Image via Wikimedia Comm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4609" y="1737360"/>
            <a:ext cx="4066680" cy="3502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07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002060"/>
                </a:solidFill>
              </a:rPr>
              <a:t>St. Hugh Nibley, Ancient Arab text</a:t>
            </a:r>
          </a:p>
        </p:txBody>
      </p:sp>
      <p:sp>
        <p:nvSpPr>
          <p:cNvPr id="3" name="Content Placeholder 2"/>
          <p:cNvSpPr>
            <a:spLocks noGrp="1"/>
          </p:cNvSpPr>
          <p:nvPr>
            <p:ph idx="1"/>
          </p:nvPr>
        </p:nvSpPr>
        <p:spPr>
          <a:xfrm>
            <a:off x="713064" y="1845734"/>
            <a:ext cx="6442745" cy="4404064"/>
          </a:xfrm>
        </p:spPr>
        <p:txBody>
          <a:bodyPr>
            <a:normAutofit/>
          </a:bodyPr>
          <a:lstStyle/>
          <a:p>
            <a:r>
              <a:rPr lang="en-US" b="1" dirty="0">
                <a:solidFill>
                  <a:srgbClr val="002060"/>
                </a:solidFill>
              </a:rPr>
              <a:t>And as-</a:t>
            </a:r>
            <a:r>
              <a:rPr lang="en-US" b="1" dirty="0" err="1">
                <a:solidFill>
                  <a:srgbClr val="002060"/>
                </a:solidFill>
              </a:rPr>
              <a:t>Sadi</a:t>
            </a:r>
            <a:r>
              <a:rPr lang="en-US" b="1" dirty="0">
                <a:solidFill>
                  <a:srgbClr val="002060"/>
                </a:solidFill>
              </a:rPr>
              <a:t> says that Judah said to Joseph, 'It was I who took the garment bedaubed with blood to Jacob, and reported to him that the wolf had eaten Joseph; so give me this day thy garment that I might tell him that thou art living, that I might cause him to rejoice now as greatly as I caused him to sorrow then.' </a:t>
            </a:r>
          </a:p>
          <a:p>
            <a:r>
              <a:rPr lang="en-US" b="1" dirty="0">
                <a:solidFill>
                  <a:srgbClr val="002060"/>
                </a:solidFill>
              </a:rPr>
              <a:t>And Ibn-Abbas says that Judah took the garment and went forth in great haste, panting with exertion and anxiety . . . and when he brought the garment he laid it upon [Jacob’s] face, so that his sight returned to him. And ad-</a:t>
            </a:r>
            <a:r>
              <a:rPr lang="en-US" b="1" dirty="0" err="1">
                <a:solidFill>
                  <a:srgbClr val="002060"/>
                </a:solidFill>
              </a:rPr>
              <a:t>Dahak</a:t>
            </a:r>
            <a:r>
              <a:rPr lang="en-US" b="1" dirty="0">
                <a:solidFill>
                  <a:srgbClr val="002060"/>
                </a:solidFill>
              </a:rPr>
              <a:t> says that his sight returned after blindness, and his strength after weakness, and youth after age, and joy after sorrow….</a:t>
            </a:r>
          </a:p>
          <a:p>
            <a:endParaRPr lang="en-US" b="1" dirty="0">
              <a:solidFill>
                <a:srgbClr val="002060"/>
              </a:solidFill>
            </a:endParaRPr>
          </a:p>
        </p:txBody>
      </p:sp>
      <p:pic>
        <p:nvPicPr>
          <p:cNvPr id="4" name="Picture 2" descr="Joseph's Coat Brought to Jacob by Giovanni Andrea de Ferrari. Image via Wikimedia Comm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6812" y="1869959"/>
            <a:ext cx="4803002" cy="4136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80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892" y="1845733"/>
            <a:ext cx="5662569" cy="4429231"/>
          </a:xfrm>
        </p:spPr>
        <p:txBody>
          <a:bodyPr>
            <a:normAutofit/>
          </a:bodyPr>
          <a:lstStyle/>
          <a:p>
            <a:r>
              <a:rPr lang="en-US" sz="2400" b="1" dirty="0">
                <a:solidFill>
                  <a:srgbClr val="002060"/>
                </a:solidFill>
              </a:rPr>
              <a:t>"Note here that there were two remnants of Joseph's garment, one sent by Joseph to his father as a sign that he was still alive (since the garment had not decayed), and the other, torn and smeared with blood, brought by Judah to his father as a sign that Joseph was dead. </a:t>
            </a:r>
          </a:p>
          <a:p>
            <a:r>
              <a:rPr lang="en-US" sz="2400" b="1" dirty="0" err="1">
                <a:solidFill>
                  <a:srgbClr val="002060"/>
                </a:solidFill>
              </a:rPr>
              <a:t>Moroni</a:t>
            </a:r>
            <a:r>
              <a:rPr lang="en-US" sz="2400" b="1" dirty="0">
                <a:solidFill>
                  <a:srgbClr val="002060"/>
                </a:solidFill>
              </a:rPr>
              <a:t> actually quotes Jacob ('Now behold, this was the language of Jacob' [Alma 46:26]) as saying: 'Now behold, this giveth my soul sorrow; nevertheless, my soul hath joy in my son' (Alma 46:25)...</a:t>
            </a:r>
          </a:p>
          <a:p>
            <a:endParaRPr lang="en-US" sz="2400" b="1" dirty="0">
              <a:solidFill>
                <a:srgbClr val="002060"/>
              </a:solidFill>
            </a:endParaRPr>
          </a:p>
        </p:txBody>
      </p:sp>
      <p:sp>
        <p:nvSpPr>
          <p:cNvPr id="4" name="Title 1"/>
          <p:cNvSpPr>
            <a:spLocks noGrp="1"/>
          </p:cNvSpPr>
          <p:nvPr>
            <p:ph type="title"/>
          </p:nvPr>
        </p:nvSpPr>
        <p:spPr>
          <a:xfrm>
            <a:off x="402672" y="286603"/>
            <a:ext cx="10753008" cy="1450757"/>
          </a:xfrm>
        </p:spPr>
        <p:txBody>
          <a:bodyPr>
            <a:normAutofit/>
          </a:bodyPr>
          <a:lstStyle/>
          <a:p>
            <a:r>
              <a:rPr lang="en-US" sz="6000" b="1" dirty="0">
                <a:solidFill>
                  <a:srgbClr val="002060"/>
                </a:solidFill>
              </a:rPr>
              <a:t>St. Hugh Nibley, Ancient Arab text</a:t>
            </a:r>
          </a:p>
        </p:txBody>
      </p:sp>
      <p:pic>
        <p:nvPicPr>
          <p:cNvPr id="3074" name="Picture 2" descr="Joseph's Coat Brought to Jacob by Giovanni Andrea de Ferrari. Image via Wikimedia Comm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2588" y="2072080"/>
            <a:ext cx="4612150" cy="3972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02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229" y="286603"/>
            <a:ext cx="5654181" cy="1450757"/>
          </a:xfrm>
        </p:spPr>
        <p:txBody>
          <a:bodyPr/>
          <a:lstStyle/>
          <a:p>
            <a:r>
              <a:rPr lang="en-US" b="1" dirty="0">
                <a:solidFill>
                  <a:srgbClr val="002060"/>
                </a:solidFill>
              </a:rPr>
              <a:t>War Scroll, Dead Sea Scrolls at </a:t>
            </a:r>
            <a:r>
              <a:rPr lang="en-US" b="1" dirty="0" err="1">
                <a:solidFill>
                  <a:srgbClr val="002060"/>
                </a:solidFill>
              </a:rPr>
              <a:t>Qumron</a:t>
            </a:r>
            <a:endParaRPr lang="en-US" b="1" dirty="0">
              <a:solidFill>
                <a:srgbClr val="002060"/>
              </a:solidFill>
            </a:endParaRPr>
          </a:p>
        </p:txBody>
      </p:sp>
      <p:sp>
        <p:nvSpPr>
          <p:cNvPr id="3" name="Content Placeholder 2"/>
          <p:cNvSpPr>
            <a:spLocks noGrp="1"/>
          </p:cNvSpPr>
          <p:nvPr>
            <p:ph idx="1"/>
          </p:nvPr>
        </p:nvSpPr>
        <p:spPr>
          <a:xfrm>
            <a:off x="453006" y="1845734"/>
            <a:ext cx="6031683" cy="4219506"/>
          </a:xfrm>
        </p:spPr>
        <p:txBody>
          <a:bodyPr>
            <a:normAutofit/>
          </a:bodyPr>
          <a:lstStyle/>
          <a:p>
            <a:r>
              <a:rPr lang="en-US" b="1" dirty="0">
                <a:solidFill>
                  <a:srgbClr val="002060"/>
                </a:solidFill>
              </a:rPr>
              <a:t>The description of the banners. </a:t>
            </a:r>
            <a:br>
              <a:rPr lang="en-US" b="1" dirty="0">
                <a:solidFill>
                  <a:srgbClr val="002060"/>
                </a:solidFill>
              </a:rPr>
            </a:br>
            <a:r>
              <a:rPr lang="en-US" b="1" dirty="0">
                <a:solidFill>
                  <a:srgbClr val="002060"/>
                </a:solidFill>
              </a:rPr>
              <a:t>(13) Rule of the banners of the whole congregation according to their formations. On the grand banner which is at the head of all the people they shall write, "People of God," the names "Israel" </a:t>
            </a:r>
          </a:p>
          <a:p>
            <a:br>
              <a:rPr lang="en-US" b="1" dirty="0">
                <a:solidFill>
                  <a:srgbClr val="002060"/>
                </a:solidFill>
              </a:rPr>
            </a:br>
            <a:r>
              <a:rPr lang="en-US" b="1" dirty="0">
                <a:solidFill>
                  <a:srgbClr val="002060"/>
                </a:solidFill>
              </a:rPr>
              <a:t>(14) and "Aaron," and the names of the twelve tribes of Israel according to their order of birth. On the banners of the heads of the "camps" of three tribes </a:t>
            </a:r>
          </a:p>
          <a:p>
            <a:br>
              <a:rPr lang="en-US" b="1" dirty="0">
                <a:solidFill>
                  <a:srgbClr val="002060"/>
                </a:solidFill>
              </a:rPr>
            </a:br>
            <a:r>
              <a:rPr lang="en-US" b="1" dirty="0">
                <a:solidFill>
                  <a:srgbClr val="002060"/>
                </a:solidFill>
              </a:rPr>
              <a:t>(15) they shall write, "the Spirit [of God," and the names of three tribes. O]n the banner of each tribe they shall write, "</a:t>
            </a:r>
            <a:r>
              <a:rPr lang="en-US" b="1" i="1" u="sng" dirty="0">
                <a:solidFill>
                  <a:srgbClr val="002060"/>
                </a:solidFill>
              </a:rPr>
              <a:t>Standard of God</a:t>
            </a:r>
            <a:r>
              <a:rPr lang="en-US" b="1" dirty="0">
                <a:solidFill>
                  <a:srgbClr val="002060"/>
                </a:solidFill>
              </a:rPr>
              <a:t>,"</a:t>
            </a:r>
            <a:endParaRPr lang="en-US" b="1" dirty="0">
              <a:solidFill>
                <a:srgbClr val="002060"/>
              </a:solidFill>
            </a:endParaRPr>
          </a:p>
        </p:txBody>
      </p:sp>
      <p:pic>
        <p:nvPicPr>
          <p:cNvPr id="1026" name="Picture 2" descr="Image result for dead sea scrolls war scroll, ban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155" y="587229"/>
            <a:ext cx="4839531" cy="5608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06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4521</TotalTime>
  <Words>635</Words>
  <Application>Microsoft Office PowerPoint</Application>
  <PresentationFormat>Widescreen</PresentationFormat>
  <Paragraphs>30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Retrospect</vt:lpstr>
      <vt:lpstr>The Title of Liberty</vt:lpstr>
      <vt:lpstr>The Kingmen Rebellion</vt:lpstr>
      <vt:lpstr>Motivation</vt:lpstr>
      <vt:lpstr>Moroni’s Response</vt:lpstr>
      <vt:lpstr>K'awiil scepter</vt:lpstr>
      <vt:lpstr>St. Hugh Nibley, Ancient Arab text</vt:lpstr>
      <vt:lpstr>St. Hugh Nibley, Ancient Arab text</vt:lpstr>
      <vt:lpstr>St. Hugh Nibley, Ancient Arab text</vt:lpstr>
      <vt:lpstr>War Scroll, Dead Sea Scrolls at Qumron</vt:lpstr>
      <vt:lpstr>Covenants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Hinckley</dc:creator>
  <cp:lastModifiedBy>Kevin Hinckley</cp:lastModifiedBy>
  <cp:revision>7</cp:revision>
  <dcterms:created xsi:type="dcterms:W3CDTF">2017-02-15T14:44:02Z</dcterms:created>
  <dcterms:modified xsi:type="dcterms:W3CDTF">2017-02-18T18:05:27Z</dcterms:modified>
</cp:coreProperties>
</file>