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9" r:id="rId4"/>
    <p:sldId id="258" r:id="rId5"/>
    <p:sldId id="260" r:id="rId6"/>
    <p:sldId id="261" r:id="rId7"/>
    <p:sldId id="264" r:id="rId8"/>
    <p:sldId id="263" r:id="rId9"/>
    <p:sldId id="262"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96" y="-4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5B5853-5C76-4ED9-A6FC-63AD5392A3D6}" type="datetimeFigureOut">
              <a:rPr lang="en-US" smtClean="0"/>
              <a:pPr/>
              <a:t>9/30/2012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837D7C-A761-470D-A570-72256E1359F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837D7C-A761-470D-A570-72256E1359F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837D7C-A761-470D-A570-72256E1359F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837D7C-A761-470D-A570-72256E1359F7}"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837D7C-A761-470D-A570-72256E1359F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837D7C-A761-470D-A570-72256E1359F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837D7C-A761-470D-A570-72256E1359F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837D7C-A761-470D-A570-72256E1359F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837D7C-A761-470D-A570-72256E1359F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837D7C-A761-470D-A570-72256E1359F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837D7C-A761-470D-A570-72256E1359F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A837D7C-A761-470D-A570-72256E1359F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11DC509-3A37-4B7D-B2D2-5A25ED0F938D}" type="datetimeFigureOut">
              <a:rPr lang="en-US" smtClean="0"/>
              <a:pPr/>
              <a:t>9/30/2012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0D17754-FF06-450A-ABB1-B85F56EB70A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1DC509-3A37-4B7D-B2D2-5A25ED0F938D}" type="datetimeFigureOut">
              <a:rPr lang="en-US" smtClean="0"/>
              <a:pPr/>
              <a:t>9/30/2012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17754-FF06-450A-ABB1-B85F56EB70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1DC509-3A37-4B7D-B2D2-5A25ED0F938D}" type="datetimeFigureOut">
              <a:rPr lang="en-US" smtClean="0"/>
              <a:pPr/>
              <a:t>9/30/2012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17754-FF06-450A-ABB1-B85F56EB70A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1DC509-3A37-4B7D-B2D2-5A25ED0F938D}" type="datetimeFigureOut">
              <a:rPr lang="en-US" smtClean="0"/>
              <a:pPr/>
              <a:t>9/30/2012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17754-FF06-450A-ABB1-B85F56EB70A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11DC509-3A37-4B7D-B2D2-5A25ED0F938D}" type="datetimeFigureOut">
              <a:rPr lang="en-US" smtClean="0"/>
              <a:pPr/>
              <a:t>9/30/2012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17754-FF06-450A-ABB1-B85F56EB70A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11DC509-3A37-4B7D-B2D2-5A25ED0F938D}" type="datetimeFigureOut">
              <a:rPr lang="en-US" smtClean="0"/>
              <a:pPr/>
              <a:t>9/30/2012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17754-FF06-450A-ABB1-B85F56EB70A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11DC509-3A37-4B7D-B2D2-5A25ED0F938D}" type="datetimeFigureOut">
              <a:rPr lang="en-US" smtClean="0"/>
              <a:pPr/>
              <a:t>9/30/2012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D17754-FF06-450A-ABB1-B85F56EB70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11DC509-3A37-4B7D-B2D2-5A25ED0F938D}" type="datetimeFigureOut">
              <a:rPr lang="en-US" smtClean="0"/>
              <a:pPr/>
              <a:t>9/30/2012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D17754-FF06-450A-ABB1-B85F56EB70A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1DC509-3A37-4B7D-B2D2-5A25ED0F938D}" type="datetimeFigureOut">
              <a:rPr lang="en-US" smtClean="0"/>
              <a:pPr/>
              <a:t>9/30/2012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D17754-FF06-450A-ABB1-B85F56EB70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11DC509-3A37-4B7D-B2D2-5A25ED0F938D}" type="datetimeFigureOut">
              <a:rPr lang="en-US" smtClean="0"/>
              <a:pPr/>
              <a:t>9/30/2012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17754-FF06-450A-ABB1-B85F56EB70A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11DC509-3A37-4B7D-B2D2-5A25ED0F938D}" type="datetimeFigureOut">
              <a:rPr lang="en-US" smtClean="0"/>
              <a:pPr/>
              <a:t>9/30/2012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0D17754-FF06-450A-ABB1-B85F56EB70A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11DC509-3A37-4B7D-B2D2-5A25ED0F938D}" type="datetimeFigureOut">
              <a:rPr lang="en-US" smtClean="0"/>
              <a:pPr/>
              <a:t>9/30/2012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0D17754-FF06-450A-ABB1-B85F56EB70A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mormonreligion.org/files/2010/10/jones-preaching-wales-mormon.jpg"/>
          <p:cNvPicPr>
            <a:picLocks noChangeAspect="1" noChangeArrowheads="1"/>
          </p:cNvPicPr>
          <p:nvPr/>
        </p:nvPicPr>
        <p:blipFill>
          <a:blip r:embed="rId3" cstate="print"/>
          <a:srcRect/>
          <a:stretch>
            <a:fillRect/>
          </a:stretch>
        </p:blipFill>
        <p:spPr bwMode="auto">
          <a:xfrm>
            <a:off x="0" y="0"/>
            <a:ext cx="10441760" cy="8001000"/>
          </a:xfrm>
          <a:prstGeom prst="rect">
            <a:avLst/>
          </a:prstGeom>
          <a:noFill/>
        </p:spPr>
      </p:pic>
      <p:sp>
        <p:nvSpPr>
          <p:cNvPr id="2" name="Title 1"/>
          <p:cNvSpPr>
            <a:spLocks noGrp="1"/>
          </p:cNvSpPr>
          <p:nvPr>
            <p:ph type="ctrTitle"/>
          </p:nvPr>
        </p:nvSpPr>
        <p:spPr>
          <a:xfrm>
            <a:off x="533400" y="4724400"/>
            <a:ext cx="5943600" cy="1752600"/>
          </a:xfrm>
        </p:spPr>
        <p:txBody>
          <a:bodyPr>
            <a:noAutofit/>
          </a:bodyPr>
          <a:lstStyle/>
          <a:p>
            <a:pPr algn="l"/>
            <a:r>
              <a:rPr lang="en-US" sz="6600" dirty="0" smtClean="0">
                <a:solidFill>
                  <a:schemeClr val="tx1">
                    <a:lumMod val="95000"/>
                  </a:schemeClr>
                </a:solidFill>
                <a:latin typeface="Copperplate Gothic Bold" pitchFamily="34" charset="0"/>
              </a:rPr>
              <a:t>Oath </a:t>
            </a:r>
            <a:br>
              <a:rPr lang="en-US" sz="6600" dirty="0" smtClean="0">
                <a:solidFill>
                  <a:schemeClr val="tx1">
                    <a:lumMod val="95000"/>
                  </a:schemeClr>
                </a:solidFill>
                <a:latin typeface="Copperplate Gothic Bold" pitchFamily="34" charset="0"/>
              </a:rPr>
            </a:br>
            <a:r>
              <a:rPr lang="en-US" sz="6600" dirty="0" smtClean="0">
                <a:solidFill>
                  <a:schemeClr val="tx1">
                    <a:lumMod val="95000"/>
                  </a:schemeClr>
                </a:solidFill>
                <a:latin typeface="Copperplate Gothic Bold" pitchFamily="34" charset="0"/>
              </a:rPr>
              <a:t>and Covenant</a:t>
            </a:r>
            <a:endParaRPr lang="en-US" sz="6600" dirty="0">
              <a:solidFill>
                <a:schemeClr val="tx1">
                  <a:lumMod val="95000"/>
                </a:schemeClr>
              </a:solidFill>
              <a:latin typeface="Copperplate Gothic Bold" pitchFamily="34" charset="0"/>
            </a:endParaRPr>
          </a:p>
        </p:txBody>
      </p:sp>
      <p:sp>
        <p:nvSpPr>
          <p:cNvPr id="3" name="Subtitle 2"/>
          <p:cNvSpPr>
            <a:spLocks noGrp="1"/>
          </p:cNvSpPr>
          <p:nvPr>
            <p:ph type="subTitle" idx="1"/>
          </p:nvPr>
        </p:nvSpPr>
        <p:spPr>
          <a:xfrm rot="16200000">
            <a:off x="7388352" y="3228536"/>
            <a:ext cx="4044696" cy="1752600"/>
          </a:xfrm>
        </p:spPr>
        <p:txBody>
          <a:bodyPr/>
          <a:lstStyle/>
          <a:p>
            <a:r>
              <a:rPr lang="en-US" dirty="0" smtClean="0"/>
              <a:t>www.kevinhinckley.com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50000"/>
                  </a:schemeClr>
                </a:solidFill>
              </a:rPr>
              <a:t>Oath and Covenant</a:t>
            </a:r>
            <a:endParaRPr lang="en-US" b="1" dirty="0">
              <a:solidFill>
                <a:schemeClr val="accent1">
                  <a:lumMod val="50000"/>
                </a:schemeClr>
              </a:solidFill>
            </a:endParaRPr>
          </a:p>
        </p:txBody>
      </p:sp>
      <p:sp>
        <p:nvSpPr>
          <p:cNvPr id="3" name="Content Placeholder 2"/>
          <p:cNvSpPr>
            <a:spLocks noGrp="1"/>
          </p:cNvSpPr>
          <p:nvPr>
            <p:ph idx="1"/>
          </p:nvPr>
        </p:nvSpPr>
        <p:spPr>
          <a:xfrm>
            <a:off x="457200" y="1935480"/>
            <a:ext cx="4038600" cy="4389120"/>
          </a:xfrm>
        </p:spPr>
        <p:txBody>
          <a:bodyPr>
            <a:normAutofit/>
          </a:bodyPr>
          <a:lstStyle/>
          <a:p>
            <a:pPr>
              <a:buNone/>
            </a:pPr>
            <a:r>
              <a:rPr lang="en-US" sz="6000" b="1" dirty="0" smtClean="0">
                <a:solidFill>
                  <a:srgbClr val="7030A0"/>
                </a:solidFill>
              </a:rPr>
              <a:t>D&amp;C 84:39,40</a:t>
            </a:r>
            <a:endParaRPr lang="en-US" sz="6000" b="1" dirty="0">
              <a:solidFill>
                <a:srgbClr val="7030A0"/>
              </a:solidFill>
            </a:endParaRPr>
          </a:p>
        </p:txBody>
      </p:sp>
      <p:pic>
        <p:nvPicPr>
          <p:cNvPr id="35842" name="Picture 2" descr="http://www.understandingmormonism.org/files/2008/06/mormon-gift-holy-ghost.jpg"/>
          <p:cNvPicPr>
            <a:picLocks noChangeAspect="1" noChangeArrowheads="1"/>
          </p:cNvPicPr>
          <p:nvPr/>
        </p:nvPicPr>
        <p:blipFill>
          <a:blip r:embed="rId3" cstate="print"/>
          <a:srcRect/>
          <a:stretch>
            <a:fillRect/>
          </a:stretch>
        </p:blipFill>
        <p:spPr bwMode="auto">
          <a:xfrm>
            <a:off x="4572000" y="1905000"/>
            <a:ext cx="3581400" cy="4476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3794" name="Picture 2" descr="http://www.ratcliffefamily.org/lds_images/new_testament/christ_ordaining_the_apostles.jpg?1.0.2"/>
          <p:cNvPicPr>
            <a:picLocks noChangeAspect="1" noChangeArrowheads="1"/>
          </p:cNvPicPr>
          <p:nvPr/>
        </p:nvPicPr>
        <p:blipFill>
          <a:blip r:embed="rId3" cstate="print"/>
          <a:srcRect/>
          <a:stretch>
            <a:fillRect/>
          </a:stretch>
        </p:blipFill>
        <p:spPr bwMode="auto">
          <a:xfrm>
            <a:off x="0" y="0"/>
            <a:ext cx="9144000" cy="704158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History</a:t>
            </a:r>
            <a:endParaRPr lang="en-US" sz="6000" b="1" dirty="0"/>
          </a:p>
        </p:txBody>
      </p:sp>
      <p:sp>
        <p:nvSpPr>
          <p:cNvPr id="3" name="Content Placeholder 2"/>
          <p:cNvSpPr>
            <a:spLocks noGrp="1"/>
          </p:cNvSpPr>
          <p:nvPr>
            <p:ph idx="1"/>
          </p:nvPr>
        </p:nvSpPr>
        <p:spPr>
          <a:xfrm>
            <a:off x="457200" y="3733800"/>
            <a:ext cx="6858000" cy="2590800"/>
          </a:xfrm>
        </p:spPr>
        <p:txBody>
          <a:bodyPr/>
          <a:lstStyle/>
          <a:p>
            <a:pPr>
              <a:buNone/>
            </a:pPr>
            <a:r>
              <a:rPr lang="en-US" b="1" dirty="0" smtClean="0">
                <a:solidFill>
                  <a:srgbClr val="C00000"/>
                </a:solidFill>
              </a:rPr>
              <a:t>Elders called in January </a:t>
            </a:r>
            <a:r>
              <a:rPr lang="en-US" b="1" dirty="0" smtClean="0">
                <a:solidFill>
                  <a:srgbClr val="C00000"/>
                </a:solidFill>
              </a:rPr>
              <a:t>1832, now returned</a:t>
            </a:r>
            <a:endParaRPr lang="en-US" b="1" dirty="0" smtClean="0">
              <a:solidFill>
                <a:srgbClr val="C00000"/>
              </a:solidFill>
            </a:endParaRPr>
          </a:p>
          <a:p>
            <a:pPr>
              <a:buNone/>
            </a:pPr>
            <a:r>
              <a:rPr lang="en-US" b="1" dirty="0" smtClean="0">
                <a:solidFill>
                  <a:srgbClr val="C00000"/>
                </a:solidFill>
              </a:rPr>
              <a:t>Joseph Returned from Missouri</a:t>
            </a:r>
            <a:endParaRPr lang="en-US" b="1" dirty="0">
              <a:solidFill>
                <a:srgbClr val="C00000"/>
              </a:solidFill>
            </a:endParaRPr>
          </a:p>
        </p:txBody>
      </p:sp>
      <p:pic>
        <p:nvPicPr>
          <p:cNvPr id="2050" name="Picture 2" descr="http://1.bp.blogspot.com/-kZjj3_tOxdE/Tjwq7AsCw8I/AAAAAAAABXo/7hJRDzitGFo/s1600/IMG00165-20110801-1154-794161.jpg"/>
          <p:cNvPicPr>
            <a:picLocks noChangeAspect="1" noChangeArrowheads="1"/>
          </p:cNvPicPr>
          <p:nvPr/>
        </p:nvPicPr>
        <p:blipFill>
          <a:blip r:embed="rId3" cstate="print"/>
          <a:srcRect/>
          <a:stretch>
            <a:fillRect/>
          </a:stretch>
        </p:blipFill>
        <p:spPr bwMode="auto">
          <a:xfrm>
            <a:off x="4267200" y="0"/>
            <a:ext cx="4876800" cy="3657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Revelation</a:t>
            </a:r>
            <a:endParaRPr lang="en-US" dirty="0"/>
          </a:p>
        </p:txBody>
      </p:sp>
      <p:sp>
        <p:nvSpPr>
          <p:cNvPr id="3" name="Content Placeholder 2"/>
          <p:cNvSpPr>
            <a:spLocks noGrp="1"/>
          </p:cNvSpPr>
          <p:nvPr>
            <p:ph idx="1"/>
          </p:nvPr>
        </p:nvSpPr>
        <p:spPr>
          <a:xfrm>
            <a:off x="4572000" y="1676400"/>
            <a:ext cx="4114800" cy="4389120"/>
          </a:xfrm>
        </p:spPr>
        <p:txBody>
          <a:bodyPr>
            <a:normAutofit/>
          </a:bodyPr>
          <a:lstStyle/>
          <a:p>
            <a:pPr>
              <a:buNone/>
            </a:pPr>
            <a:r>
              <a:rPr lang="en-US" sz="4800" b="1" dirty="0" smtClean="0">
                <a:solidFill>
                  <a:srgbClr val="C00000"/>
                </a:solidFill>
              </a:rPr>
              <a:t>D&amp;C 84: 1-4</a:t>
            </a:r>
            <a:endParaRPr lang="en-US" sz="4800" b="1" dirty="0">
              <a:solidFill>
                <a:srgbClr val="C00000"/>
              </a:solidFill>
            </a:endParaRPr>
          </a:p>
        </p:txBody>
      </p:sp>
      <p:pic>
        <p:nvPicPr>
          <p:cNvPr id="33794" name="Picture 2" descr="http://www.lds.org/images/Magazines/Ensign/Archive/ensignlp.nfo:o:2f54.jpg"/>
          <p:cNvPicPr>
            <a:picLocks noChangeAspect="1" noChangeArrowheads="1"/>
          </p:cNvPicPr>
          <p:nvPr/>
        </p:nvPicPr>
        <p:blipFill>
          <a:blip r:embed="rId3" cstate="print"/>
          <a:srcRect/>
          <a:stretch>
            <a:fillRect/>
          </a:stretch>
        </p:blipFill>
        <p:spPr bwMode="auto">
          <a:xfrm>
            <a:off x="381000" y="2667000"/>
            <a:ext cx="5867400" cy="405207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1746" name="Picture 2" descr="http://www.zioncommunities.org/images/ZionPlat.jpg"/>
          <p:cNvPicPr>
            <a:picLocks noChangeAspect="1" noChangeArrowheads="1"/>
          </p:cNvPicPr>
          <p:nvPr/>
        </p:nvPicPr>
        <p:blipFill>
          <a:blip r:embed="rId3" cstate="print"/>
          <a:srcRect/>
          <a:stretch>
            <a:fillRect/>
          </a:stretch>
        </p:blipFill>
        <p:spPr bwMode="auto">
          <a:xfrm>
            <a:off x="1905000" y="112380"/>
            <a:ext cx="5181600" cy="682182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t>Filled with Glory</a:t>
            </a:r>
            <a:endParaRPr lang="en-US" sz="6600" b="1" dirty="0"/>
          </a:p>
        </p:txBody>
      </p:sp>
      <p:sp>
        <p:nvSpPr>
          <p:cNvPr id="3" name="Content Placeholder 2"/>
          <p:cNvSpPr>
            <a:spLocks noGrp="1"/>
          </p:cNvSpPr>
          <p:nvPr>
            <p:ph idx="1"/>
          </p:nvPr>
        </p:nvSpPr>
        <p:spPr>
          <a:xfrm>
            <a:off x="457200" y="1935480"/>
            <a:ext cx="4191000" cy="4389120"/>
          </a:xfrm>
        </p:spPr>
        <p:txBody>
          <a:bodyPr>
            <a:normAutofit/>
          </a:bodyPr>
          <a:lstStyle/>
          <a:p>
            <a:pPr>
              <a:buNone/>
            </a:pPr>
            <a:r>
              <a:rPr lang="en-US" sz="4800" b="1" dirty="0" smtClean="0">
                <a:solidFill>
                  <a:srgbClr val="C00000"/>
                </a:solidFill>
              </a:rPr>
              <a:t>D&amp;C 84: 5, 32</a:t>
            </a:r>
            <a:endParaRPr lang="en-US" sz="4800" b="1" dirty="0">
              <a:solidFill>
                <a:srgbClr val="C00000"/>
              </a:solidFill>
            </a:endParaRPr>
          </a:p>
        </p:txBody>
      </p:sp>
      <p:pic>
        <p:nvPicPr>
          <p:cNvPr id="35842" name="Picture 2" descr="http://pastorerickson.com/wp-content/uploads/2011/02/tabernacle-temple-time-Moses.jpg"/>
          <p:cNvPicPr>
            <a:picLocks noChangeAspect="1" noChangeArrowheads="1"/>
          </p:cNvPicPr>
          <p:nvPr/>
        </p:nvPicPr>
        <p:blipFill>
          <a:blip r:embed="rId3" cstate="print"/>
          <a:srcRect/>
          <a:stretch>
            <a:fillRect/>
          </a:stretch>
        </p:blipFill>
        <p:spPr bwMode="auto">
          <a:xfrm>
            <a:off x="1887091" y="2895600"/>
            <a:ext cx="4666109" cy="377815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Moses’ Line of Authority</a:t>
            </a:r>
            <a:endParaRPr lang="en-US" b="1" dirty="0"/>
          </a:p>
        </p:txBody>
      </p:sp>
      <p:sp>
        <p:nvSpPr>
          <p:cNvPr id="3" name="Content Placeholder 2"/>
          <p:cNvSpPr>
            <a:spLocks noGrp="1"/>
          </p:cNvSpPr>
          <p:nvPr>
            <p:ph idx="1"/>
          </p:nvPr>
        </p:nvSpPr>
        <p:spPr>
          <a:xfrm>
            <a:off x="457200" y="1935480"/>
            <a:ext cx="3810000" cy="4389120"/>
          </a:xfrm>
        </p:spPr>
        <p:txBody>
          <a:bodyPr>
            <a:normAutofit/>
          </a:bodyPr>
          <a:lstStyle/>
          <a:p>
            <a:pPr>
              <a:buNone/>
            </a:pPr>
            <a:r>
              <a:rPr lang="en-US" sz="4800" b="1" dirty="0" smtClean="0">
                <a:solidFill>
                  <a:srgbClr val="C00000"/>
                </a:solidFill>
              </a:rPr>
              <a:t>D&amp;C 84: 6-13</a:t>
            </a:r>
            <a:endParaRPr lang="en-US" sz="4800" b="1" dirty="0">
              <a:solidFill>
                <a:srgbClr val="C00000"/>
              </a:solidFill>
            </a:endParaRPr>
          </a:p>
        </p:txBody>
      </p:sp>
      <p:pic>
        <p:nvPicPr>
          <p:cNvPr id="37890" name="Picture 2" descr="http://img15.imageshack.us/img15/9761/hestontenxlarge.jpg"/>
          <p:cNvPicPr>
            <a:picLocks noChangeAspect="1" noChangeArrowheads="1"/>
          </p:cNvPicPr>
          <p:nvPr/>
        </p:nvPicPr>
        <p:blipFill>
          <a:blip r:embed="rId3" cstate="print"/>
          <a:srcRect/>
          <a:stretch>
            <a:fillRect/>
          </a:stretch>
        </p:blipFill>
        <p:spPr bwMode="auto">
          <a:xfrm>
            <a:off x="2971800" y="2819400"/>
            <a:ext cx="4667250" cy="38766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Preparatory Gospel</a:t>
            </a:r>
            <a:endParaRPr lang="en-US" dirty="0"/>
          </a:p>
        </p:txBody>
      </p:sp>
      <p:sp>
        <p:nvSpPr>
          <p:cNvPr id="3" name="Content Placeholder 2"/>
          <p:cNvSpPr>
            <a:spLocks noGrp="1"/>
          </p:cNvSpPr>
          <p:nvPr>
            <p:ph idx="1"/>
          </p:nvPr>
        </p:nvSpPr>
        <p:spPr>
          <a:xfrm>
            <a:off x="4114800" y="1935480"/>
            <a:ext cx="4572000" cy="4389120"/>
          </a:xfrm>
        </p:spPr>
        <p:txBody>
          <a:bodyPr>
            <a:normAutofit/>
          </a:bodyPr>
          <a:lstStyle/>
          <a:p>
            <a:pPr>
              <a:buNone/>
            </a:pPr>
            <a:r>
              <a:rPr lang="en-US" sz="4400" b="1" dirty="0" smtClean="0">
                <a:solidFill>
                  <a:srgbClr val="C00000"/>
                </a:solidFill>
              </a:rPr>
              <a:t>D&amp;C 84: 20-27</a:t>
            </a:r>
            <a:endParaRPr lang="en-US" sz="4400" b="1" dirty="0">
              <a:solidFill>
                <a:srgbClr val="C00000"/>
              </a:solidFill>
            </a:endParaRPr>
          </a:p>
        </p:txBody>
      </p:sp>
      <p:pic>
        <p:nvPicPr>
          <p:cNvPr id="31746" name="Picture 2" descr="http://4.bp.blogspot.com/-Qg5S2LwqjSs/TZPVw3fbx9I/AAAAAAAAAPA/Q81klDIOQ8c/s1600/CelIdahoFalls.jpg"/>
          <p:cNvPicPr>
            <a:picLocks noChangeAspect="1" noChangeArrowheads="1"/>
          </p:cNvPicPr>
          <p:nvPr/>
        </p:nvPicPr>
        <p:blipFill>
          <a:blip r:embed="rId3" cstate="print"/>
          <a:srcRect/>
          <a:stretch>
            <a:fillRect/>
          </a:stretch>
        </p:blipFill>
        <p:spPr bwMode="auto">
          <a:xfrm>
            <a:off x="152400" y="1905000"/>
            <a:ext cx="3657600" cy="47862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Sacrifice</a:t>
            </a:r>
            <a:endParaRPr lang="en-US" dirty="0"/>
          </a:p>
        </p:txBody>
      </p:sp>
      <p:sp>
        <p:nvSpPr>
          <p:cNvPr id="3" name="Content Placeholder 2"/>
          <p:cNvSpPr>
            <a:spLocks noGrp="1"/>
          </p:cNvSpPr>
          <p:nvPr>
            <p:ph idx="1"/>
          </p:nvPr>
        </p:nvSpPr>
        <p:spPr>
          <a:xfrm>
            <a:off x="457200" y="1935480"/>
            <a:ext cx="4114800" cy="4389120"/>
          </a:xfrm>
        </p:spPr>
        <p:txBody>
          <a:bodyPr>
            <a:normAutofit/>
          </a:bodyPr>
          <a:lstStyle/>
          <a:p>
            <a:pPr>
              <a:buNone/>
            </a:pPr>
            <a:r>
              <a:rPr lang="en-US" sz="4800" b="1" dirty="0" smtClean="0">
                <a:solidFill>
                  <a:srgbClr val="C00000"/>
                </a:solidFill>
              </a:rPr>
              <a:t>D&amp;C 84:31</a:t>
            </a:r>
            <a:endParaRPr lang="en-US" sz="4800" b="1" dirty="0">
              <a:solidFill>
                <a:srgbClr val="C00000"/>
              </a:solidFill>
            </a:endParaRPr>
          </a:p>
        </p:txBody>
      </p:sp>
      <p:pic>
        <p:nvPicPr>
          <p:cNvPr id="2050" name="Picture 2" descr="http://d5iam0kjo36nw.cloudfront.net/V01p465002.jpg"/>
          <p:cNvPicPr>
            <a:picLocks noChangeAspect="1" noChangeArrowheads="1"/>
          </p:cNvPicPr>
          <p:nvPr/>
        </p:nvPicPr>
        <p:blipFill>
          <a:blip r:embed="rId3" cstate="print"/>
          <a:srcRect/>
          <a:stretch>
            <a:fillRect/>
          </a:stretch>
        </p:blipFill>
        <p:spPr bwMode="auto">
          <a:xfrm>
            <a:off x="4038600" y="1142999"/>
            <a:ext cx="4572000" cy="51874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Joseph Smith</a:t>
            </a:r>
            <a:endParaRPr lang="en-US" dirty="0"/>
          </a:p>
        </p:txBody>
      </p:sp>
      <p:sp>
        <p:nvSpPr>
          <p:cNvPr id="3" name="Content Placeholder 2"/>
          <p:cNvSpPr>
            <a:spLocks noGrp="1"/>
          </p:cNvSpPr>
          <p:nvPr>
            <p:ph idx="1"/>
          </p:nvPr>
        </p:nvSpPr>
        <p:spPr>
          <a:xfrm>
            <a:off x="152400" y="1447800"/>
            <a:ext cx="4800600" cy="5181600"/>
          </a:xfrm>
        </p:spPr>
        <p:txBody>
          <a:bodyPr>
            <a:normAutofit fontScale="62500" lnSpcReduction="20000"/>
          </a:bodyPr>
          <a:lstStyle/>
          <a:p>
            <a:pPr>
              <a:buNone/>
            </a:pPr>
            <a:r>
              <a:rPr lang="en-US" b="1" dirty="0" smtClean="0">
                <a:solidFill>
                  <a:srgbClr val="C00000"/>
                </a:solidFill>
              </a:rPr>
              <a:t>It is generally supposed that sacrifice was entirely done away when the Great Sacrifice (i.e., the sacrifice of the Lord Jesus) was offered up, and that there will be no necessity for the ordinance of (animal) sacrifice in the future: but those who assert this are certainly not acquainted with the duties, privileges and authority of the Priesthood, or with the prophets. . . .</a:t>
            </a:r>
          </a:p>
          <a:p>
            <a:pPr>
              <a:buNone/>
            </a:pPr>
            <a:r>
              <a:rPr lang="en-US" b="1" dirty="0" smtClean="0">
                <a:solidFill>
                  <a:srgbClr val="C00000"/>
                </a:solidFill>
              </a:rPr>
              <a:t>These sacrifices, as well as every ordinance belonging to the Priesthood, will, when the Temple of the Lord shall be built, and the sons of Levi purified, be fully restored and attended to in all their powers, ramifications, and </a:t>
            </a:r>
            <a:r>
              <a:rPr lang="en-US" b="1" dirty="0" smtClean="0">
                <a:solidFill>
                  <a:srgbClr val="C00000"/>
                </a:solidFill>
              </a:rPr>
              <a:t>blessings.</a:t>
            </a:r>
          </a:p>
          <a:p>
            <a:pPr>
              <a:buNone/>
            </a:pPr>
            <a:r>
              <a:rPr lang="en-US" b="1" dirty="0" smtClean="0">
                <a:solidFill>
                  <a:srgbClr val="C00000"/>
                </a:solidFill>
              </a:rPr>
              <a:t>It </a:t>
            </a:r>
            <a:r>
              <a:rPr lang="en-US" b="1" dirty="0" smtClean="0">
                <a:solidFill>
                  <a:srgbClr val="C00000"/>
                </a:solidFill>
              </a:rPr>
              <a:t>is not to be understood that the Law of Moses will be established again with all its rites and variety of ceremonies; this has never been spoken of by the prophets; but those things which existed prior to Moses' day, namely, sacrifice will be continued. </a:t>
            </a:r>
            <a:endParaRPr lang="en-US" b="1" dirty="0" smtClean="0">
              <a:solidFill>
                <a:srgbClr val="C00000"/>
              </a:solidFill>
            </a:endParaRPr>
          </a:p>
          <a:p>
            <a:pPr>
              <a:buNone/>
            </a:pPr>
            <a:r>
              <a:rPr lang="en-US" b="1" dirty="0" smtClean="0">
                <a:solidFill>
                  <a:srgbClr val="C00000"/>
                </a:solidFill>
              </a:rPr>
              <a:t>	</a:t>
            </a:r>
            <a:r>
              <a:rPr lang="en-US" b="1" dirty="0" smtClean="0">
                <a:solidFill>
                  <a:srgbClr val="C00000"/>
                </a:solidFill>
              </a:rPr>
              <a:t>	(</a:t>
            </a:r>
            <a:r>
              <a:rPr lang="en-US" b="1" i="1" dirty="0" smtClean="0">
                <a:solidFill>
                  <a:srgbClr val="C00000"/>
                </a:solidFill>
              </a:rPr>
              <a:t>History of the Church, </a:t>
            </a:r>
            <a:r>
              <a:rPr lang="en-US" b="1" dirty="0" smtClean="0">
                <a:solidFill>
                  <a:srgbClr val="C00000"/>
                </a:solidFill>
              </a:rPr>
              <a:t> 4:211)</a:t>
            </a:r>
          </a:p>
          <a:p>
            <a:pPr>
              <a:buNone/>
            </a:pPr>
            <a:endParaRPr lang="en-US" dirty="0"/>
          </a:p>
        </p:txBody>
      </p:sp>
      <p:pic>
        <p:nvPicPr>
          <p:cNvPr id="4098" name="Picture 2" descr="http://farm4.static.flickr.com/3119/2536783918_82669b7848.jpg"/>
          <p:cNvPicPr>
            <a:picLocks noChangeAspect="1" noChangeArrowheads="1"/>
          </p:cNvPicPr>
          <p:nvPr/>
        </p:nvPicPr>
        <p:blipFill>
          <a:blip r:embed="rId3" cstate="print"/>
          <a:srcRect/>
          <a:stretch>
            <a:fillRect/>
          </a:stretch>
        </p:blipFill>
        <p:spPr bwMode="auto">
          <a:xfrm>
            <a:off x="5051237" y="1828800"/>
            <a:ext cx="4016563" cy="3352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389</TotalTime>
  <Words>241</Words>
  <Application>Microsoft Office PowerPoint</Application>
  <PresentationFormat>On-screen Show (4:3)</PresentationFormat>
  <Paragraphs>33</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Flow</vt:lpstr>
      <vt:lpstr>Oath  and Covenant</vt:lpstr>
      <vt:lpstr>History</vt:lpstr>
      <vt:lpstr>Revelation</vt:lpstr>
      <vt:lpstr>Slide 4</vt:lpstr>
      <vt:lpstr>Filled with Glory</vt:lpstr>
      <vt:lpstr>Moses’ Line of Authority</vt:lpstr>
      <vt:lpstr>The Preparatory Gospel</vt:lpstr>
      <vt:lpstr>Sacrifice</vt:lpstr>
      <vt:lpstr>Joseph Smith</vt:lpstr>
      <vt:lpstr>Oath and Covenant</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Oath  and Covenant</dc:title>
  <dc:creator>Kevin</dc:creator>
  <cp:lastModifiedBy>Kevin</cp:lastModifiedBy>
  <cp:revision>15</cp:revision>
  <dcterms:created xsi:type="dcterms:W3CDTF">2012-09-29T13:20:31Z</dcterms:created>
  <dcterms:modified xsi:type="dcterms:W3CDTF">2012-09-30T15:37:16Z</dcterms:modified>
</cp:coreProperties>
</file>