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2" r:id="rId6"/>
    <p:sldId id="261" r:id="rId7"/>
    <p:sldId id="263" r:id="rId8"/>
    <p:sldId id="267" r:id="rId9"/>
    <p:sldId id="268" r:id="rId10"/>
    <p:sldId id="264" r:id="rId11"/>
    <p:sldId id="265" r:id="rId12"/>
    <p:sldId id="266"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57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D4B563-15BC-4B69-AE1C-7B58FEE1FB05}" type="datetimeFigureOut">
              <a:rPr lang="en-US" smtClean="0"/>
              <a:pPr/>
              <a:t>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C5D0AD-A078-4856-AA7A-9E07CB43B42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C5D0AD-A078-4856-AA7A-9E07CB43B42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C5D0AD-A078-4856-AA7A-9E07CB43B42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C5D0AD-A078-4856-AA7A-9E07CB43B42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C5D0AD-A078-4856-AA7A-9E07CB43B42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C5D0AD-A078-4856-AA7A-9E07CB43B425}"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C5D0AD-A078-4856-AA7A-9E07CB43B42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C5D0AD-A078-4856-AA7A-9E07CB43B42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C5D0AD-A078-4856-AA7A-9E07CB43B42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C5D0AD-A078-4856-AA7A-9E07CB43B42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C6464E-5FC4-4E97-9A69-314578382A87}" type="slidenum">
              <a:rPr lang="en-US"/>
              <a:pPr/>
              <a:t>6</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C5D0AD-A078-4856-AA7A-9E07CB43B42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C5D0AD-A078-4856-AA7A-9E07CB43B42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C5D0AD-A078-4856-AA7A-9E07CB43B42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91E8E6D-B489-45F6-8644-8AB7A7CB3E5F}" type="datetimeFigureOut">
              <a:rPr lang="en-US" smtClean="0"/>
              <a:pPr/>
              <a:t>2/4/2012</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C81913A3-3DCB-41A0-A163-EC16EEA7BA61}"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91E8E6D-B489-45F6-8644-8AB7A7CB3E5F}" type="datetimeFigureOut">
              <a:rPr lang="en-US" smtClean="0"/>
              <a:pPr/>
              <a:t>2/4/2012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81913A3-3DCB-41A0-A163-EC16EEA7BA61}" type="slidenum">
              <a:rPr lang="en-US" smtClean="0"/>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91E8E6D-B489-45F6-8644-8AB7A7CB3E5F}" type="datetimeFigureOut">
              <a:rPr lang="en-US" smtClean="0"/>
              <a:pPr/>
              <a:t>2/4/2012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81913A3-3DCB-41A0-A163-EC16EEA7BA61}" type="slidenum">
              <a:rPr lang="en-US" smtClean="0"/>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91E8E6D-B489-45F6-8644-8AB7A7CB3E5F}" type="datetimeFigureOut">
              <a:rPr lang="en-US" smtClean="0"/>
              <a:pPr/>
              <a:t>2/4/2012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81913A3-3DCB-41A0-A163-EC16EEA7BA61}" type="slidenum">
              <a:rPr lang="en-US" smtClean="0"/>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91E8E6D-B489-45F6-8644-8AB7A7CB3E5F}" type="datetimeFigureOut">
              <a:rPr lang="en-US" smtClean="0"/>
              <a:pPr/>
              <a:t>2/4/2012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81913A3-3DCB-41A0-A163-EC16EEA7BA61}"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91E8E6D-B489-45F6-8644-8AB7A7CB3E5F}" type="datetimeFigureOut">
              <a:rPr lang="en-US" smtClean="0"/>
              <a:pPr/>
              <a:t>2/4/2012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81913A3-3DCB-41A0-A163-EC16EEA7BA61}" type="slidenum">
              <a:rPr lang="en-US" smtClean="0"/>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91E8E6D-B489-45F6-8644-8AB7A7CB3E5F}" type="datetimeFigureOut">
              <a:rPr lang="en-US" smtClean="0"/>
              <a:pPr/>
              <a:t>2/4/2012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81913A3-3DCB-41A0-A163-EC16EEA7BA61}" type="slidenum">
              <a:rPr lang="en-US" smtClean="0"/>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91E8E6D-B489-45F6-8644-8AB7A7CB3E5F}" type="datetimeFigureOut">
              <a:rPr lang="en-US" smtClean="0"/>
              <a:pPr/>
              <a:t>2/4/2012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81913A3-3DCB-41A0-A163-EC16EEA7BA61}" type="slidenum">
              <a:rPr lang="en-US" smtClean="0"/>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91E8E6D-B489-45F6-8644-8AB7A7CB3E5F}" type="datetimeFigureOut">
              <a:rPr lang="en-US" smtClean="0"/>
              <a:pPr/>
              <a:t>2/4/2012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81913A3-3DCB-41A0-A163-EC16EEA7BA61}"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91E8E6D-B489-45F6-8644-8AB7A7CB3E5F}" type="datetimeFigureOut">
              <a:rPr lang="en-US" smtClean="0"/>
              <a:pPr/>
              <a:t>2/4/2012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81913A3-3DCB-41A0-A163-EC16EEA7BA61}" type="slidenum">
              <a:rPr lang="en-US" smtClean="0"/>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91E8E6D-B489-45F6-8644-8AB7A7CB3E5F}" type="datetimeFigureOut">
              <a:rPr lang="en-US" smtClean="0"/>
              <a:pPr/>
              <a:t>2/4/2012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81913A3-3DCB-41A0-A163-EC16EEA7BA61}"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91E8E6D-B489-45F6-8644-8AB7A7CB3E5F}" type="datetimeFigureOut">
              <a:rPr lang="en-US" smtClean="0"/>
              <a:pPr/>
              <a:t>2/4/2012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81913A3-3DCB-41A0-A163-EC16EEA7BA61}"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tatic.panoramio.com/photos/original/9745377.jpg"/>
          <p:cNvPicPr>
            <a:picLocks noChangeAspect="1" noChangeArrowheads="1"/>
          </p:cNvPicPr>
          <p:nvPr/>
        </p:nvPicPr>
        <p:blipFill>
          <a:blip r:embed="rId3" cstate="print"/>
          <a:srcRect/>
          <a:stretch>
            <a:fillRect/>
          </a:stretch>
        </p:blipFill>
        <p:spPr bwMode="auto">
          <a:xfrm>
            <a:off x="0" y="-1"/>
            <a:ext cx="9144000" cy="6858001"/>
          </a:xfrm>
          <a:prstGeom prst="rect">
            <a:avLst/>
          </a:prstGeom>
          <a:noFill/>
        </p:spPr>
      </p:pic>
      <p:sp>
        <p:nvSpPr>
          <p:cNvPr id="2" name="Title 1"/>
          <p:cNvSpPr>
            <a:spLocks noGrp="1"/>
          </p:cNvSpPr>
          <p:nvPr>
            <p:ph type="ctrTitle"/>
          </p:nvPr>
        </p:nvSpPr>
        <p:spPr>
          <a:xfrm>
            <a:off x="1508760" y="-76200"/>
            <a:ext cx="7406640" cy="935502"/>
          </a:xfrm>
        </p:spPr>
        <p:txBody>
          <a:bodyPr/>
          <a:lstStyle/>
          <a:p>
            <a:pPr algn="r"/>
            <a:r>
              <a:rPr lang="en-US" b="1" dirty="0" smtClean="0">
                <a:solidFill>
                  <a:schemeClr val="bg1"/>
                </a:solidFill>
              </a:rPr>
              <a:t>My Word, my Rock</a:t>
            </a:r>
            <a:endParaRPr lang="en-US" b="1" dirty="0">
              <a:solidFill>
                <a:schemeClr val="bg1"/>
              </a:solidFill>
            </a:endParaRPr>
          </a:p>
        </p:txBody>
      </p:sp>
      <p:sp>
        <p:nvSpPr>
          <p:cNvPr id="3" name="Subtitle 2"/>
          <p:cNvSpPr>
            <a:spLocks noGrp="1"/>
          </p:cNvSpPr>
          <p:nvPr>
            <p:ph type="subTitle" idx="1"/>
          </p:nvPr>
        </p:nvSpPr>
        <p:spPr>
          <a:xfrm>
            <a:off x="76200" y="6345864"/>
            <a:ext cx="7406640" cy="740736"/>
          </a:xfrm>
        </p:spPr>
        <p:txBody>
          <a:bodyPr/>
          <a:lstStyle/>
          <a:p>
            <a:r>
              <a:rPr lang="en-US" dirty="0" smtClean="0">
                <a:solidFill>
                  <a:schemeClr val="bg1"/>
                </a:solidFill>
              </a:rPr>
              <a:t>Kevinhinckley.com</a:t>
            </a:r>
            <a:endParaRPr lang="en-US"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498080" cy="1143000"/>
          </a:xfrm>
        </p:spPr>
        <p:txBody>
          <a:bodyPr>
            <a:normAutofit fontScale="90000"/>
          </a:bodyPr>
          <a:lstStyle/>
          <a:p>
            <a:r>
              <a:rPr lang="en-US" dirty="0" smtClean="0"/>
              <a:t>Hyrum Smith</a:t>
            </a:r>
            <a:br>
              <a:rPr lang="en-US" dirty="0" smtClean="0"/>
            </a:br>
            <a:r>
              <a:rPr lang="en-US" dirty="0" smtClean="0"/>
              <a:t>    How he would ‘know’</a:t>
            </a:r>
            <a:endParaRPr lang="en-US" dirty="0"/>
          </a:p>
        </p:txBody>
      </p:sp>
      <p:sp>
        <p:nvSpPr>
          <p:cNvPr id="3" name="Content Placeholder 2"/>
          <p:cNvSpPr>
            <a:spLocks noGrp="1"/>
          </p:cNvSpPr>
          <p:nvPr>
            <p:ph idx="1"/>
          </p:nvPr>
        </p:nvSpPr>
        <p:spPr>
          <a:xfrm>
            <a:off x="1143000" y="1447800"/>
            <a:ext cx="3886200" cy="4800600"/>
          </a:xfrm>
        </p:spPr>
        <p:txBody>
          <a:bodyPr>
            <a:normAutofit/>
          </a:bodyPr>
          <a:lstStyle/>
          <a:p>
            <a:pPr>
              <a:buNone/>
            </a:pPr>
            <a:r>
              <a:rPr lang="en-US" sz="3600" b="1" dirty="0" smtClean="0">
                <a:solidFill>
                  <a:srgbClr val="C00000"/>
                </a:solidFill>
              </a:rPr>
              <a:t>D&amp;C 11:10</a:t>
            </a:r>
          </a:p>
          <a:p>
            <a:pPr>
              <a:buNone/>
            </a:pPr>
            <a:r>
              <a:rPr lang="en-US" sz="3600" b="1" dirty="0" smtClean="0">
                <a:solidFill>
                  <a:srgbClr val="C00000"/>
                </a:solidFill>
              </a:rPr>
              <a:t>D&amp;C 11:13,14</a:t>
            </a:r>
          </a:p>
          <a:p>
            <a:pPr>
              <a:buNone/>
            </a:pPr>
            <a:r>
              <a:rPr lang="en-US" sz="3600" b="1" dirty="0" smtClean="0">
                <a:solidFill>
                  <a:srgbClr val="C00000"/>
                </a:solidFill>
              </a:rPr>
              <a:t>D&amp;C 11:12</a:t>
            </a:r>
          </a:p>
          <a:p>
            <a:pPr>
              <a:buNone/>
            </a:pPr>
            <a:r>
              <a:rPr lang="en-US" sz="3600" b="1" dirty="0" smtClean="0">
                <a:solidFill>
                  <a:srgbClr val="C00000"/>
                </a:solidFill>
              </a:rPr>
              <a:t>Alma 41:14</a:t>
            </a:r>
            <a:endParaRPr lang="en-US" sz="3600" b="1" dirty="0">
              <a:solidFill>
                <a:srgbClr val="C00000"/>
              </a:solidFill>
            </a:endParaRPr>
          </a:p>
        </p:txBody>
      </p:sp>
      <p:pic>
        <p:nvPicPr>
          <p:cNvPr id="31746" name="Picture 2" descr="http://www.lightplanet.com/mormons/carthage3.jpg"/>
          <p:cNvPicPr>
            <a:picLocks noChangeAspect="1" noChangeArrowheads="1"/>
          </p:cNvPicPr>
          <p:nvPr/>
        </p:nvPicPr>
        <p:blipFill>
          <a:blip r:embed="rId3" cstate="print"/>
          <a:srcRect/>
          <a:stretch>
            <a:fillRect/>
          </a:stretch>
        </p:blipFill>
        <p:spPr bwMode="auto">
          <a:xfrm>
            <a:off x="4572000" y="1600200"/>
            <a:ext cx="3505200" cy="4930648"/>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a:xfrm>
            <a:off x="4191000" y="1447800"/>
            <a:ext cx="4800600" cy="5181600"/>
          </a:xfrm>
        </p:spPr>
        <p:txBody>
          <a:bodyPr>
            <a:normAutofit fontScale="47500" lnSpcReduction="20000"/>
          </a:bodyPr>
          <a:lstStyle/>
          <a:p>
            <a:pPr>
              <a:buNone/>
            </a:pPr>
            <a:r>
              <a:rPr lang="en-US" b="1" u="sng" dirty="0" smtClean="0"/>
              <a:t>Robert Millett</a:t>
            </a:r>
          </a:p>
          <a:p>
            <a:pPr>
              <a:buNone/>
            </a:pPr>
            <a:r>
              <a:rPr lang="en-US" b="1" dirty="0" smtClean="0"/>
              <a:t> A Baptist minister was in my office one day. We were chatting about a number of things, including doctrine. He said to me, “Bob, you people believe in such strange things!” “Like what?” I asked. “Oh, for example,” he said, “you believe in blood atonement. And that affects Utah’s insistence on retaining death by a firing squad.” </a:t>
            </a:r>
          </a:p>
          <a:p>
            <a:pPr>
              <a:buNone/>
            </a:pPr>
            <a:r>
              <a:rPr lang="en-US" b="1" dirty="0" smtClean="0"/>
              <a:t>I responded, “No, we don’t.” “Yes, you do,” he came right back. “I know of several statements by Brigham Young, Heber C. Kimball, and </a:t>
            </a:r>
            <a:r>
              <a:rPr lang="en-US" b="1" dirty="0" err="1" smtClean="0"/>
              <a:t>Jedediah</a:t>
            </a:r>
            <a:r>
              <a:rPr lang="en-US" b="1" dirty="0" smtClean="0"/>
              <a:t> Grant that teach such things.” “I’m aware of those statements,” I said. </a:t>
            </a:r>
          </a:p>
          <a:p>
            <a:pPr>
              <a:buNone/>
            </a:pPr>
            <a:r>
              <a:rPr lang="en-US" b="1" dirty="0" smtClean="0"/>
              <a:t>I then found myself saying something that I had never voiced before: “Yes, they were taught, but </a:t>
            </a:r>
            <a:r>
              <a:rPr lang="en-US" b="1" i="1" dirty="0" smtClean="0"/>
              <a:t>they do not represent the doctrine of our Church. </a:t>
            </a:r>
            <a:r>
              <a:rPr lang="en-US" b="1" dirty="0" smtClean="0"/>
              <a:t>We believe in the blood atonement of Jesus Christ, and that alone.” </a:t>
            </a:r>
          </a:p>
          <a:p>
            <a:pPr>
              <a:buNone/>
            </a:pPr>
            <a:r>
              <a:rPr lang="en-US" b="1" dirty="0" smtClean="0"/>
              <a:t>My friend didn’t skip a beat: “What do you mean they don’t represent the doctrine of your Church? They were spoken by major Church leaders.”</a:t>
            </a:r>
          </a:p>
          <a:p>
            <a:pPr>
              <a:buNone/>
            </a:pPr>
            <a:r>
              <a:rPr lang="en-US" dirty="0" smtClean="0"/>
              <a:t> 		Religious Educator 4, no. 3 (2003): 15–</a:t>
            </a:r>
            <a:endParaRPr lang="en-US" b="1" dirty="0"/>
          </a:p>
        </p:txBody>
      </p:sp>
      <p:pic>
        <p:nvPicPr>
          <p:cNvPr id="33794" name="Picture 2" descr="http://www.ldschurchnews.com/media/photos/4727908.jpg"/>
          <p:cNvPicPr>
            <a:picLocks noChangeAspect="1" noChangeArrowheads="1"/>
          </p:cNvPicPr>
          <p:nvPr/>
        </p:nvPicPr>
        <p:blipFill>
          <a:blip r:embed="rId3" cstate="print"/>
          <a:srcRect/>
          <a:stretch>
            <a:fillRect/>
          </a:stretch>
        </p:blipFill>
        <p:spPr bwMode="auto">
          <a:xfrm>
            <a:off x="228600" y="1600200"/>
            <a:ext cx="3886198" cy="25908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498080" cy="1143000"/>
          </a:xfrm>
        </p:spPr>
        <p:txBody>
          <a:bodyPr>
            <a:normAutofit/>
          </a:bodyPr>
          <a:lstStyle/>
          <a:p>
            <a:r>
              <a:rPr lang="en-US" sz="5400" b="1" dirty="0" smtClean="0"/>
              <a:t>Our Doctrine</a:t>
            </a:r>
            <a:endParaRPr lang="en-US" sz="5400" b="1" dirty="0"/>
          </a:p>
        </p:txBody>
      </p:sp>
      <p:sp>
        <p:nvSpPr>
          <p:cNvPr id="3" name="Content Placeholder 2"/>
          <p:cNvSpPr>
            <a:spLocks noGrp="1"/>
          </p:cNvSpPr>
          <p:nvPr>
            <p:ph idx="1"/>
          </p:nvPr>
        </p:nvSpPr>
        <p:spPr>
          <a:xfrm>
            <a:off x="1066800" y="1447800"/>
            <a:ext cx="3669792" cy="4800600"/>
          </a:xfrm>
        </p:spPr>
        <p:txBody>
          <a:bodyPr>
            <a:normAutofit/>
          </a:bodyPr>
          <a:lstStyle/>
          <a:p>
            <a:pPr>
              <a:buNone/>
            </a:pPr>
            <a:r>
              <a:rPr lang="en-US" sz="3600" b="1" dirty="0" smtClean="0">
                <a:solidFill>
                  <a:srgbClr val="C00000"/>
                </a:solidFill>
              </a:rPr>
              <a:t>D&amp;C 11: 21, 16</a:t>
            </a:r>
            <a:endParaRPr lang="en-US" sz="3600" b="1" dirty="0">
              <a:solidFill>
                <a:srgbClr val="C00000"/>
              </a:solidFill>
            </a:endParaRPr>
          </a:p>
        </p:txBody>
      </p:sp>
      <p:pic>
        <p:nvPicPr>
          <p:cNvPr id="35842" name="Picture 2" descr="http://www.ldschurchnews.com/media/photos/2006/19820.jpg"/>
          <p:cNvPicPr>
            <a:picLocks noChangeAspect="1" noChangeArrowheads="1"/>
          </p:cNvPicPr>
          <p:nvPr/>
        </p:nvPicPr>
        <p:blipFill>
          <a:blip r:embed="rId3" cstate="print"/>
          <a:srcRect/>
          <a:stretch>
            <a:fillRect/>
          </a:stretch>
        </p:blipFill>
        <p:spPr bwMode="auto">
          <a:xfrm>
            <a:off x="4800600" y="1524000"/>
            <a:ext cx="4000500" cy="26670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know doctrine?</a:t>
            </a:r>
            <a:endParaRPr lang="en-US" dirty="0"/>
          </a:p>
        </p:txBody>
      </p:sp>
      <p:sp>
        <p:nvSpPr>
          <p:cNvPr id="3" name="Content Placeholder 2"/>
          <p:cNvSpPr>
            <a:spLocks noGrp="1"/>
          </p:cNvSpPr>
          <p:nvPr>
            <p:ph sz="half" idx="1"/>
          </p:nvPr>
        </p:nvSpPr>
        <p:spPr>
          <a:xfrm>
            <a:off x="1143000" y="1524000"/>
            <a:ext cx="3950208" cy="4663440"/>
          </a:xfrm>
        </p:spPr>
        <p:txBody>
          <a:bodyPr>
            <a:normAutofit fontScale="92500"/>
          </a:bodyPr>
          <a:lstStyle/>
          <a:p>
            <a:pPr>
              <a:buNone/>
            </a:pPr>
            <a:r>
              <a:rPr lang="en-US" b="1" u="sng" dirty="0" smtClean="0"/>
              <a:t>Wait…until you shall have:</a:t>
            </a:r>
          </a:p>
          <a:p>
            <a:pPr>
              <a:buNone/>
            </a:pPr>
            <a:r>
              <a:rPr lang="en-US" b="1" dirty="0" smtClean="0">
                <a:solidFill>
                  <a:srgbClr val="C00000"/>
                </a:solidFill>
              </a:rPr>
              <a:t>My Word</a:t>
            </a:r>
          </a:p>
          <a:p>
            <a:pPr>
              <a:buNone/>
            </a:pPr>
            <a:endParaRPr lang="en-US" b="1" dirty="0" smtClean="0"/>
          </a:p>
          <a:p>
            <a:pPr>
              <a:buNone/>
            </a:pPr>
            <a:r>
              <a:rPr lang="en-US" b="1" dirty="0" smtClean="0">
                <a:solidFill>
                  <a:srgbClr val="002060"/>
                </a:solidFill>
              </a:rPr>
              <a:t>My Rock</a:t>
            </a:r>
          </a:p>
          <a:p>
            <a:pPr>
              <a:buNone/>
            </a:pPr>
            <a:endParaRPr lang="en-US" b="1" dirty="0" smtClean="0"/>
          </a:p>
          <a:p>
            <a:pPr>
              <a:buNone/>
            </a:pPr>
            <a:r>
              <a:rPr lang="en-US" b="1" dirty="0" smtClean="0">
                <a:solidFill>
                  <a:srgbClr val="7030A0"/>
                </a:solidFill>
              </a:rPr>
              <a:t>My Church</a:t>
            </a:r>
          </a:p>
          <a:p>
            <a:pPr>
              <a:buNone/>
            </a:pPr>
            <a:endParaRPr lang="en-US" b="1" dirty="0" smtClean="0"/>
          </a:p>
          <a:p>
            <a:pPr>
              <a:buNone/>
            </a:pPr>
            <a:r>
              <a:rPr lang="en-US" b="1" dirty="0" smtClean="0">
                <a:solidFill>
                  <a:srgbClr val="008000"/>
                </a:solidFill>
              </a:rPr>
              <a:t>My Gospel</a:t>
            </a:r>
          </a:p>
        </p:txBody>
      </p:sp>
      <p:sp>
        <p:nvSpPr>
          <p:cNvPr id="4" name="Content Placeholder 3"/>
          <p:cNvSpPr>
            <a:spLocks noGrp="1"/>
          </p:cNvSpPr>
          <p:nvPr>
            <p:ph sz="half" idx="2"/>
          </p:nvPr>
        </p:nvSpPr>
        <p:spPr/>
        <p:txBody>
          <a:bodyPr>
            <a:normAutofit fontScale="92500"/>
          </a:bodyPr>
          <a:lstStyle/>
          <a:p>
            <a:pPr>
              <a:buNone/>
            </a:pPr>
            <a:r>
              <a:rPr lang="en-US" b="1" u="sng" dirty="0" smtClean="0"/>
              <a:t>Sources for Doctrine today:</a:t>
            </a:r>
          </a:p>
          <a:p>
            <a:pPr>
              <a:buNone/>
            </a:pPr>
            <a:r>
              <a:rPr lang="en-US" b="1" dirty="0" smtClean="0">
                <a:solidFill>
                  <a:srgbClr val="C00000"/>
                </a:solidFill>
              </a:rPr>
              <a:t>The Scriptures</a:t>
            </a:r>
          </a:p>
          <a:p>
            <a:pPr>
              <a:buNone/>
            </a:pPr>
            <a:endParaRPr lang="en-US" b="1" dirty="0" smtClean="0"/>
          </a:p>
          <a:p>
            <a:pPr>
              <a:buNone/>
            </a:pPr>
            <a:r>
              <a:rPr lang="en-US" b="1" dirty="0" smtClean="0">
                <a:solidFill>
                  <a:srgbClr val="002060"/>
                </a:solidFill>
              </a:rPr>
              <a:t>Living Prophets</a:t>
            </a:r>
          </a:p>
          <a:p>
            <a:pPr>
              <a:buNone/>
            </a:pPr>
            <a:endParaRPr lang="en-US" b="1" dirty="0" smtClean="0"/>
          </a:p>
          <a:p>
            <a:pPr>
              <a:buNone/>
            </a:pPr>
            <a:r>
              <a:rPr lang="en-US" b="1" dirty="0" smtClean="0">
                <a:solidFill>
                  <a:srgbClr val="7030A0"/>
                </a:solidFill>
              </a:rPr>
              <a:t>Church Publications</a:t>
            </a:r>
          </a:p>
          <a:p>
            <a:pPr>
              <a:buNone/>
            </a:pPr>
            <a:endParaRPr lang="en-US" b="1" dirty="0" smtClean="0"/>
          </a:p>
          <a:p>
            <a:pPr>
              <a:buNone/>
            </a:pPr>
            <a:r>
              <a:rPr lang="en-US" b="1" dirty="0" smtClean="0">
                <a:solidFill>
                  <a:srgbClr val="008000"/>
                </a:solidFill>
              </a:rPr>
              <a:t>Gospel Ordinances</a:t>
            </a:r>
          </a:p>
          <a:p>
            <a:pPr>
              <a:buNone/>
            </a:pPr>
            <a:r>
              <a:rPr lang="en-US" b="1" dirty="0" smtClean="0">
                <a:solidFill>
                  <a:srgbClr val="008000"/>
                </a:solidFill>
              </a:rPr>
              <a:t>(D&amp;C 84:20)</a:t>
            </a:r>
            <a:endParaRPr lang="en-US" b="1" dirty="0">
              <a:solidFill>
                <a:srgbClr val="008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2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20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20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7" end="7"/>
                                            </p:txEl>
                                          </p:spTgt>
                                        </p:tgtEl>
                                        <p:attrNameLst>
                                          <p:attrName>style.visibility</p:attrName>
                                        </p:attrNameLst>
                                      </p:cBhvr>
                                      <p:to>
                                        <p:strVal val="visible"/>
                                      </p:to>
                                    </p:set>
                                    <p:animEffect transition="in" filter="fade">
                                      <p:cBhvr>
                                        <p:cTn id="52" dur="2000"/>
                                        <p:tgtEl>
                                          <p:spTgt spid="4">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8" end="8"/>
                                            </p:txEl>
                                          </p:spTgt>
                                        </p:tgtEl>
                                        <p:attrNameLst>
                                          <p:attrName>style.visibility</p:attrName>
                                        </p:attrNameLst>
                                      </p:cBhvr>
                                      <p:to>
                                        <p:strVal val="visible"/>
                                      </p:to>
                                    </p:set>
                                    <p:animEffect transition="in" filter="fade">
                                      <p:cBhvr>
                                        <p:cTn id="57"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s://fbcdn-sphotos-a.akamaihd.net/hphotos-ak-ash4/422273_2970744481397_1645294035_2512306_2006289717_n.jpg"/>
          <p:cNvPicPr>
            <a:picLocks noChangeAspect="1" noChangeArrowheads="1"/>
          </p:cNvPicPr>
          <p:nvPr/>
        </p:nvPicPr>
        <p:blipFill>
          <a:blip r:embed="rId3" cstate="print"/>
          <a:srcRect/>
          <a:stretch>
            <a:fillRect/>
          </a:stretch>
        </p:blipFill>
        <p:spPr bwMode="auto">
          <a:xfrm>
            <a:off x="26020" y="152400"/>
            <a:ext cx="9041780" cy="6726938"/>
          </a:xfrm>
          <a:prstGeom prst="rect">
            <a:avLst/>
          </a:prstGeom>
          <a:noFill/>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fbcdn-sphotos-a.akamaihd.net/hphotos-ak-ash4/418307_2970744961409_1645294035_2512308_1015221925_n.jpg"/>
          <p:cNvPicPr>
            <a:picLocks noChangeAspect="1" noChangeArrowheads="1"/>
          </p:cNvPicPr>
          <p:nvPr/>
        </p:nvPicPr>
        <p:blipFill>
          <a:blip r:embed="rId3" cstate="print"/>
          <a:srcRect/>
          <a:stretch>
            <a:fillRect/>
          </a:stretch>
        </p:blipFill>
        <p:spPr bwMode="auto">
          <a:xfrm>
            <a:off x="0" y="-25908"/>
            <a:ext cx="9144000" cy="6823901"/>
          </a:xfrm>
          <a:prstGeom prst="rect">
            <a:avLst/>
          </a:prstGeom>
          <a:noFill/>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fbcdn-sphotos-a.akamaihd.net/hphotos-ak-snc7/409060_2970743201365_1645294035_2512301_1141172029_n.jpg"/>
          <p:cNvPicPr>
            <a:picLocks noChangeAspect="1" noChangeArrowheads="1"/>
          </p:cNvPicPr>
          <p:nvPr/>
        </p:nvPicPr>
        <p:blipFill>
          <a:blip r:embed="rId3" cstate="print"/>
          <a:srcRect/>
          <a:stretch>
            <a:fillRect/>
          </a:stretch>
        </p:blipFill>
        <p:spPr bwMode="auto">
          <a:xfrm>
            <a:off x="-152401" y="-685800"/>
            <a:ext cx="9666557" cy="8001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498080" cy="1143000"/>
          </a:xfrm>
        </p:spPr>
        <p:txBody>
          <a:bodyPr>
            <a:normAutofit/>
          </a:bodyPr>
          <a:lstStyle/>
          <a:p>
            <a:r>
              <a:rPr lang="en-US" sz="4800" b="1" dirty="0" smtClean="0"/>
              <a:t>Sons of Levi</a:t>
            </a:r>
            <a:endParaRPr lang="en-US" sz="4800" b="1" dirty="0"/>
          </a:p>
        </p:txBody>
      </p:sp>
      <p:sp>
        <p:nvSpPr>
          <p:cNvPr id="3" name="Content Placeholder 2"/>
          <p:cNvSpPr>
            <a:spLocks noGrp="1"/>
          </p:cNvSpPr>
          <p:nvPr>
            <p:ph idx="1"/>
          </p:nvPr>
        </p:nvSpPr>
        <p:spPr>
          <a:xfrm>
            <a:off x="4953000" y="1447800"/>
            <a:ext cx="3980688" cy="4800600"/>
          </a:xfrm>
        </p:spPr>
        <p:txBody>
          <a:bodyPr>
            <a:normAutofit/>
          </a:bodyPr>
          <a:lstStyle/>
          <a:p>
            <a:pPr>
              <a:buNone/>
            </a:pPr>
            <a:r>
              <a:rPr lang="en-US" sz="4400" b="1" dirty="0" smtClean="0">
                <a:solidFill>
                  <a:srgbClr val="C00000"/>
                </a:solidFill>
              </a:rPr>
              <a:t>D&amp;C 13</a:t>
            </a:r>
            <a:endParaRPr lang="en-US" sz="4400" b="1" dirty="0">
              <a:solidFill>
                <a:srgbClr val="C00000"/>
              </a:solidFill>
            </a:endParaRPr>
          </a:p>
        </p:txBody>
      </p:sp>
      <p:pic>
        <p:nvPicPr>
          <p:cNvPr id="2050" name="Picture 2" descr="http://www.bookdrum.com/images/books/86460_m.jpg"/>
          <p:cNvPicPr>
            <a:picLocks noChangeAspect="1" noChangeArrowheads="1"/>
          </p:cNvPicPr>
          <p:nvPr/>
        </p:nvPicPr>
        <p:blipFill>
          <a:blip r:embed="rId3" cstate="print"/>
          <a:srcRect/>
          <a:stretch>
            <a:fillRect/>
          </a:stretch>
        </p:blipFill>
        <p:spPr bwMode="auto">
          <a:xfrm>
            <a:off x="152400" y="1295400"/>
            <a:ext cx="4648200" cy="5330504"/>
          </a:xfrm>
          <a:prstGeom prst="rect">
            <a:avLst/>
          </a:prstGeom>
          <a:noFill/>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r>
              <a:rPr lang="en-US"/>
              <a:t>Elder Dallin H. Oaks</a:t>
            </a:r>
          </a:p>
        </p:txBody>
      </p:sp>
      <p:sp>
        <p:nvSpPr>
          <p:cNvPr id="8195" name="Rectangle 3"/>
          <p:cNvSpPr>
            <a:spLocks noGrp="1" noChangeArrowheads="1"/>
          </p:cNvSpPr>
          <p:nvPr>
            <p:ph type="body" idx="1"/>
          </p:nvPr>
        </p:nvSpPr>
        <p:spPr>
          <a:xfrm>
            <a:off x="914400" y="1447800"/>
            <a:ext cx="5638800" cy="4800600"/>
          </a:xfrm>
        </p:spPr>
        <p:txBody>
          <a:bodyPr>
            <a:normAutofit lnSpcReduction="10000"/>
          </a:bodyPr>
          <a:lstStyle/>
          <a:p>
            <a:pPr>
              <a:lnSpc>
                <a:spcPct val="80000"/>
              </a:lnSpc>
              <a:buFont typeface="Wingdings" pitchFamily="2" charset="2"/>
              <a:buNone/>
            </a:pPr>
            <a:r>
              <a:rPr lang="en-US" sz="2000" b="1" i="1" dirty="0"/>
              <a:t>The ministering of angels “can also be </a:t>
            </a:r>
            <a:r>
              <a:rPr lang="en-US" sz="2000" b="1" i="1" dirty="0" smtClean="0"/>
              <a:t>unseen</a:t>
            </a:r>
            <a:r>
              <a:rPr lang="en-US" sz="2000" b="1" i="1" dirty="0"/>
              <a:t>. Angelic messages can be                             delivered by a voice or merely by thoughts </a:t>
            </a:r>
            <a:r>
              <a:rPr lang="en-US" sz="2000" b="1" i="1" dirty="0" smtClean="0"/>
              <a:t>or </a:t>
            </a:r>
            <a:r>
              <a:rPr lang="en-US" sz="2000" b="1" i="1" dirty="0"/>
              <a:t>feelings communicated to the mind. … Most angelic communications are felt or heard rather than seen.</a:t>
            </a:r>
            <a:r>
              <a:rPr lang="en-US" sz="2000" b="1" dirty="0"/>
              <a:t> </a:t>
            </a:r>
          </a:p>
          <a:p>
            <a:pPr>
              <a:lnSpc>
                <a:spcPct val="80000"/>
              </a:lnSpc>
              <a:buFont typeface="Wingdings" pitchFamily="2" charset="2"/>
              <a:buNone/>
            </a:pPr>
            <a:endParaRPr lang="en-US" sz="2000" b="1" i="1" dirty="0"/>
          </a:p>
          <a:p>
            <a:pPr>
              <a:lnSpc>
                <a:spcPct val="80000"/>
              </a:lnSpc>
              <a:buFont typeface="Wingdings" pitchFamily="2" charset="2"/>
              <a:buNone/>
            </a:pPr>
            <a:r>
              <a:rPr lang="en-US" sz="2000" b="1" i="1" dirty="0"/>
              <a:t>Through the </a:t>
            </a:r>
            <a:r>
              <a:rPr lang="en-US" sz="2000" b="1" i="1" dirty="0" err="1"/>
              <a:t>Aaronic</a:t>
            </a:r>
            <a:r>
              <a:rPr lang="en-US" sz="2000" b="1" i="1" dirty="0"/>
              <a:t> Priesthood ordinances of baptism and the sacrament, we are cleansed of our sins and promised that if we keep our covenants we will always have His Spirit to be with us. </a:t>
            </a:r>
          </a:p>
          <a:p>
            <a:pPr>
              <a:lnSpc>
                <a:spcPct val="80000"/>
              </a:lnSpc>
              <a:buFont typeface="Wingdings" pitchFamily="2" charset="2"/>
              <a:buNone/>
            </a:pPr>
            <a:endParaRPr lang="en-US" sz="2000" b="1" i="1" dirty="0"/>
          </a:p>
          <a:p>
            <a:pPr>
              <a:lnSpc>
                <a:spcPct val="80000"/>
              </a:lnSpc>
              <a:buFont typeface="Wingdings" pitchFamily="2" charset="2"/>
              <a:buNone/>
            </a:pPr>
            <a:r>
              <a:rPr lang="en-US" sz="2000" b="1" i="1" dirty="0"/>
              <a:t>… So it is that those who hold the </a:t>
            </a:r>
            <a:r>
              <a:rPr lang="en-US" sz="2000" b="1" i="1" dirty="0" err="1"/>
              <a:t>Aaronic</a:t>
            </a:r>
            <a:r>
              <a:rPr lang="en-US" sz="2000" b="1" i="1" dirty="0"/>
              <a:t> Priesthood open the door for all Church members who worthily partake of the sacrament to enjoy the companionship of the Spirit of the Lord and the ministering of angels.</a:t>
            </a:r>
            <a:r>
              <a:rPr lang="en-US" sz="2000" b="1" dirty="0"/>
              <a:t>" </a:t>
            </a:r>
          </a:p>
        </p:txBody>
      </p:sp>
      <p:pic>
        <p:nvPicPr>
          <p:cNvPr id="8197" name="Picture 5" descr="Dallin H. Oaks"/>
          <p:cNvPicPr>
            <a:picLocks noChangeAspect="1" noChangeArrowheads="1"/>
          </p:cNvPicPr>
          <p:nvPr/>
        </p:nvPicPr>
        <p:blipFill>
          <a:blip r:embed="rId3" cstate="print"/>
          <a:srcRect/>
          <a:stretch>
            <a:fillRect/>
          </a:stretch>
        </p:blipFill>
        <p:spPr bwMode="auto">
          <a:xfrm>
            <a:off x="6705600" y="1447800"/>
            <a:ext cx="2217737" cy="28956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20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fade">
                                      <p:cBhvr>
                                        <p:cTn id="12" dur="2000"/>
                                        <p:tgtEl>
                                          <p:spTgt spid="81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4" end="4"/>
                                            </p:txEl>
                                          </p:spTgt>
                                        </p:tgtEl>
                                        <p:attrNameLst>
                                          <p:attrName>style.visibility</p:attrName>
                                        </p:attrNameLst>
                                      </p:cBhvr>
                                      <p:to>
                                        <p:strVal val="visible"/>
                                      </p:to>
                                    </p:set>
                                    <p:animEffect transition="in" filter="fade">
                                      <p:cBhvr>
                                        <p:cTn id="17" dur="20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498080" cy="1143000"/>
          </a:xfrm>
        </p:spPr>
        <p:txBody>
          <a:bodyPr/>
          <a:lstStyle/>
          <a:p>
            <a:r>
              <a:rPr lang="en-US" dirty="0" smtClean="0"/>
              <a:t>Joseph Smith</a:t>
            </a:r>
            <a:endParaRPr lang="en-US" dirty="0"/>
          </a:p>
        </p:txBody>
      </p:sp>
      <p:sp>
        <p:nvSpPr>
          <p:cNvPr id="3" name="Content Placeholder 2"/>
          <p:cNvSpPr>
            <a:spLocks noGrp="1"/>
          </p:cNvSpPr>
          <p:nvPr>
            <p:ph idx="1"/>
          </p:nvPr>
        </p:nvSpPr>
        <p:spPr>
          <a:xfrm>
            <a:off x="4648200" y="990600"/>
            <a:ext cx="4285488" cy="5486400"/>
          </a:xfrm>
        </p:spPr>
        <p:txBody>
          <a:bodyPr>
            <a:normAutofit fontScale="62500" lnSpcReduction="20000"/>
          </a:bodyPr>
          <a:lstStyle/>
          <a:p>
            <a:pPr>
              <a:buNone/>
            </a:pPr>
            <a:r>
              <a:rPr lang="en-US" dirty="0" smtClean="0"/>
              <a:t>“To usher in the dispensation of the </a:t>
            </a:r>
            <a:r>
              <a:rPr lang="en-US" dirty="0" err="1" smtClean="0"/>
              <a:t>fulness</a:t>
            </a:r>
            <a:r>
              <a:rPr lang="en-US" dirty="0" smtClean="0"/>
              <a:t> of times (a dispensation incorporating the blessings, doctrine, and authority of all former dispensations and embodying the restoration of all things), it was necessary that the </a:t>
            </a:r>
            <a:r>
              <a:rPr lang="en-US" dirty="0" err="1" smtClean="0"/>
              <a:t>Aaronic</a:t>
            </a:r>
            <a:r>
              <a:rPr lang="en-US" dirty="0" smtClean="0"/>
              <a:t> Priesthood be restored. </a:t>
            </a:r>
          </a:p>
          <a:p>
            <a:pPr>
              <a:buNone/>
            </a:pPr>
            <a:r>
              <a:rPr lang="en-US" dirty="0" smtClean="0"/>
              <a:t>Because John the Baptist restored the </a:t>
            </a:r>
            <a:r>
              <a:rPr lang="en-US" dirty="0" err="1" smtClean="0"/>
              <a:t>Aaronic</a:t>
            </a:r>
            <a:r>
              <a:rPr lang="en-US" dirty="0" smtClean="0"/>
              <a:t> Priesthood, </a:t>
            </a:r>
            <a:r>
              <a:rPr lang="en-US" i="1" u="sng" dirty="0" smtClean="0"/>
              <a:t>the literal sons of Levi</a:t>
            </a:r>
            <a:r>
              <a:rPr lang="en-US" dirty="0" smtClean="0"/>
              <a:t>—descendants of the ancient Levites and of Aaron—shall yet render priesthood service in this dispensation as the Restoration progresses and as the Lord directs through his First Presidency.”  </a:t>
            </a:r>
          </a:p>
          <a:p>
            <a:pPr>
              <a:buNone/>
            </a:pPr>
            <a:r>
              <a:rPr lang="en-US" sz="1900" i="1" dirty="0" smtClean="0"/>
              <a:t>Teachings of the Prophet Joseph Smith,</a:t>
            </a:r>
            <a:r>
              <a:rPr lang="en-US" sz="1900" dirty="0" smtClean="0"/>
              <a:t> pp. 171–72.</a:t>
            </a:r>
            <a:endParaRPr lang="en-US" sz="1900" dirty="0"/>
          </a:p>
        </p:txBody>
      </p:sp>
      <p:pic>
        <p:nvPicPr>
          <p:cNvPr id="29698" name="Picture 2" descr="http://2.bp.blogspot.com/-MwE5Xk5BeGw/TtUm8c7BggI/AAAAAAAACxQ/CQAN3V-wnmA/s1600/LEVITE_MUSICIANS.jpg"/>
          <p:cNvPicPr>
            <a:picLocks noChangeAspect="1" noChangeArrowheads="1"/>
          </p:cNvPicPr>
          <p:nvPr/>
        </p:nvPicPr>
        <p:blipFill>
          <a:blip r:embed="rId3" cstate="print"/>
          <a:srcRect/>
          <a:stretch>
            <a:fillRect/>
          </a:stretch>
        </p:blipFill>
        <p:spPr bwMode="auto">
          <a:xfrm>
            <a:off x="304800" y="1600200"/>
            <a:ext cx="4114800" cy="38100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498080" cy="1143000"/>
          </a:xfrm>
        </p:spPr>
        <p:txBody>
          <a:bodyPr>
            <a:normAutofit fontScale="90000"/>
          </a:bodyPr>
          <a:lstStyle/>
          <a:p>
            <a:r>
              <a:rPr lang="en-US" dirty="0" smtClean="0"/>
              <a:t>Hyrum Smith</a:t>
            </a:r>
            <a:br>
              <a:rPr lang="en-US" dirty="0" smtClean="0"/>
            </a:br>
            <a:r>
              <a:rPr lang="en-US" dirty="0" smtClean="0"/>
              <a:t>    How he would ‘know’</a:t>
            </a:r>
            <a:endParaRPr lang="en-US" dirty="0"/>
          </a:p>
        </p:txBody>
      </p:sp>
      <p:sp>
        <p:nvSpPr>
          <p:cNvPr id="3" name="Content Placeholder 2"/>
          <p:cNvSpPr>
            <a:spLocks noGrp="1"/>
          </p:cNvSpPr>
          <p:nvPr>
            <p:ph idx="1"/>
          </p:nvPr>
        </p:nvSpPr>
        <p:spPr>
          <a:xfrm>
            <a:off x="1143000" y="1447800"/>
            <a:ext cx="3886200" cy="4800600"/>
          </a:xfrm>
        </p:spPr>
        <p:txBody>
          <a:bodyPr>
            <a:normAutofit/>
          </a:bodyPr>
          <a:lstStyle/>
          <a:p>
            <a:pPr>
              <a:buNone/>
            </a:pPr>
            <a:r>
              <a:rPr lang="en-US" sz="3600" b="1" dirty="0" smtClean="0">
                <a:solidFill>
                  <a:srgbClr val="C00000"/>
                </a:solidFill>
              </a:rPr>
              <a:t>D&amp;C 11:10</a:t>
            </a:r>
          </a:p>
        </p:txBody>
      </p:sp>
      <p:pic>
        <p:nvPicPr>
          <p:cNvPr id="31746" name="Picture 2" descr="http://www.lightplanet.com/mormons/carthage3.jpg"/>
          <p:cNvPicPr>
            <a:picLocks noChangeAspect="1" noChangeArrowheads="1"/>
          </p:cNvPicPr>
          <p:nvPr/>
        </p:nvPicPr>
        <p:blipFill>
          <a:blip r:embed="rId3" cstate="print"/>
          <a:srcRect/>
          <a:stretch>
            <a:fillRect/>
          </a:stretch>
        </p:blipFill>
        <p:spPr bwMode="auto">
          <a:xfrm>
            <a:off x="4572000" y="1600200"/>
            <a:ext cx="3505200" cy="4930648"/>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Hyrum</a:t>
            </a:r>
            <a:endParaRPr lang="en-US" dirty="0"/>
          </a:p>
        </p:txBody>
      </p:sp>
      <p:sp>
        <p:nvSpPr>
          <p:cNvPr id="3" name="Content Placeholder 2"/>
          <p:cNvSpPr>
            <a:spLocks noGrp="1"/>
          </p:cNvSpPr>
          <p:nvPr>
            <p:ph idx="1"/>
          </p:nvPr>
        </p:nvSpPr>
        <p:spPr>
          <a:xfrm>
            <a:off x="76200" y="1371600"/>
            <a:ext cx="4495800" cy="5105400"/>
          </a:xfrm>
          <a:solidFill>
            <a:schemeClr val="bg1"/>
          </a:solidFill>
        </p:spPr>
        <p:txBody>
          <a:bodyPr>
            <a:normAutofit fontScale="62500" lnSpcReduction="20000"/>
          </a:bodyPr>
          <a:lstStyle/>
          <a:p>
            <a:pPr>
              <a:buNone/>
            </a:pPr>
            <a:r>
              <a:rPr lang="en-US" b="1" u="sng" dirty="0" smtClean="0"/>
              <a:t>Joseph Fielding Smith</a:t>
            </a:r>
          </a:p>
          <a:p>
            <a:pPr>
              <a:buNone/>
            </a:pPr>
            <a:r>
              <a:rPr lang="en-US" dirty="0" smtClean="0"/>
              <a:t>The Lord declared that Hyrum Smith had a gift. The great gift which he possessed was that of a tender, sympathetic heart; a merciful spirit. </a:t>
            </a:r>
          </a:p>
          <a:p>
            <a:pPr>
              <a:buNone/>
            </a:pPr>
            <a:r>
              <a:rPr lang="en-US" dirty="0" smtClean="0"/>
              <a:t>The Lord on a later occasion said: ‘Blessed is my servant Hyrum Smith; for I, the Lord, love him because of the integrity of his heart, and because he </a:t>
            </a:r>
            <a:r>
              <a:rPr lang="en-US" dirty="0" err="1" smtClean="0"/>
              <a:t>loveth</a:t>
            </a:r>
            <a:r>
              <a:rPr lang="en-US" dirty="0" smtClean="0"/>
              <a:t> that which is right before me, </a:t>
            </a:r>
            <a:r>
              <a:rPr lang="en-US" dirty="0" err="1" smtClean="0"/>
              <a:t>saith</a:t>
            </a:r>
            <a:r>
              <a:rPr lang="en-US" dirty="0" smtClean="0"/>
              <a:t> the Lord.’</a:t>
            </a:r>
          </a:p>
          <a:p>
            <a:pPr>
              <a:buNone/>
            </a:pPr>
            <a:r>
              <a:rPr lang="en-US" dirty="0" smtClean="0"/>
              <a:t>This great gift was manifest in his jealous watch care over the Prophet lest some harm come to him.” </a:t>
            </a:r>
          </a:p>
          <a:p>
            <a:pPr>
              <a:buNone/>
            </a:pPr>
            <a:r>
              <a:rPr lang="en-US" sz="1500" dirty="0" smtClean="0"/>
              <a:t>			(</a:t>
            </a:r>
            <a:r>
              <a:rPr lang="en-US" sz="1500" i="1" dirty="0" smtClean="0"/>
              <a:t>Church History and Modern Revelation,</a:t>
            </a:r>
            <a:r>
              <a:rPr lang="en-US" sz="1500" dirty="0" smtClean="0"/>
              <a:t> 1:57.)</a:t>
            </a:r>
            <a:endParaRPr lang="en-US" sz="1500" dirty="0"/>
          </a:p>
        </p:txBody>
      </p:sp>
      <p:pic>
        <p:nvPicPr>
          <p:cNvPr id="37890" name="Picture 2" descr="http://amormonpresident.com/wp-content/uploads/2011/06/Joseph-Smith007.jpg"/>
          <p:cNvPicPr>
            <a:picLocks noChangeAspect="1" noChangeArrowheads="1"/>
          </p:cNvPicPr>
          <p:nvPr/>
        </p:nvPicPr>
        <p:blipFill>
          <a:blip r:embed="rId3" cstate="print"/>
          <a:srcRect/>
          <a:stretch>
            <a:fillRect/>
          </a:stretch>
        </p:blipFill>
        <p:spPr bwMode="auto">
          <a:xfrm>
            <a:off x="4653708" y="1447800"/>
            <a:ext cx="4337892" cy="32004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1312</TotalTime>
  <Words>396</Words>
  <Application>Microsoft Office PowerPoint</Application>
  <PresentationFormat>On-screen Show (4:3)</PresentationFormat>
  <Paragraphs>67</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Solstice</vt:lpstr>
      <vt:lpstr>My Word, my Rock</vt:lpstr>
      <vt:lpstr>Slide 2</vt:lpstr>
      <vt:lpstr>Slide 3</vt:lpstr>
      <vt:lpstr>Slide 4</vt:lpstr>
      <vt:lpstr>Sons of Levi</vt:lpstr>
      <vt:lpstr>Elder Dallin H. Oaks</vt:lpstr>
      <vt:lpstr>Joseph Smith</vt:lpstr>
      <vt:lpstr>Hyrum Smith     How he would ‘know’</vt:lpstr>
      <vt:lpstr>Hyrum</vt:lpstr>
      <vt:lpstr>Hyrum Smith     How he would ‘know’</vt:lpstr>
      <vt:lpstr>Question:</vt:lpstr>
      <vt:lpstr>Our Doctrine</vt:lpstr>
      <vt:lpstr>How DO we know doctrine?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dc:creator>
  <cp:lastModifiedBy>Kevin</cp:lastModifiedBy>
  <cp:revision>40</cp:revision>
  <dcterms:created xsi:type="dcterms:W3CDTF">2012-02-02T00:52:34Z</dcterms:created>
  <dcterms:modified xsi:type="dcterms:W3CDTF">2012-02-04T20:53:50Z</dcterms:modified>
</cp:coreProperties>
</file>