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58" r:id="rId3"/>
    <p:sldId id="260" r:id="rId4"/>
    <p:sldId id="257" r:id="rId5"/>
    <p:sldId id="261" r:id="rId6"/>
    <p:sldId id="262" r:id="rId7"/>
    <p:sldId id="263" r:id="rId8"/>
    <p:sldId id="265" r:id="rId9"/>
    <p:sldId id="266" r:id="rId10"/>
    <p:sldId id="267" r:id="rId11"/>
    <p:sldId id="268" r:id="rId12"/>
    <p:sldId id="259"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96" y="-42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7D89E4-4771-41D9-9757-F685AC9D9F57}" type="datetimeFigureOut">
              <a:rPr lang="en-US" smtClean="0"/>
              <a:pPr/>
              <a:t>1/28/2012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1A38DB-FF9E-4EA9-B5AF-170C7945BEE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1A38DB-FF9E-4EA9-B5AF-170C7945BEE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BFF7E7-1FDC-4FA5-8B50-E9D84D3A9D42}" type="slidenum">
              <a:rPr lang="en-US"/>
              <a:pPr/>
              <a:t>10</a:t>
            </a:fld>
            <a:endParaRPr lang="en-US"/>
          </a:p>
        </p:txBody>
      </p:sp>
      <p:sp>
        <p:nvSpPr>
          <p:cNvPr id="22530" name="Rectangle 2"/>
          <p:cNvSpPr>
            <a:spLocks noRot="1" noChangeArrowheads="1" noTextEdit="1"/>
          </p:cNvSpPr>
          <p:nvPr>
            <p:ph type="sldImg"/>
          </p:nvPr>
        </p:nvSpPr>
        <p:spPr>
          <a:ln/>
        </p:spPr>
      </p:sp>
      <p:sp>
        <p:nvSpPr>
          <p:cNvPr id="22531" name="Rectangle 3"/>
          <p:cNvSpPr>
            <a:spLocks noGrp="1" noChangeArrowheads="1"/>
          </p:cNvSpPr>
          <p:nvPr>
            <p:ph type="body" idx="1"/>
          </p:nvPr>
        </p:nvSpPr>
        <p:spPr/>
        <p:txBody>
          <a:bodyPr/>
          <a:lstStyle/>
          <a:p>
            <a:r>
              <a:rPr lang="en-US"/>
              <a:t>MTC, 1988</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E1C26D-1DCF-4BE7-97A2-1293463F7C2B}" type="slidenum">
              <a:rPr lang="en-US"/>
              <a:pPr/>
              <a:t>11</a:t>
            </a:fld>
            <a:endParaRPr lang="en-US"/>
          </a:p>
        </p:txBody>
      </p:sp>
      <p:sp>
        <p:nvSpPr>
          <p:cNvPr id="48130" name="Rectangle 2"/>
          <p:cNvSpPr>
            <a:spLocks noRot="1" noChangeArrowheads="1" noTextEdit="1"/>
          </p:cNvSpPr>
          <p:nvPr>
            <p:ph type="sldImg"/>
          </p:nvPr>
        </p:nvSpPr>
        <p:spPr>
          <a:ln/>
        </p:spPr>
      </p:sp>
      <p:sp>
        <p:nvSpPr>
          <p:cNvPr id="48131" name="Rectangle 3"/>
          <p:cNvSpPr>
            <a:spLocks noGrp="1" noChangeArrowheads="1"/>
          </p:cNvSpPr>
          <p:nvPr>
            <p:ph type="body" idx="1"/>
          </p:nvPr>
        </p:nvSpPr>
        <p:spPr/>
        <p:txBody>
          <a:bodyPr/>
          <a:lstStyle/>
          <a:p>
            <a:r>
              <a:rPr lang="en-US" b="1"/>
              <a:t>Receiving, Recognizing, and Responding to the Promptings of the Holy Ghost</a:t>
            </a:r>
          </a:p>
          <a:p>
            <a:r>
              <a:rPr lang="en-US" b="1"/>
              <a:t>Elder David A. Bednar</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F81F9AD-55B9-4854-A52B-D8426326309F}" type="slidenum">
              <a:rPr lang="en-US" smtClean="0"/>
              <a:pPr/>
              <a:t>12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CB24AD-7621-48EB-8C38-7651DD1B81CB}"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1A38DB-FF9E-4EA9-B5AF-170C7945BEEF}"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1A38DB-FF9E-4EA9-B5AF-170C7945BEEF}"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1A38DB-FF9E-4EA9-B5AF-170C7945BEEF}"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1A38DB-FF9E-4EA9-B5AF-170C7945BEEF}"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BE5288-A1CC-4E89-A864-D64312C26B38}"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BFF7E7-1FDC-4FA5-8B50-E9D84D3A9D42}" type="slidenum">
              <a:rPr lang="en-US"/>
              <a:pPr/>
              <a:t>8</a:t>
            </a:fld>
            <a:endParaRPr lang="en-US"/>
          </a:p>
        </p:txBody>
      </p:sp>
      <p:sp>
        <p:nvSpPr>
          <p:cNvPr id="22530" name="Rectangle 2"/>
          <p:cNvSpPr>
            <a:spLocks noRot="1" noChangeArrowheads="1" noTextEdit="1"/>
          </p:cNvSpPr>
          <p:nvPr>
            <p:ph type="sldImg"/>
          </p:nvPr>
        </p:nvSpPr>
        <p:spPr>
          <a:ln/>
        </p:spPr>
      </p:sp>
      <p:sp>
        <p:nvSpPr>
          <p:cNvPr id="22531" name="Rectangle 3"/>
          <p:cNvSpPr>
            <a:spLocks noGrp="1" noChangeArrowheads="1"/>
          </p:cNvSpPr>
          <p:nvPr>
            <p:ph type="body" idx="1"/>
          </p:nvPr>
        </p:nvSpPr>
        <p:spPr/>
        <p:txBody>
          <a:bodyPr/>
          <a:lstStyle/>
          <a:p>
            <a:r>
              <a:rPr lang="en-US"/>
              <a:t>MTC, 1988</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0BE5288-A1CC-4E89-A864-D64312C26B38}"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99497A93-D503-47B1-B3BA-9209E66AB4BB}" type="datetimeFigureOut">
              <a:rPr lang="en-US" smtClean="0"/>
              <a:pPr/>
              <a:t>1/28/2012</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FC1DAB8B-3B8D-4401-9A61-1B5C2F9A4F67}"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9497A93-D503-47B1-B3BA-9209E66AB4BB}" type="datetimeFigureOut">
              <a:rPr lang="en-US" smtClean="0"/>
              <a:pPr/>
              <a:t>1/28/2012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1DAB8B-3B8D-4401-9A61-1B5C2F9A4F67}" type="slidenum">
              <a:rPr lang="en-US" smtClean="0"/>
              <a:pPr/>
              <a:t>‹#›</a:t>
            </a:fld>
            <a:endParaRPr 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9497A93-D503-47B1-B3BA-9209E66AB4BB}" type="datetimeFigureOut">
              <a:rPr lang="en-US" smtClean="0"/>
              <a:pPr/>
              <a:t>1/28/2012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1DAB8B-3B8D-4401-9A61-1B5C2F9A4F67}" type="slidenum">
              <a:rPr lang="en-US" smtClean="0"/>
              <a:pPr/>
              <a:t>‹#›</a:t>
            </a:fld>
            <a:endParaRPr lang="en-US"/>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99497A93-D503-47B1-B3BA-9209E66AB4BB}" type="datetimeFigureOut">
              <a:rPr lang="en-US" smtClean="0"/>
              <a:pPr/>
              <a:t>1/28/2012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1DAB8B-3B8D-4401-9A61-1B5C2F9A4F67}"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9497A93-D503-47B1-B3BA-9209E66AB4BB}" type="datetimeFigureOut">
              <a:rPr lang="en-US" smtClean="0"/>
              <a:pPr/>
              <a:t>1/28/2012</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FC1DAB8B-3B8D-4401-9A61-1B5C2F9A4F6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99497A93-D503-47B1-B3BA-9209E66AB4BB}" type="datetimeFigureOut">
              <a:rPr lang="en-US" smtClean="0"/>
              <a:pPr/>
              <a:t>1/28/2012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1DAB8B-3B8D-4401-9A61-1B5C2F9A4F67}"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99497A93-D503-47B1-B3BA-9209E66AB4BB}" type="datetimeFigureOut">
              <a:rPr lang="en-US" smtClean="0"/>
              <a:pPr/>
              <a:t>1/28/2012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1DAB8B-3B8D-4401-9A61-1B5C2F9A4F67}"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9497A93-D503-47B1-B3BA-9209E66AB4BB}" type="datetimeFigureOut">
              <a:rPr lang="en-US" smtClean="0"/>
              <a:pPr/>
              <a:t>1/28/2012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1DAB8B-3B8D-4401-9A61-1B5C2F9A4F67}" type="slidenum">
              <a:rPr lang="en-US" smtClean="0"/>
              <a:pPr/>
              <a:t>‹#›</a:t>
            </a:fld>
            <a:endParaRPr 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497A93-D503-47B1-B3BA-9209E66AB4BB}" type="datetimeFigureOut">
              <a:rPr lang="en-US" smtClean="0"/>
              <a:pPr/>
              <a:t>1/28/2012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1DAB8B-3B8D-4401-9A61-1B5C2F9A4F67}" type="slidenum">
              <a:rPr lang="en-US" smtClean="0"/>
              <a:pPr/>
              <a:t>‹#›</a:t>
            </a:fld>
            <a:endParaRPr 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9497A93-D503-47B1-B3BA-9209E66AB4BB}" type="datetimeFigureOut">
              <a:rPr lang="en-US" smtClean="0"/>
              <a:pPr/>
              <a:t>1/28/2012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1DAB8B-3B8D-4401-9A61-1B5C2F9A4F67}"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9497A93-D503-47B1-B3BA-9209E66AB4BB}" type="datetimeFigureOut">
              <a:rPr lang="en-US" smtClean="0"/>
              <a:pPr/>
              <a:t>1/28/2012</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FC1DAB8B-3B8D-4401-9A61-1B5C2F9A4F67}"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99497A93-D503-47B1-B3BA-9209E66AB4BB}" type="datetimeFigureOut">
              <a:rPr lang="en-US" smtClean="0"/>
              <a:pPr/>
              <a:t>1/28/2012</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FC1DAB8B-3B8D-4401-9A61-1B5C2F9A4F6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fade/>
  </p:transition>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sunset-pictures.com/ri-sunset.jpg"/>
          <p:cNvPicPr>
            <a:picLocks noChangeAspect="1" noChangeArrowheads="1"/>
          </p:cNvPicPr>
          <p:nvPr/>
        </p:nvPicPr>
        <p:blipFill>
          <a:blip r:embed="rId3" cstate="print"/>
          <a:srcRect/>
          <a:stretch>
            <a:fillRect/>
          </a:stretch>
        </p:blipFill>
        <p:spPr bwMode="auto">
          <a:xfrm>
            <a:off x="0" y="0"/>
            <a:ext cx="9320160" cy="6934200"/>
          </a:xfrm>
          <a:prstGeom prst="rect">
            <a:avLst/>
          </a:prstGeom>
          <a:noFill/>
        </p:spPr>
      </p:pic>
      <p:sp>
        <p:nvSpPr>
          <p:cNvPr id="3" name="Subtitle 2"/>
          <p:cNvSpPr>
            <a:spLocks noGrp="1"/>
          </p:cNvSpPr>
          <p:nvPr>
            <p:ph type="subTitle" idx="1"/>
          </p:nvPr>
        </p:nvSpPr>
        <p:spPr>
          <a:xfrm>
            <a:off x="-1219200" y="6248400"/>
            <a:ext cx="5181600" cy="609600"/>
          </a:xfrm>
        </p:spPr>
        <p:txBody>
          <a:bodyPr/>
          <a:lstStyle/>
          <a:p>
            <a:r>
              <a:rPr lang="en-US" dirty="0" smtClean="0">
                <a:solidFill>
                  <a:schemeClr val="bg1"/>
                </a:solidFill>
              </a:rPr>
              <a:t>Kevinhinckley.com</a:t>
            </a:r>
            <a:endParaRPr lang="en-US" dirty="0">
              <a:solidFill>
                <a:schemeClr val="bg1"/>
              </a:solidFill>
            </a:endParaRPr>
          </a:p>
        </p:txBody>
      </p:sp>
      <p:sp>
        <p:nvSpPr>
          <p:cNvPr id="2" name="Title 1"/>
          <p:cNvSpPr>
            <a:spLocks noGrp="1"/>
          </p:cNvSpPr>
          <p:nvPr>
            <p:ph type="ctrTitle"/>
          </p:nvPr>
        </p:nvSpPr>
        <p:spPr>
          <a:xfrm>
            <a:off x="304800" y="76200"/>
            <a:ext cx="8686800" cy="1470025"/>
          </a:xfrm>
        </p:spPr>
        <p:txBody>
          <a:bodyPr>
            <a:noAutofit/>
          </a:bodyPr>
          <a:lstStyle/>
          <a:p>
            <a:pPr algn="l"/>
            <a:r>
              <a:rPr lang="en-US" sz="6600" b="1" dirty="0" smtClean="0"/>
              <a:t>Did I not speak peace?</a:t>
            </a:r>
            <a:endParaRPr lang="en-US" sz="6600" b="1" dirty="0"/>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667000" y="457200"/>
            <a:ext cx="6019800" cy="1371600"/>
          </a:xfrm>
        </p:spPr>
        <p:txBody>
          <a:bodyPr/>
          <a:lstStyle/>
          <a:p>
            <a:r>
              <a:rPr lang="en-US" b="1"/>
              <a:t>Elder Dallin H. Oaks</a:t>
            </a:r>
          </a:p>
        </p:txBody>
      </p:sp>
      <p:sp>
        <p:nvSpPr>
          <p:cNvPr id="20483" name="Rectangle 3"/>
          <p:cNvSpPr>
            <a:spLocks noGrp="1" noChangeArrowheads="1"/>
          </p:cNvSpPr>
          <p:nvPr>
            <p:ph type="body" idx="1"/>
          </p:nvPr>
        </p:nvSpPr>
        <p:spPr>
          <a:xfrm>
            <a:off x="762000" y="2017713"/>
            <a:ext cx="8193088" cy="4459287"/>
          </a:xfrm>
        </p:spPr>
        <p:txBody>
          <a:bodyPr/>
          <a:lstStyle/>
          <a:p>
            <a:pPr>
              <a:lnSpc>
                <a:spcPct val="80000"/>
              </a:lnSpc>
              <a:buFont typeface="Wingdings" pitchFamily="2" charset="2"/>
              <a:buNone/>
            </a:pPr>
            <a:r>
              <a:rPr lang="en-US" sz="2000">
                <a:solidFill>
                  <a:srgbClr val="A50021"/>
                </a:solidFill>
              </a:rPr>
              <a:t>			</a:t>
            </a:r>
            <a:r>
              <a:rPr lang="en-US" sz="2000" b="1">
                <a:solidFill>
                  <a:srgbClr val="FF0000"/>
                </a:solidFill>
              </a:rPr>
              <a:t>I know from experience that some seasoned 			members of the Church do not know when they are 		receiving a witness of the Spirit. . . .</a:t>
            </a:r>
          </a:p>
          <a:p>
            <a:pPr>
              <a:lnSpc>
                <a:spcPct val="80000"/>
              </a:lnSpc>
              <a:buFont typeface="Wingdings" pitchFamily="2" charset="2"/>
              <a:buNone/>
            </a:pPr>
            <a:r>
              <a:rPr lang="en-US" sz="2000" b="1">
                <a:solidFill>
                  <a:srgbClr val="FF0000"/>
                </a:solidFill>
              </a:rPr>
              <a:t>Perhaps lifelong members of the Church don't recognize the testimony of the Spirit because they have had it so often they take it for granted. Perhaps they are looking for something startling and different. . . .</a:t>
            </a:r>
          </a:p>
          <a:p>
            <a:pPr>
              <a:lnSpc>
                <a:spcPct val="80000"/>
              </a:lnSpc>
              <a:buFont typeface="Wingdings" pitchFamily="2" charset="2"/>
              <a:buNone/>
            </a:pPr>
            <a:r>
              <a:rPr lang="en-US" sz="2000" b="1">
                <a:solidFill>
                  <a:srgbClr val="FF0000"/>
                </a:solidFill>
              </a:rPr>
              <a:t>I have heard adult members of the Church claim they do not have a testimony because they have never experienced a 'burning in the bosom.'  (D&amp;C 9:8.) </a:t>
            </a:r>
          </a:p>
          <a:p>
            <a:pPr>
              <a:lnSpc>
                <a:spcPct val="80000"/>
              </a:lnSpc>
              <a:buFont typeface="Wingdings" pitchFamily="2" charset="2"/>
              <a:buNone/>
            </a:pPr>
            <a:r>
              <a:rPr lang="en-US" sz="2000" b="1">
                <a:solidFill>
                  <a:srgbClr val="FF0000"/>
                </a:solidFill>
              </a:rPr>
              <a:t>If I thought this scriptural "burning" only referred to caloric heat, </a:t>
            </a:r>
            <a:r>
              <a:rPr lang="en-US" sz="2000" b="1" i="1" u="sng">
                <a:solidFill>
                  <a:srgbClr val="FF0000"/>
                </a:solidFill>
              </a:rPr>
              <a:t>I would have to say that I have never had a burning in the bosom either</a:t>
            </a:r>
            <a:r>
              <a:rPr lang="en-US" sz="2000" b="1">
                <a:solidFill>
                  <a:srgbClr val="FF0000"/>
                </a:solidFill>
              </a:rPr>
              <a:t>. . . . In this usage, it does not seem to refer to heat but rather to an intensity of feeling.</a:t>
            </a:r>
          </a:p>
          <a:p>
            <a:pPr>
              <a:lnSpc>
                <a:spcPct val="80000"/>
              </a:lnSpc>
              <a:buFont typeface="Wingdings" pitchFamily="2" charset="2"/>
              <a:buNone/>
            </a:pPr>
            <a:r>
              <a:rPr lang="en-US" sz="2000" b="1">
                <a:solidFill>
                  <a:srgbClr val="FF0000"/>
                </a:solidFill>
              </a:rPr>
              <a:t>For me, the witness of the Holy Ghost is an intense feeling of serenity or well-being.“ </a:t>
            </a:r>
          </a:p>
          <a:p>
            <a:pPr>
              <a:lnSpc>
                <a:spcPct val="80000"/>
              </a:lnSpc>
              <a:buFont typeface="Wingdings" pitchFamily="2" charset="2"/>
              <a:buNone/>
            </a:pPr>
            <a:r>
              <a:rPr lang="en-US" sz="1200" b="1">
                <a:solidFill>
                  <a:srgbClr val="FF0000"/>
                </a:solidFill>
              </a:rPr>
              <a:t>			                           (</a:t>
            </a:r>
            <a:r>
              <a:rPr lang="en-US" sz="1200" b="1">
                <a:solidFill>
                  <a:srgbClr val="CC0000"/>
                </a:solidFill>
              </a:rPr>
              <a:t>Teaching, Learning 'by the Spirit', LDS Church News, 1993, 01/02/93</a:t>
            </a:r>
            <a:r>
              <a:rPr lang="en-US" sz="1200" b="1">
                <a:solidFill>
                  <a:srgbClr val="FF0000"/>
                </a:solidFill>
              </a:rPr>
              <a:t>)</a:t>
            </a:r>
          </a:p>
        </p:txBody>
      </p:sp>
      <p:pic>
        <p:nvPicPr>
          <p:cNvPr id="20484" name="Picture 4" descr="Elder Dallin H. Oaks"/>
          <p:cNvPicPr>
            <a:picLocks noChangeAspect="1" noChangeArrowheads="1"/>
          </p:cNvPicPr>
          <p:nvPr/>
        </p:nvPicPr>
        <p:blipFill>
          <a:blip r:embed="rId3" cstate="print"/>
          <a:srcRect/>
          <a:stretch>
            <a:fillRect/>
          </a:stretch>
        </p:blipFill>
        <p:spPr bwMode="auto">
          <a:xfrm>
            <a:off x="396875" y="152400"/>
            <a:ext cx="2117725" cy="2590800"/>
          </a:xfrm>
          <a:prstGeom prst="rect">
            <a:avLst/>
          </a:prstGeom>
          <a:noFill/>
        </p:spPr>
      </p:pic>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953000" y="76200"/>
            <a:ext cx="3810000" cy="914400"/>
          </a:xfrm>
        </p:spPr>
        <p:txBody>
          <a:bodyPr/>
          <a:lstStyle/>
          <a:p>
            <a:r>
              <a:rPr lang="en-US" dirty="0"/>
              <a:t>Elder </a:t>
            </a:r>
            <a:r>
              <a:rPr lang="en-US" dirty="0" err="1"/>
              <a:t>Bednar</a:t>
            </a:r>
            <a:endParaRPr lang="en-US" dirty="0"/>
          </a:p>
        </p:txBody>
      </p:sp>
      <p:sp>
        <p:nvSpPr>
          <p:cNvPr id="47107" name="Rectangle 3"/>
          <p:cNvSpPr>
            <a:spLocks noGrp="1" noChangeArrowheads="1"/>
          </p:cNvSpPr>
          <p:nvPr>
            <p:ph type="body" idx="1"/>
          </p:nvPr>
        </p:nvSpPr>
        <p:spPr>
          <a:xfrm>
            <a:off x="152400" y="990600"/>
            <a:ext cx="5029200" cy="5638800"/>
          </a:xfrm>
        </p:spPr>
        <p:txBody>
          <a:bodyPr>
            <a:normAutofit/>
          </a:bodyPr>
          <a:lstStyle/>
          <a:p>
            <a:pPr>
              <a:lnSpc>
                <a:spcPct val="80000"/>
              </a:lnSpc>
              <a:buFont typeface="Wingdings" pitchFamily="2" charset="2"/>
              <a:buNone/>
            </a:pPr>
            <a:r>
              <a:rPr lang="en-US" sz="2000" b="1" dirty="0" smtClean="0">
                <a:solidFill>
                  <a:srgbClr val="C00000"/>
                </a:solidFill>
              </a:rPr>
              <a:t>The </a:t>
            </a:r>
            <a:r>
              <a:rPr lang="en-US" sz="2000" b="1" dirty="0">
                <a:solidFill>
                  <a:srgbClr val="C00000"/>
                </a:solidFill>
              </a:rPr>
              <a:t>law of the harvest is real; we </a:t>
            </a:r>
            <a:r>
              <a:rPr lang="en-US" sz="2000" b="1" dirty="0" smtClean="0">
                <a:solidFill>
                  <a:srgbClr val="C00000"/>
                </a:solidFill>
              </a:rPr>
              <a:t>cannot gather </a:t>
            </a:r>
            <a:r>
              <a:rPr lang="en-US" sz="2000" b="1" dirty="0">
                <a:solidFill>
                  <a:srgbClr val="C00000"/>
                </a:solidFill>
              </a:rPr>
              <a:t>crops in the fall which we did not </a:t>
            </a:r>
            <a:r>
              <a:rPr lang="en-US" sz="2000" b="1" dirty="0" smtClean="0">
                <a:solidFill>
                  <a:srgbClr val="C00000"/>
                </a:solidFill>
              </a:rPr>
              <a:t>properly </a:t>
            </a:r>
            <a:r>
              <a:rPr lang="en-US" sz="2000" b="1" dirty="0">
                <a:solidFill>
                  <a:srgbClr val="C00000"/>
                </a:solidFill>
              </a:rPr>
              <a:t>plant and cultivate during the </a:t>
            </a:r>
            <a:r>
              <a:rPr lang="en-US" sz="2000" b="1" dirty="0" smtClean="0">
                <a:solidFill>
                  <a:srgbClr val="C00000"/>
                </a:solidFill>
              </a:rPr>
              <a:t>spring </a:t>
            </a:r>
            <a:r>
              <a:rPr lang="en-US" sz="2000" b="1" dirty="0">
                <a:solidFill>
                  <a:srgbClr val="C00000"/>
                </a:solidFill>
              </a:rPr>
              <a:t>and summer. And we cannot </a:t>
            </a:r>
            <a:r>
              <a:rPr lang="en-US" sz="2000" b="1" dirty="0" smtClean="0">
                <a:solidFill>
                  <a:srgbClr val="C00000"/>
                </a:solidFill>
              </a:rPr>
              <a:t>realistically </a:t>
            </a:r>
            <a:r>
              <a:rPr lang="en-US" sz="2000" b="1" dirty="0">
                <a:solidFill>
                  <a:srgbClr val="C00000"/>
                </a:solidFill>
              </a:rPr>
              <a:t>expect to recognize "</a:t>
            </a:r>
            <a:r>
              <a:rPr lang="en-US" sz="2000" b="1" i="1" dirty="0">
                <a:solidFill>
                  <a:srgbClr val="C00000"/>
                </a:solidFill>
              </a:rPr>
              <a:t>big</a:t>
            </a:r>
            <a:r>
              <a:rPr lang="en-US" sz="2000" b="1" dirty="0">
                <a:solidFill>
                  <a:srgbClr val="C00000"/>
                </a:solidFill>
              </a:rPr>
              <a:t>" </a:t>
            </a:r>
            <a:r>
              <a:rPr lang="en-US" sz="2000" b="1" dirty="0" smtClean="0">
                <a:solidFill>
                  <a:srgbClr val="C00000"/>
                </a:solidFill>
              </a:rPr>
              <a:t>promptings </a:t>
            </a:r>
            <a:r>
              <a:rPr lang="en-US" sz="2000" b="1" dirty="0">
                <a:solidFill>
                  <a:srgbClr val="C00000"/>
                </a:solidFill>
              </a:rPr>
              <a:t>if we consistently fail to </a:t>
            </a:r>
            <a:r>
              <a:rPr lang="en-US" sz="2000" b="1" dirty="0" smtClean="0">
                <a:solidFill>
                  <a:srgbClr val="C00000"/>
                </a:solidFill>
              </a:rPr>
              <a:t>heed </a:t>
            </a:r>
            <a:r>
              <a:rPr lang="en-US" sz="2000" b="1" dirty="0">
                <a:solidFill>
                  <a:srgbClr val="C00000"/>
                </a:solidFill>
              </a:rPr>
              <a:t>the "</a:t>
            </a:r>
            <a:r>
              <a:rPr lang="en-US" sz="2000" b="1" i="1" dirty="0">
                <a:solidFill>
                  <a:srgbClr val="C00000"/>
                </a:solidFill>
              </a:rPr>
              <a:t>small</a:t>
            </a:r>
            <a:r>
              <a:rPr lang="en-US" sz="2000" b="1" dirty="0">
                <a:solidFill>
                  <a:srgbClr val="C00000"/>
                </a:solidFill>
              </a:rPr>
              <a:t>" ones. </a:t>
            </a:r>
            <a:endParaRPr lang="en-US" sz="2000" b="1" dirty="0" smtClean="0">
              <a:solidFill>
                <a:srgbClr val="C00000"/>
              </a:solidFill>
            </a:endParaRPr>
          </a:p>
          <a:p>
            <a:pPr>
              <a:lnSpc>
                <a:spcPct val="80000"/>
              </a:lnSpc>
              <a:buFont typeface="Wingdings" pitchFamily="2" charset="2"/>
              <a:buNone/>
            </a:pPr>
            <a:r>
              <a:rPr lang="en-US" sz="2000" b="1" dirty="0" smtClean="0">
                <a:solidFill>
                  <a:srgbClr val="C00000"/>
                </a:solidFill>
              </a:rPr>
              <a:t>…Thus</a:t>
            </a:r>
            <a:r>
              <a:rPr lang="en-US" sz="2000" b="1" dirty="0">
                <a:solidFill>
                  <a:srgbClr val="C00000"/>
                </a:solidFill>
              </a:rPr>
              <a:t>, revelation from our Heavenly Father comes most frequently in small increments and, like all knowledge, is granted according to our preparation. </a:t>
            </a:r>
            <a:endParaRPr lang="en-US" sz="2000" b="1" i="1" u="sng" dirty="0">
              <a:solidFill>
                <a:srgbClr val="C00000"/>
              </a:solidFill>
            </a:endParaRPr>
          </a:p>
          <a:p>
            <a:pPr>
              <a:lnSpc>
                <a:spcPct val="80000"/>
              </a:lnSpc>
              <a:buFont typeface="Wingdings" pitchFamily="2" charset="2"/>
              <a:buNone/>
            </a:pPr>
            <a:r>
              <a:rPr lang="en-US" sz="2000" b="1" i="1" u="sng" dirty="0">
                <a:solidFill>
                  <a:srgbClr val="C00000"/>
                </a:solidFill>
              </a:rPr>
              <a:t>Misguided attempts to get spiritually supercharged</a:t>
            </a:r>
            <a:r>
              <a:rPr lang="en-US" sz="2000" b="1" dirty="0">
                <a:solidFill>
                  <a:srgbClr val="C00000"/>
                </a:solidFill>
              </a:rPr>
              <a:t> through unusually long prayers, lengthy and unwise fasting, and intensive, short-term temple attendance certainly are no substitute for gradual, consistent, and conscientious attention to the promptings of the Holy Ghost.</a:t>
            </a:r>
          </a:p>
          <a:p>
            <a:pPr>
              <a:lnSpc>
                <a:spcPct val="80000"/>
              </a:lnSpc>
              <a:buFont typeface="Wingdings" pitchFamily="2" charset="2"/>
              <a:buNone/>
            </a:pPr>
            <a:r>
              <a:rPr lang="en-US" sz="2000" b="1" dirty="0" smtClean="0"/>
              <a:t>			</a:t>
            </a:r>
            <a:r>
              <a:rPr lang="en-US" sz="1200" b="1" dirty="0" smtClean="0"/>
              <a:t>(BYUI </a:t>
            </a:r>
            <a:r>
              <a:rPr lang="en-US" sz="1200" b="1" dirty="0"/>
              <a:t>Devotional)</a:t>
            </a:r>
          </a:p>
          <a:p>
            <a:pPr>
              <a:lnSpc>
                <a:spcPct val="80000"/>
              </a:lnSpc>
              <a:buFont typeface="Wingdings" pitchFamily="2" charset="2"/>
              <a:buNone/>
            </a:pPr>
            <a:endParaRPr lang="en-US" sz="1200" b="1" dirty="0"/>
          </a:p>
        </p:txBody>
      </p:sp>
      <p:pic>
        <p:nvPicPr>
          <p:cNvPr id="29698" name="Picture 2" descr="http://farm8.staticflickr.com/7154/6432676621_3e8bd924ba_z.jpg"/>
          <p:cNvPicPr>
            <a:picLocks noChangeAspect="1" noChangeArrowheads="1"/>
          </p:cNvPicPr>
          <p:nvPr/>
        </p:nvPicPr>
        <p:blipFill>
          <a:blip r:embed="rId3" cstate="print"/>
          <a:srcRect/>
          <a:stretch>
            <a:fillRect/>
          </a:stretch>
        </p:blipFill>
        <p:spPr bwMode="auto">
          <a:xfrm>
            <a:off x="5181600" y="1143000"/>
            <a:ext cx="3657600" cy="5494986"/>
          </a:xfrm>
          <a:prstGeom prst="rect">
            <a:avLst/>
          </a:prstGeom>
          <a:noFill/>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Effect transition="in" filter="fade">
                                      <p:cBhvr>
                                        <p:cTn id="7" dur="2000"/>
                                        <p:tgtEl>
                                          <p:spTgt spid="471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7107">
                                            <p:txEl>
                                              <p:pRg st="1" end="1"/>
                                            </p:txEl>
                                          </p:spTgt>
                                        </p:tgtEl>
                                        <p:attrNameLst>
                                          <p:attrName>style.visibility</p:attrName>
                                        </p:attrNameLst>
                                      </p:cBhvr>
                                      <p:to>
                                        <p:strVal val="visible"/>
                                      </p:to>
                                    </p:set>
                                    <p:animEffect transition="in" filter="fade">
                                      <p:cBhvr>
                                        <p:cTn id="12" dur="2000"/>
                                        <p:tgtEl>
                                          <p:spTgt spid="471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7107">
                                            <p:txEl>
                                              <p:pRg st="2" end="2"/>
                                            </p:txEl>
                                          </p:spTgt>
                                        </p:tgtEl>
                                        <p:attrNameLst>
                                          <p:attrName>style.visibility</p:attrName>
                                        </p:attrNameLst>
                                      </p:cBhvr>
                                      <p:to>
                                        <p:strVal val="visible"/>
                                      </p:to>
                                    </p:set>
                                    <p:animEffect transition="in" filter="fade">
                                      <p:cBhvr>
                                        <p:cTn id="17" dur="2000"/>
                                        <p:tgtEl>
                                          <p:spTgt spid="4710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7107">
                                            <p:txEl>
                                              <p:pRg st="3" end="3"/>
                                            </p:txEl>
                                          </p:spTgt>
                                        </p:tgtEl>
                                        <p:attrNameLst>
                                          <p:attrName>style.visibility</p:attrName>
                                        </p:attrNameLst>
                                      </p:cBhvr>
                                      <p:to>
                                        <p:strVal val="visible"/>
                                      </p:to>
                                    </p:set>
                                    <p:animEffect transition="in" filter="fade">
                                      <p:cBhvr>
                                        <p:cTn id="22" dur="2000"/>
                                        <p:tgtEl>
                                          <p:spTgt spid="471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77813"/>
            <a:ext cx="8229600" cy="941387"/>
          </a:xfrm>
        </p:spPr>
        <p:txBody>
          <a:bodyPr/>
          <a:lstStyle/>
          <a:p>
            <a:r>
              <a:rPr lang="en-US"/>
              <a:t>Elder Henry B. Eyring</a:t>
            </a:r>
          </a:p>
        </p:txBody>
      </p:sp>
      <p:sp>
        <p:nvSpPr>
          <p:cNvPr id="17411" name="Rectangle 3"/>
          <p:cNvSpPr>
            <a:spLocks noGrp="1" noChangeArrowheads="1"/>
          </p:cNvSpPr>
          <p:nvPr>
            <p:ph type="body" idx="1"/>
          </p:nvPr>
        </p:nvSpPr>
        <p:spPr>
          <a:xfrm>
            <a:off x="457200" y="1295400"/>
            <a:ext cx="8458200" cy="5334000"/>
          </a:xfrm>
        </p:spPr>
        <p:txBody>
          <a:bodyPr/>
          <a:lstStyle/>
          <a:p>
            <a:pPr>
              <a:lnSpc>
                <a:spcPct val="80000"/>
              </a:lnSpc>
              <a:buFont typeface="Wingdings" pitchFamily="2" charset="2"/>
              <a:buNone/>
            </a:pPr>
            <a:r>
              <a:rPr lang="en-US" sz="1600" b="1"/>
              <a:t>			I somehow managed to arrange [an] interview…with President 			Harold B. Lee. He received me in a kindly way. In my anxiety, I 			soon blurted out my question: “President Lee, how do I get 			revelation?” </a:t>
            </a:r>
          </a:p>
          <a:p>
            <a:pPr>
              <a:lnSpc>
                <a:spcPct val="80000"/>
              </a:lnSpc>
              <a:buFont typeface="Wingdings" pitchFamily="2" charset="2"/>
              <a:buNone/>
            </a:pPr>
            <a:endParaRPr lang="en-US" sz="1600" b="1"/>
          </a:p>
          <a:p>
            <a:pPr>
              <a:lnSpc>
                <a:spcPct val="80000"/>
              </a:lnSpc>
              <a:buFont typeface="Wingdings" pitchFamily="2" charset="2"/>
              <a:buNone/>
            </a:pPr>
            <a:r>
              <a:rPr lang="en-US" sz="1600" b="1"/>
              <a:t>He smiled. I am glad he didn't laugh, since it was an odd question to ask. But he answered my question with a story…</a:t>
            </a:r>
          </a:p>
          <a:p>
            <a:pPr>
              <a:lnSpc>
                <a:spcPct val="80000"/>
              </a:lnSpc>
              <a:buFont typeface="Wingdings" pitchFamily="2" charset="2"/>
              <a:buNone/>
            </a:pPr>
            <a:endParaRPr lang="en-US" sz="1600" b="1"/>
          </a:p>
          <a:p>
            <a:pPr>
              <a:lnSpc>
                <a:spcPct val="80000"/>
              </a:lnSpc>
              <a:buFont typeface="Wingdings" pitchFamily="2" charset="2"/>
              <a:buNone/>
            </a:pPr>
            <a:r>
              <a:rPr lang="en-US" sz="1600" b="1"/>
              <a:t>Then he gave me the lesson, which I now give to you, in about these words: “Hal, when we had done all we knew how to do, when we had our backs to the wall, then God gave us the revelation. </a:t>
            </a:r>
            <a:r>
              <a:rPr lang="en-US" sz="1600" b="1" u="sng"/>
              <a:t>Hal, if you want to get revelation, do your homework.”</a:t>
            </a:r>
          </a:p>
          <a:p>
            <a:pPr>
              <a:lnSpc>
                <a:spcPct val="80000"/>
              </a:lnSpc>
              <a:buFont typeface="Wingdings" pitchFamily="2" charset="2"/>
              <a:buNone/>
            </a:pPr>
            <a:endParaRPr lang="en-US" sz="1600" b="1" u="sng"/>
          </a:p>
          <a:p>
            <a:pPr>
              <a:lnSpc>
                <a:spcPct val="80000"/>
              </a:lnSpc>
              <a:buFont typeface="Wingdings" pitchFamily="2" charset="2"/>
              <a:buNone/>
            </a:pPr>
            <a:r>
              <a:rPr lang="en-US" sz="1600" b="1"/>
              <a:t>I suppose I should have been embarrassed to take his time to learn what the Lord told us all long ago. You recall the rebuke to Oliver Cowdery …</a:t>
            </a:r>
          </a:p>
          <a:p>
            <a:pPr>
              <a:lnSpc>
                <a:spcPct val="80000"/>
              </a:lnSpc>
              <a:buFont typeface="Wingdings" pitchFamily="2" charset="2"/>
              <a:buNone/>
            </a:pPr>
            <a:endParaRPr lang="en-US" sz="1600" b="1"/>
          </a:p>
          <a:p>
            <a:pPr>
              <a:lnSpc>
                <a:spcPct val="80000"/>
              </a:lnSpc>
              <a:buFont typeface="Wingdings" pitchFamily="2" charset="2"/>
              <a:buNone/>
            </a:pPr>
            <a:r>
              <a:rPr lang="en-US" sz="1600" b="1"/>
              <a:t>Now, in fairness to Oliver Cowdery, he had some reason to be confused. The Prophet Joseph seemed to have the windows of heaven opened to him… at a speed that could easily have misled Oliver.</a:t>
            </a:r>
          </a:p>
          <a:p>
            <a:pPr>
              <a:lnSpc>
                <a:spcPct val="80000"/>
              </a:lnSpc>
              <a:buFont typeface="Wingdings" pitchFamily="2" charset="2"/>
              <a:buNone/>
            </a:pPr>
            <a:endParaRPr lang="en-US" sz="1600" b="1"/>
          </a:p>
          <a:p>
            <a:pPr>
              <a:lnSpc>
                <a:spcPct val="80000"/>
              </a:lnSpc>
              <a:buFont typeface="Wingdings" pitchFamily="2" charset="2"/>
              <a:buNone/>
            </a:pPr>
            <a:r>
              <a:rPr lang="en-US" sz="1600" b="1"/>
              <a:t>I bear you my solemn testimony that the Lord opens the heavens to his servants today… But I also bear you my testimony that the words ‘study it out’ mean a </a:t>
            </a:r>
            <a:r>
              <a:rPr lang="en-US" sz="1600" b="1" u="sng"/>
              <a:t>degree of patience, labor, and persistence commensurate with the value of what you seek</a:t>
            </a:r>
          </a:p>
        </p:txBody>
      </p:sp>
      <p:pic>
        <p:nvPicPr>
          <p:cNvPr id="17413" name="Picture 5" descr="Henry B. Eyring"/>
          <p:cNvPicPr>
            <a:picLocks noChangeAspect="1" noChangeArrowheads="1"/>
          </p:cNvPicPr>
          <p:nvPr/>
        </p:nvPicPr>
        <p:blipFill>
          <a:blip r:embed="rId3" cstate="print"/>
          <a:srcRect/>
          <a:stretch>
            <a:fillRect/>
          </a:stretch>
        </p:blipFill>
        <p:spPr bwMode="auto">
          <a:xfrm>
            <a:off x="155575" y="46038"/>
            <a:ext cx="1524000" cy="2228850"/>
          </a:xfrm>
          <a:prstGeom prst="rect">
            <a:avLst/>
          </a:prstGeom>
          <a:noFill/>
        </p:spPr>
      </p:pic>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sz="quarter" idx="1"/>
          </p:nvPr>
        </p:nvSpPr>
        <p:spPr>
          <a:xfrm>
            <a:off x="4724400" y="304800"/>
            <a:ext cx="4267200" cy="6248400"/>
          </a:xfrm>
        </p:spPr>
        <p:txBody>
          <a:bodyPr>
            <a:normAutofit fontScale="92500" lnSpcReduction="10000"/>
          </a:bodyPr>
          <a:lstStyle/>
          <a:p>
            <a:pPr algn="ctr" eaLnBrk="1" hangingPunct="1">
              <a:lnSpc>
                <a:spcPct val="80000"/>
              </a:lnSpc>
              <a:buFont typeface="Wingdings" pitchFamily="2" charset="2"/>
              <a:buNone/>
            </a:pPr>
            <a:r>
              <a:rPr lang="en-US" sz="3600" b="1" u="sng" dirty="0" smtClean="0"/>
              <a:t>D&amp;C 6:29-31</a:t>
            </a:r>
          </a:p>
          <a:p>
            <a:pPr eaLnBrk="1" hangingPunct="1">
              <a:lnSpc>
                <a:spcPct val="80000"/>
              </a:lnSpc>
              <a:buFont typeface="Wingdings" pitchFamily="2" charset="2"/>
              <a:buNone/>
            </a:pPr>
            <a:endParaRPr lang="en-US" sz="2200" dirty="0" smtClean="0"/>
          </a:p>
          <a:p>
            <a:pPr eaLnBrk="1" hangingPunct="1">
              <a:lnSpc>
                <a:spcPct val="80000"/>
              </a:lnSpc>
              <a:buFont typeface="Wingdings" pitchFamily="2" charset="2"/>
              <a:buNone/>
            </a:pPr>
            <a:r>
              <a:rPr lang="en-US" sz="2200" b="1" dirty="0" smtClean="0">
                <a:solidFill>
                  <a:srgbClr val="7030A0"/>
                </a:solidFill>
              </a:rPr>
              <a:t>President </a:t>
            </a:r>
            <a:r>
              <a:rPr lang="en-US" sz="2200" b="1" dirty="0" smtClean="0">
                <a:solidFill>
                  <a:srgbClr val="7030A0"/>
                </a:solidFill>
              </a:rPr>
              <a:t>Joseph Fielding Smith wrote the following concerning Oliver </a:t>
            </a:r>
            <a:r>
              <a:rPr lang="en-US" sz="2200" b="1" dirty="0" err="1" smtClean="0">
                <a:solidFill>
                  <a:srgbClr val="7030A0"/>
                </a:solidFill>
              </a:rPr>
              <a:t>Cowdery</a:t>
            </a:r>
            <a:r>
              <a:rPr lang="en-US" sz="2200" b="1" dirty="0" smtClean="0">
                <a:solidFill>
                  <a:srgbClr val="7030A0"/>
                </a:solidFill>
              </a:rPr>
              <a:t> and the martyrdom of Hyrum Smith:  </a:t>
            </a:r>
          </a:p>
          <a:p>
            <a:pPr eaLnBrk="1" hangingPunct="1">
              <a:lnSpc>
                <a:spcPct val="80000"/>
              </a:lnSpc>
              <a:buFont typeface="Wingdings" pitchFamily="2" charset="2"/>
              <a:buNone/>
            </a:pPr>
            <a:r>
              <a:rPr lang="en-US" sz="2200" b="1" dirty="0" smtClean="0">
                <a:solidFill>
                  <a:srgbClr val="7030A0"/>
                </a:solidFill>
              </a:rPr>
              <a:t>“</a:t>
            </a:r>
            <a:r>
              <a:rPr lang="en-US" sz="2200" b="1" dirty="0" smtClean="0">
                <a:solidFill>
                  <a:srgbClr val="7030A0"/>
                </a:solidFill>
              </a:rPr>
              <a:t>Had Oliver </a:t>
            </a:r>
            <a:r>
              <a:rPr lang="en-US" sz="2200" b="1" dirty="0" err="1" smtClean="0">
                <a:solidFill>
                  <a:srgbClr val="7030A0"/>
                </a:solidFill>
              </a:rPr>
              <a:t>Cowdery</a:t>
            </a:r>
            <a:r>
              <a:rPr lang="en-US" sz="2200" b="1" dirty="0" smtClean="0">
                <a:solidFill>
                  <a:srgbClr val="7030A0"/>
                </a:solidFill>
              </a:rPr>
              <a:t> remained true, had he been faithful to his testimony and his calling as the ‘Second Elder’ and Assistant President of the Church</a:t>
            </a:r>
            <a:r>
              <a:rPr lang="en-US" sz="2200" b="1" dirty="0" smtClean="0">
                <a:solidFill>
                  <a:srgbClr val="7030A0"/>
                </a:solidFill>
              </a:rPr>
              <a:t>,</a:t>
            </a:r>
          </a:p>
          <a:p>
            <a:pPr eaLnBrk="1" hangingPunct="1">
              <a:lnSpc>
                <a:spcPct val="80000"/>
              </a:lnSpc>
              <a:buFont typeface="Wingdings" pitchFamily="2" charset="2"/>
              <a:buNone/>
            </a:pPr>
            <a:r>
              <a:rPr lang="en-US" sz="2200" b="1" dirty="0" smtClean="0">
                <a:solidFill>
                  <a:srgbClr val="7030A0"/>
                </a:solidFill>
              </a:rPr>
              <a:t> </a:t>
            </a:r>
            <a:r>
              <a:rPr lang="en-US" sz="2200" b="1" dirty="0" smtClean="0">
                <a:solidFill>
                  <a:srgbClr val="7030A0"/>
                </a:solidFill>
              </a:rPr>
              <a:t>I am just as satisfied as I am that I am here that Oliver </a:t>
            </a:r>
            <a:r>
              <a:rPr lang="en-US" sz="2200" b="1" dirty="0" err="1" smtClean="0">
                <a:solidFill>
                  <a:srgbClr val="7030A0"/>
                </a:solidFill>
              </a:rPr>
              <a:t>Cowdery</a:t>
            </a:r>
            <a:r>
              <a:rPr lang="en-US" sz="2200" b="1" dirty="0" smtClean="0">
                <a:solidFill>
                  <a:srgbClr val="7030A0"/>
                </a:solidFill>
              </a:rPr>
              <a:t> </a:t>
            </a:r>
            <a:r>
              <a:rPr lang="en-US" sz="2200" b="1" dirty="0" smtClean="0">
                <a:solidFill>
                  <a:srgbClr val="7030A0"/>
                </a:solidFill>
              </a:rPr>
              <a:t>would have gone to Carthage with the prophet Joseph Smith and laid down his life instead of Hyrum Smith.  </a:t>
            </a:r>
            <a:endParaRPr lang="en-US" sz="2200" b="1" dirty="0" smtClean="0">
              <a:solidFill>
                <a:srgbClr val="7030A0"/>
              </a:solidFill>
            </a:endParaRPr>
          </a:p>
          <a:p>
            <a:pPr eaLnBrk="1" hangingPunct="1">
              <a:lnSpc>
                <a:spcPct val="80000"/>
              </a:lnSpc>
              <a:buFont typeface="Wingdings" pitchFamily="2" charset="2"/>
              <a:buNone/>
            </a:pPr>
            <a:r>
              <a:rPr lang="en-US" sz="2200" b="1" dirty="0" smtClean="0">
                <a:solidFill>
                  <a:srgbClr val="7030A0"/>
                </a:solidFill>
              </a:rPr>
              <a:t>That </a:t>
            </a:r>
            <a:r>
              <a:rPr lang="en-US" sz="2200" b="1" dirty="0" smtClean="0">
                <a:solidFill>
                  <a:srgbClr val="7030A0"/>
                </a:solidFill>
              </a:rPr>
              <a:t>would have been his right.  Maybe it sounds a little strange to speak of the martyrdom as being a right, but it was a right.  </a:t>
            </a:r>
            <a:endParaRPr lang="en-US" sz="2200" b="1" dirty="0" smtClean="0">
              <a:solidFill>
                <a:srgbClr val="7030A0"/>
              </a:solidFill>
            </a:endParaRPr>
          </a:p>
          <a:p>
            <a:pPr eaLnBrk="1" hangingPunct="1">
              <a:lnSpc>
                <a:spcPct val="80000"/>
              </a:lnSpc>
              <a:buFont typeface="Wingdings" pitchFamily="2" charset="2"/>
              <a:buNone/>
            </a:pPr>
            <a:r>
              <a:rPr lang="en-US" sz="2200" b="1" dirty="0" smtClean="0">
                <a:solidFill>
                  <a:srgbClr val="7030A0"/>
                </a:solidFill>
              </a:rPr>
              <a:t>Oliver </a:t>
            </a:r>
            <a:r>
              <a:rPr lang="en-US" sz="2200" b="1" dirty="0" err="1" smtClean="0">
                <a:solidFill>
                  <a:srgbClr val="7030A0"/>
                </a:solidFill>
              </a:rPr>
              <a:t>Cowdery</a:t>
            </a:r>
            <a:r>
              <a:rPr lang="en-US" sz="2200" b="1" dirty="0" smtClean="0">
                <a:solidFill>
                  <a:srgbClr val="7030A0"/>
                </a:solidFill>
              </a:rPr>
              <a:t> lost it and Hyrum Smith received it.  According to the law of witnesses --and this is a divine law --- it had to be” (</a:t>
            </a:r>
            <a:r>
              <a:rPr lang="en-US" sz="2200" b="1" i="1" dirty="0" smtClean="0">
                <a:solidFill>
                  <a:srgbClr val="7030A0"/>
                </a:solidFill>
              </a:rPr>
              <a:t>Doctrines of Salvation</a:t>
            </a:r>
            <a:r>
              <a:rPr lang="en-US" sz="2200" b="1" dirty="0" smtClean="0">
                <a:solidFill>
                  <a:srgbClr val="7030A0"/>
                </a:solidFill>
              </a:rPr>
              <a:t>, 1:221-22).</a:t>
            </a:r>
          </a:p>
        </p:txBody>
      </p:sp>
      <p:pic>
        <p:nvPicPr>
          <p:cNvPr id="4098" name="Picture 2" descr="http://www.mormonhistoricsitesfoundation.org/photos/oliver1.jpg"/>
          <p:cNvPicPr>
            <a:picLocks noChangeAspect="1" noChangeArrowheads="1"/>
          </p:cNvPicPr>
          <p:nvPr/>
        </p:nvPicPr>
        <p:blipFill>
          <a:blip r:embed="rId3" cstate="print"/>
          <a:srcRect/>
          <a:stretch>
            <a:fillRect/>
          </a:stretch>
        </p:blipFill>
        <p:spPr bwMode="auto">
          <a:xfrm>
            <a:off x="152400" y="609599"/>
            <a:ext cx="4536643" cy="5699301"/>
          </a:xfrm>
          <a:prstGeom prst="rect">
            <a:avLst/>
          </a:prstGeom>
          <a:noFill/>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42">
                                            <p:txEl>
                                              <p:pRg st="0" end="0"/>
                                            </p:txEl>
                                          </p:spTgt>
                                        </p:tgtEl>
                                        <p:attrNameLst>
                                          <p:attrName>style.visibility</p:attrName>
                                        </p:attrNameLst>
                                      </p:cBhvr>
                                      <p:to>
                                        <p:strVal val="visible"/>
                                      </p:to>
                                    </p:set>
                                    <p:animEffect transition="in" filter="fade">
                                      <p:cBhvr>
                                        <p:cTn id="7" dur="2000"/>
                                        <p:tgtEl>
                                          <p:spTgt spid="102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42">
                                            <p:txEl>
                                              <p:pRg st="2" end="2"/>
                                            </p:txEl>
                                          </p:spTgt>
                                        </p:tgtEl>
                                        <p:attrNameLst>
                                          <p:attrName>style.visibility</p:attrName>
                                        </p:attrNameLst>
                                      </p:cBhvr>
                                      <p:to>
                                        <p:strVal val="visible"/>
                                      </p:to>
                                    </p:set>
                                    <p:animEffect transition="in" filter="fade">
                                      <p:cBhvr>
                                        <p:cTn id="12" dur="2000"/>
                                        <p:tgtEl>
                                          <p:spTgt spid="1024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242">
                                            <p:txEl>
                                              <p:pRg st="3" end="3"/>
                                            </p:txEl>
                                          </p:spTgt>
                                        </p:tgtEl>
                                        <p:attrNameLst>
                                          <p:attrName>style.visibility</p:attrName>
                                        </p:attrNameLst>
                                      </p:cBhvr>
                                      <p:to>
                                        <p:strVal val="visible"/>
                                      </p:to>
                                    </p:set>
                                    <p:animEffect transition="in" filter="fade">
                                      <p:cBhvr>
                                        <p:cTn id="17" dur="2000"/>
                                        <p:tgtEl>
                                          <p:spTgt spid="1024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242">
                                            <p:txEl>
                                              <p:pRg st="4" end="4"/>
                                            </p:txEl>
                                          </p:spTgt>
                                        </p:tgtEl>
                                        <p:attrNameLst>
                                          <p:attrName>style.visibility</p:attrName>
                                        </p:attrNameLst>
                                      </p:cBhvr>
                                      <p:to>
                                        <p:strVal val="visible"/>
                                      </p:to>
                                    </p:set>
                                    <p:animEffect transition="in" filter="fade">
                                      <p:cBhvr>
                                        <p:cTn id="22" dur="2000"/>
                                        <p:tgtEl>
                                          <p:spTgt spid="1024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242">
                                            <p:txEl>
                                              <p:pRg st="5" end="5"/>
                                            </p:txEl>
                                          </p:spTgt>
                                        </p:tgtEl>
                                        <p:attrNameLst>
                                          <p:attrName>style.visibility</p:attrName>
                                        </p:attrNameLst>
                                      </p:cBhvr>
                                      <p:to>
                                        <p:strVal val="visible"/>
                                      </p:to>
                                    </p:set>
                                    <p:animEffect transition="in" filter="fade">
                                      <p:cBhvr>
                                        <p:cTn id="27" dur="2000"/>
                                        <p:tgtEl>
                                          <p:spTgt spid="1024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242">
                                            <p:txEl>
                                              <p:pRg st="6" end="6"/>
                                            </p:txEl>
                                          </p:spTgt>
                                        </p:tgtEl>
                                        <p:attrNameLst>
                                          <p:attrName>style.visibility</p:attrName>
                                        </p:attrNameLst>
                                      </p:cBhvr>
                                      <p:to>
                                        <p:strVal val="visible"/>
                                      </p:to>
                                    </p:set>
                                    <p:animEffect transition="in" filter="fade">
                                      <p:cBhvr>
                                        <p:cTn id="32" dur="2000"/>
                                        <p:tgtEl>
                                          <p:spTgt spid="1024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normAutofit/>
          </a:bodyPr>
          <a:lstStyle/>
          <a:p>
            <a:r>
              <a:rPr lang="en-US" sz="5400" b="1" dirty="0" smtClean="0">
                <a:solidFill>
                  <a:srgbClr val="C00000"/>
                </a:solidFill>
              </a:rPr>
              <a:t>How the Lord teaches</a:t>
            </a:r>
            <a:endParaRPr lang="en-US" sz="5400" b="1" dirty="0">
              <a:solidFill>
                <a:srgbClr val="C00000"/>
              </a:solidFill>
            </a:endParaRPr>
          </a:p>
        </p:txBody>
      </p:sp>
      <p:sp>
        <p:nvSpPr>
          <p:cNvPr id="7" name="Trapezoid 6"/>
          <p:cNvSpPr/>
          <p:nvPr/>
        </p:nvSpPr>
        <p:spPr>
          <a:xfrm rot="10800000">
            <a:off x="2514601" y="2362199"/>
            <a:ext cx="3962400" cy="3581400"/>
          </a:xfrm>
          <a:prstGeom prst="trapezoid">
            <a:avLst>
              <a:gd name="adj" fmla="val 46363"/>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52400" y="1676400"/>
            <a:ext cx="2294218" cy="707886"/>
          </a:xfrm>
          <a:prstGeom prst="rect">
            <a:avLst/>
          </a:prstGeom>
          <a:noFill/>
        </p:spPr>
        <p:txBody>
          <a:bodyPr wrap="none" rtlCol="0">
            <a:spAutoFit/>
          </a:bodyPr>
          <a:lstStyle/>
          <a:p>
            <a:r>
              <a:rPr lang="en-US" sz="4000" b="1" dirty="0" smtClean="0">
                <a:solidFill>
                  <a:srgbClr val="C00000"/>
                </a:solidFill>
              </a:rPr>
              <a:t>Question:</a:t>
            </a:r>
          </a:p>
        </p:txBody>
      </p:sp>
      <p:sp>
        <p:nvSpPr>
          <p:cNvPr id="9" name="TextBox 8"/>
          <p:cNvSpPr txBox="1"/>
          <p:nvPr/>
        </p:nvSpPr>
        <p:spPr>
          <a:xfrm>
            <a:off x="2514600" y="1524000"/>
            <a:ext cx="3962400" cy="954107"/>
          </a:xfrm>
          <a:prstGeom prst="rect">
            <a:avLst/>
          </a:prstGeom>
          <a:noFill/>
        </p:spPr>
        <p:txBody>
          <a:bodyPr wrap="square" rtlCol="0">
            <a:spAutoFit/>
          </a:bodyPr>
          <a:lstStyle/>
          <a:p>
            <a:pPr algn="ctr"/>
            <a:r>
              <a:rPr lang="en-US" sz="2800" b="1" dirty="0" smtClean="0">
                <a:solidFill>
                  <a:srgbClr val="C00000"/>
                </a:solidFill>
              </a:rPr>
              <a:t>Should I help Joseph translate?</a:t>
            </a:r>
            <a:endParaRPr lang="en-US" sz="2800" b="1" dirty="0">
              <a:solidFill>
                <a:srgbClr val="C00000"/>
              </a:solidFill>
            </a:endParaRPr>
          </a:p>
        </p:txBody>
      </p:sp>
      <p:sp>
        <p:nvSpPr>
          <p:cNvPr id="10" name="TextBox 9"/>
          <p:cNvSpPr txBox="1"/>
          <p:nvPr/>
        </p:nvSpPr>
        <p:spPr>
          <a:xfrm>
            <a:off x="304800" y="5997714"/>
            <a:ext cx="1958357" cy="707886"/>
          </a:xfrm>
          <a:prstGeom prst="rect">
            <a:avLst/>
          </a:prstGeom>
          <a:noFill/>
        </p:spPr>
        <p:txBody>
          <a:bodyPr wrap="none" rtlCol="0">
            <a:spAutoFit/>
          </a:bodyPr>
          <a:lstStyle/>
          <a:p>
            <a:r>
              <a:rPr lang="en-US" sz="4000" b="1" dirty="0" smtClean="0">
                <a:solidFill>
                  <a:srgbClr val="C00000"/>
                </a:solidFill>
              </a:rPr>
              <a:t>Answer:</a:t>
            </a:r>
          </a:p>
        </p:txBody>
      </p:sp>
      <p:sp>
        <p:nvSpPr>
          <p:cNvPr id="11" name="TextBox 10"/>
          <p:cNvSpPr txBox="1"/>
          <p:nvPr/>
        </p:nvSpPr>
        <p:spPr>
          <a:xfrm>
            <a:off x="4102767" y="6106180"/>
            <a:ext cx="850233" cy="523220"/>
          </a:xfrm>
          <a:prstGeom prst="rect">
            <a:avLst/>
          </a:prstGeom>
          <a:noFill/>
        </p:spPr>
        <p:txBody>
          <a:bodyPr wrap="none" rtlCol="0">
            <a:spAutoFit/>
          </a:bodyPr>
          <a:lstStyle/>
          <a:p>
            <a:r>
              <a:rPr lang="en-US" sz="2800" b="1" dirty="0" smtClean="0">
                <a:solidFill>
                  <a:srgbClr val="C00000"/>
                </a:solidFill>
              </a:rPr>
              <a:t>Yes!!</a:t>
            </a:r>
            <a:endParaRPr lang="en-US" sz="2800" b="1" dirty="0">
              <a:solidFill>
                <a:srgbClr val="C00000"/>
              </a:solidFill>
            </a:endParaRPr>
          </a:p>
        </p:txBody>
      </p:sp>
      <p:sp>
        <p:nvSpPr>
          <p:cNvPr id="12" name="TextBox 11"/>
          <p:cNvSpPr txBox="1"/>
          <p:nvPr/>
        </p:nvSpPr>
        <p:spPr>
          <a:xfrm>
            <a:off x="614643" y="2514600"/>
            <a:ext cx="2052357" cy="584775"/>
          </a:xfrm>
          <a:prstGeom prst="rect">
            <a:avLst/>
          </a:prstGeom>
          <a:noFill/>
        </p:spPr>
        <p:txBody>
          <a:bodyPr wrap="none" rtlCol="0">
            <a:spAutoFit/>
          </a:bodyPr>
          <a:lstStyle/>
          <a:p>
            <a:r>
              <a:rPr lang="en-US" sz="3200" b="1" u="sng" dirty="0" smtClean="0">
                <a:solidFill>
                  <a:srgbClr val="C00000"/>
                </a:solidFill>
              </a:rPr>
              <a:t>Principles:</a:t>
            </a:r>
          </a:p>
        </p:txBody>
      </p:sp>
      <p:sp>
        <p:nvSpPr>
          <p:cNvPr id="13" name="TextBox 12"/>
          <p:cNvSpPr txBox="1"/>
          <p:nvPr/>
        </p:nvSpPr>
        <p:spPr>
          <a:xfrm>
            <a:off x="3657600" y="2438400"/>
            <a:ext cx="1624163" cy="584775"/>
          </a:xfrm>
          <a:prstGeom prst="rect">
            <a:avLst/>
          </a:prstGeom>
          <a:noFill/>
        </p:spPr>
        <p:txBody>
          <a:bodyPr wrap="none" rtlCol="0">
            <a:spAutoFit/>
          </a:bodyPr>
          <a:lstStyle/>
          <a:p>
            <a:r>
              <a:rPr lang="en-US" sz="3200" b="1" dirty="0" smtClean="0">
                <a:solidFill>
                  <a:schemeClr val="bg1"/>
                </a:solidFill>
              </a:rPr>
              <a:t>D&amp;C 6:2</a:t>
            </a:r>
          </a:p>
        </p:txBody>
      </p:sp>
      <p:sp>
        <p:nvSpPr>
          <p:cNvPr id="14" name="TextBox 13"/>
          <p:cNvSpPr txBox="1"/>
          <p:nvPr/>
        </p:nvSpPr>
        <p:spPr>
          <a:xfrm>
            <a:off x="3657600" y="2996625"/>
            <a:ext cx="1624163" cy="584775"/>
          </a:xfrm>
          <a:prstGeom prst="rect">
            <a:avLst/>
          </a:prstGeom>
          <a:noFill/>
        </p:spPr>
        <p:txBody>
          <a:bodyPr wrap="none" rtlCol="0">
            <a:spAutoFit/>
          </a:bodyPr>
          <a:lstStyle/>
          <a:p>
            <a:r>
              <a:rPr lang="en-US" sz="3200" b="1" dirty="0" smtClean="0">
                <a:solidFill>
                  <a:schemeClr val="bg1"/>
                </a:solidFill>
              </a:rPr>
              <a:t>D&amp;C 6:7</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strVal val="#ppt_w*0.70"/>
                                          </p:val>
                                        </p:tav>
                                        <p:tav tm="100000">
                                          <p:val>
                                            <p:strVal val="#ppt_w"/>
                                          </p:val>
                                        </p:tav>
                                      </p:tavLst>
                                    </p:anim>
                                    <p:anim calcmode="lin" valueType="num">
                                      <p:cBhvr>
                                        <p:cTn id="15" dur="1000" fill="hold"/>
                                        <p:tgtEl>
                                          <p:spTgt spid="9"/>
                                        </p:tgtEl>
                                        <p:attrNameLst>
                                          <p:attrName>ppt_h</p:attrName>
                                        </p:attrNameLst>
                                      </p:cBhvr>
                                      <p:tavLst>
                                        <p:tav tm="0">
                                          <p:val>
                                            <p:strVal val="#ppt_h"/>
                                          </p:val>
                                        </p:tav>
                                        <p:tav tm="100000">
                                          <p:val>
                                            <p:strVal val="#ppt_h"/>
                                          </p:val>
                                        </p:tav>
                                      </p:tavLst>
                                    </p:anim>
                                    <p:animEffect transition="in" filter="fade">
                                      <p:cBhvr>
                                        <p:cTn id="16" dur="1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1000" fill="hold"/>
                                        <p:tgtEl>
                                          <p:spTgt spid="10"/>
                                        </p:tgtEl>
                                        <p:attrNameLst>
                                          <p:attrName>ppt_w</p:attrName>
                                        </p:attrNameLst>
                                      </p:cBhvr>
                                      <p:tavLst>
                                        <p:tav tm="0">
                                          <p:val>
                                            <p:strVal val="#ppt_w*0.70"/>
                                          </p:val>
                                        </p:tav>
                                        <p:tav tm="100000">
                                          <p:val>
                                            <p:strVal val="#ppt_w"/>
                                          </p:val>
                                        </p:tav>
                                      </p:tavLst>
                                    </p:anim>
                                    <p:anim calcmode="lin" valueType="num">
                                      <p:cBhvr>
                                        <p:cTn id="22" dur="1000" fill="hold"/>
                                        <p:tgtEl>
                                          <p:spTgt spid="10"/>
                                        </p:tgtEl>
                                        <p:attrNameLst>
                                          <p:attrName>ppt_h</p:attrName>
                                        </p:attrNameLst>
                                      </p:cBhvr>
                                      <p:tavLst>
                                        <p:tav tm="0">
                                          <p:val>
                                            <p:strVal val="#ppt_h"/>
                                          </p:val>
                                        </p:tav>
                                        <p:tav tm="100000">
                                          <p:val>
                                            <p:strVal val="#ppt_h"/>
                                          </p:val>
                                        </p:tav>
                                      </p:tavLst>
                                    </p:anim>
                                    <p:animEffect transition="in" filter="fade">
                                      <p:cBhvr>
                                        <p:cTn id="23" dur="10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strVal val="#ppt_w*0.70"/>
                                          </p:val>
                                        </p:tav>
                                        <p:tav tm="100000">
                                          <p:val>
                                            <p:strVal val="#ppt_w"/>
                                          </p:val>
                                        </p:tav>
                                      </p:tavLst>
                                    </p:anim>
                                    <p:anim calcmode="lin" valueType="num">
                                      <p:cBhvr>
                                        <p:cTn id="29" dur="1000" fill="hold"/>
                                        <p:tgtEl>
                                          <p:spTgt spid="11"/>
                                        </p:tgtEl>
                                        <p:attrNameLst>
                                          <p:attrName>ppt_h</p:attrName>
                                        </p:attrNameLst>
                                      </p:cBhvr>
                                      <p:tavLst>
                                        <p:tav tm="0">
                                          <p:val>
                                            <p:strVal val="#ppt_h"/>
                                          </p:val>
                                        </p:tav>
                                        <p:tav tm="100000">
                                          <p:val>
                                            <p:strVal val="#ppt_h"/>
                                          </p:val>
                                        </p:tav>
                                      </p:tavLst>
                                    </p:anim>
                                    <p:animEffect transition="in" filter="fade">
                                      <p:cBhvr>
                                        <p:cTn id="30" dur="10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up)">
                                      <p:cBhvr>
                                        <p:cTn id="35" dur="30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strVal val="#ppt_w*0.70"/>
                                          </p:val>
                                        </p:tav>
                                        <p:tav tm="100000">
                                          <p:val>
                                            <p:strVal val="#ppt_w"/>
                                          </p:val>
                                        </p:tav>
                                      </p:tavLst>
                                    </p:anim>
                                    <p:anim calcmode="lin" valueType="num">
                                      <p:cBhvr>
                                        <p:cTn id="41" dur="1000" fill="hold"/>
                                        <p:tgtEl>
                                          <p:spTgt spid="12"/>
                                        </p:tgtEl>
                                        <p:attrNameLst>
                                          <p:attrName>ppt_h</p:attrName>
                                        </p:attrNameLst>
                                      </p:cBhvr>
                                      <p:tavLst>
                                        <p:tav tm="0">
                                          <p:val>
                                            <p:strVal val="#ppt_h"/>
                                          </p:val>
                                        </p:tav>
                                        <p:tav tm="100000">
                                          <p:val>
                                            <p:strVal val="#ppt_h"/>
                                          </p:val>
                                        </p:tav>
                                      </p:tavLst>
                                    </p:anim>
                                    <p:animEffect transition="in" filter="fade">
                                      <p:cBhvr>
                                        <p:cTn id="42" dur="10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55"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1000" fill="hold"/>
                                        <p:tgtEl>
                                          <p:spTgt spid="13"/>
                                        </p:tgtEl>
                                        <p:attrNameLst>
                                          <p:attrName>ppt_w</p:attrName>
                                        </p:attrNameLst>
                                      </p:cBhvr>
                                      <p:tavLst>
                                        <p:tav tm="0">
                                          <p:val>
                                            <p:strVal val="#ppt_w*0.70"/>
                                          </p:val>
                                        </p:tav>
                                        <p:tav tm="100000">
                                          <p:val>
                                            <p:strVal val="#ppt_w"/>
                                          </p:val>
                                        </p:tav>
                                      </p:tavLst>
                                    </p:anim>
                                    <p:anim calcmode="lin" valueType="num">
                                      <p:cBhvr>
                                        <p:cTn id="48" dur="1000" fill="hold"/>
                                        <p:tgtEl>
                                          <p:spTgt spid="13"/>
                                        </p:tgtEl>
                                        <p:attrNameLst>
                                          <p:attrName>ppt_h</p:attrName>
                                        </p:attrNameLst>
                                      </p:cBhvr>
                                      <p:tavLst>
                                        <p:tav tm="0">
                                          <p:val>
                                            <p:strVal val="#ppt_h"/>
                                          </p:val>
                                        </p:tav>
                                        <p:tav tm="100000">
                                          <p:val>
                                            <p:strVal val="#ppt_h"/>
                                          </p:val>
                                        </p:tav>
                                      </p:tavLst>
                                    </p:anim>
                                    <p:animEffect transition="in" filter="fade">
                                      <p:cBhvr>
                                        <p:cTn id="49" dur="10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55" presetClass="entr" presetSubtype="0"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p:cTn id="54" dur="1000" fill="hold"/>
                                        <p:tgtEl>
                                          <p:spTgt spid="14"/>
                                        </p:tgtEl>
                                        <p:attrNameLst>
                                          <p:attrName>ppt_w</p:attrName>
                                        </p:attrNameLst>
                                      </p:cBhvr>
                                      <p:tavLst>
                                        <p:tav tm="0">
                                          <p:val>
                                            <p:strVal val="#ppt_w*0.70"/>
                                          </p:val>
                                        </p:tav>
                                        <p:tav tm="100000">
                                          <p:val>
                                            <p:strVal val="#ppt_w"/>
                                          </p:val>
                                        </p:tav>
                                      </p:tavLst>
                                    </p:anim>
                                    <p:anim calcmode="lin" valueType="num">
                                      <p:cBhvr>
                                        <p:cTn id="55" dur="1000" fill="hold"/>
                                        <p:tgtEl>
                                          <p:spTgt spid="14"/>
                                        </p:tgtEl>
                                        <p:attrNameLst>
                                          <p:attrName>ppt_h</p:attrName>
                                        </p:attrNameLst>
                                      </p:cBhvr>
                                      <p:tavLst>
                                        <p:tav tm="0">
                                          <p:val>
                                            <p:strVal val="#ppt_h"/>
                                          </p:val>
                                        </p:tav>
                                        <p:tav tm="100000">
                                          <p:val>
                                            <p:strVal val="#ppt_h"/>
                                          </p:val>
                                        </p:tav>
                                      </p:tavLst>
                                    </p:anim>
                                    <p:animEffect transition="in" filter="fade">
                                      <p:cBhvr>
                                        <p:cTn id="56"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0" grpId="0"/>
      <p:bldP spid="11" grpId="0"/>
      <p:bldP spid="12"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7772400" cy="1143000"/>
          </a:xfrm>
        </p:spPr>
        <p:txBody>
          <a:bodyPr>
            <a:normAutofit/>
          </a:bodyPr>
          <a:lstStyle/>
          <a:p>
            <a:r>
              <a:rPr lang="en-US" sz="6000" b="1" dirty="0" smtClean="0">
                <a:solidFill>
                  <a:srgbClr val="7030A0"/>
                </a:solidFill>
              </a:rPr>
              <a:t>How did Oliver know?</a:t>
            </a:r>
            <a:endParaRPr lang="en-US" sz="6000" b="1" dirty="0">
              <a:solidFill>
                <a:srgbClr val="7030A0"/>
              </a:solidFill>
            </a:endParaRPr>
          </a:p>
        </p:txBody>
      </p:sp>
      <p:sp>
        <p:nvSpPr>
          <p:cNvPr id="3" name="Content Placeholder 2"/>
          <p:cNvSpPr>
            <a:spLocks noGrp="1"/>
          </p:cNvSpPr>
          <p:nvPr>
            <p:ph sz="quarter" idx="1"/>
          </p:nvPr>
        </p:nvSpPr>
        <p:spPr>
          <a:xfrm>
            <a:off x="533400" y="1295400"/>
            <a:ext cx="5715000" cy="838200"/>
          </a:xfrm>
        </p:spPr>
        <p:txBody>
          <a:bodyPr>
            <a:noAutofit/>
          </a:bodyPr>
          <a:lstStyle/>
          <a:p>
            <a:pPr>
              <a:buNone/>
            </a:pPr>
            <a:r>
              <a:rPr lang="en-US" sz="4400" b="1" dirty="0" smtClean="0">
                <a:solidFill>
                  <a:srgbClr val="7030A0"/>
                </a:solidFill>
              </a:rPr>
              <a:t>D&amp;C 6: 14-16, 22, 23  22,23</a:t>
            </a:r>
            <a:endParaRPr lang="en-US" sz="4400" b="1" dirty="0">
              <a:solidFill>
                <a:srgbClr val="7030A0"/>
              </a:solidFill>
            </a:endParaRPr>
          </a:p>
        </p:txBody>
      </p:sp>
      <p:pic>
        <p:nvPicPr>
          <p:cNvPr id="6146" name="Picture 2" descr="http://good-wallpapers.com/wallpapers/16942/Winter%20Break.jpg"/>
          <p:cNvPicPr>
            <a:picLocks noChangeAspect="1" noChangeArrowheads="1"/>
          </p:cNvPicPr>
          <p:nvPr/>
        </p:nvPicPr>
        <p:blipFill>
          <a:blip r:embed="rId3" cstate="print"/>
          <a:srcRect/>
          <a:stretch>
            <a:fillRect/>
          </a:stretch>
        </p:blipFill>
        <p:spPr bwMode="auto">
          <a:xfrm>
            <a:off x="762000" y="2133600"/>
            <a:ext cx="7848600" cy="4514850"/>
          </a:xfrm>
          <a:prstGeom prst="rect">
            <a:avLst/>
          </a:prstGeom>
          <a:noFill/>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Question</a:t>
            </a:r>
            <a:endParaRPr lang="en-US" sz="5400" b="1" dirty="0"/>
          </a:p>
        </p:txBody>
      </p:sp>
      <p:sp>
        <p:nvSpPr>
          <p:cNvPr id="3" name="Content Placeholder 2"/>
          <p:cNvSpPr>
            <a:spLocks noGrp="1"/>
          </p:cNvSpPr>
          <p:nvPr>
            <p:ph sz="quarter" idx="1"/>
          </p:nvPr>
        </p:nvSpPr>
        <p:spPr>
          <a:xfrm>
            <a:off x="5105400" y="685800"/>
            <a:ext cx="3886200" cy="4572000"/>
          </a:xfrm>
        </p:spPr>
        <p:txBody>
          <a:bodyPr>
            <a:noAutofit/>
          </a:bodyPr>
          <a:lstStyle/>
          <a:p>
            <a:pPr>
              <a:buNone/>
            </a:pPr>
            <a:r>
              <a:rPr lang="en-US" sz="3600" b="1" dirty="0" smtClean="0">
                <a:solidFill>
                  <a:srgbClr val="002060"/>
                </a:solidFill>
              </a:rPr>
              <a:t>3 Nephi 9:20</a:t>
            </a:r>
          </a:p>
          <a:p>
            <a:pPr>
              <a:buNone/>
            </a:pPr>
            <a:r>
              <a:rPr lang="en-US" sz="3600" b="1" dirty="0" smtClean="0">
                <a:solidFill>
                  <a:srgbClr val="002060"/>
                </a:solidFill>
              </a:rPr>
              <a:t>Like Oliver and the </a:t>
            </a:r>
            <a:r>
              <a:rPr lang="en-US" sz="3600" b="1" dirty="0" err="1" smtClean="0">
                <a:solidFill>
                  <a:srgbClr val="002060"/>
                </a:solidFill>
              </a:rPr>
              <a:t>Lamanites</a:t>
            </a:r>
            <a:r>
              <a:rPr lang="en-US" sz="3600" b="1" dirty="0" smtClean="0">
                <a:solidFill>
                  <a:srgbClr val="002060"/>
                </a:solidFill>
              </a:rPr>
              <a:t>, could an active Latter Day Saints be receiving answers to prayers and not know it?</a:t>
            </a:r>
          </a:p>
          <a:p>
            <a:pPr>
              <a:buNone/>
            </a:pPr>
            <a:r>
              <a:rPr lang="en-US" sz="3600" b="1" dirty="0" smtClean="0">
                <a:solidFill>
                  <a:srgbClr val="002060"/>
                </a:solidFill>
              </a:rPr>
              <a:t>Why?</a:t>
            </a:r>
            <a:endParaRPr lang="en-US" sz="3600" b="1" dirty="0">
              <a:solidFill>
                <a:srgbClr val="002060"/>
              </a:solidFill>
            </a:endParaRPr>
          </a:p>
        </p:txBody>
      </p:sp>
      <p:pic>
        <p:nvPicPr>
          <p:cNvPr id="25604" name="Picture 4" descr="http://mormontemples.net/wp-content/uploads/2011/03/Going-to-Church.3-25.jpg"/>
          <p:cNvPicPr>
            <a:picLocks noChangeAspect="1" noChangeArrowheads="1"/>
          </p:cNvPicPr>
          <p:nvPr/>
        </p:nvPicPr>
        <p:blipFill>
          <a:blip r:embed="rId3" cstate="print"/>
          <a:srcRect/>
          <a:stretch>
            <a:fillRect/>
          </a:stretch>
        </p:blipFill>
        <p:spPr bwMode="auto">
          <a:xfrm>
            <a:off x="228601" y="2057400"/>
            <a:ext cx="4800600" cy="3633267"/>
          </a:xfrm>
          <a:prstGeom prst="rect">
            <a:avLst/>
          </a:prstGeom>
          <a:noFill/>
        </p:spPr>
      </p:pic>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7772400" cy="1143000"/>
          </a:xfrm>
        </p:spPr>
        <p:txBody>
          <a:bodyPr/>
          <a:lstStyle/>
          <a:p>
            <a:r>
              <a:rPr lang="en-US" b="1" dirty="0" smtClean="0">
                <a:solidFill>
                  <a:srgbClr val="002060"/>
                </a:solidFill>
              </a:rPr>
              <a:t>Elder </a:t>
            </a:r>
            <a:r>
              <a:rPr lang="en-US" b="1" dirty="0" err="1" smtClean="0">
                <a:solidFill>
                  <a:srgbClr val="002060"/>
                </a:solidFill>
              </a:rPr>
              <a:t>Bednar</a:t>
            </a:r>
            <a:endParaRPr lang="en-US" b="1" dirty="0">
              <a:solidFill>
                <a:srgbClr val="002060"/>
              </a:solidFill>
            </a:endParaRPr>
          </a:p>
        </p:txBody>
      </p:sp>
      <p:sp>
        <p:nvSpPr>
          <p:cNvPr id="3" name="Content Placeholder 2"/>
          <p:cNvSpPr>
            <a:spLocks noGrp="1"/>
          </p:cNvSpPr>
          <p:nvPr>
            <p:ph sz="quarter" idx="1"/>
          </p:nvPr>
        </p:nvSpPr>
        <p:spPr>
          <a:xfrm>
            <a:off x="381000" y="1447800"/>
            <a:ext cx="4191000" cy="5181600"/>
          </a:xfrm>
        </p:spPr>
        <p:txBody>
          <a:bodyPr>
            <a:normAutofit fontScale="92500" lnSpcReduction="20000"/>
          </a:bodyPr>
          <a:lstStyle/>
          <a:p>
            <a:pPr>
              <a:buNone/>
            </a:pPr>
            <a:r>
              <a:rPr lang="en-US" b="1" dirty="0" smtClean="0">
                <a:solidFill>
                  <a:srgbClr val="002060"/>
                </a:solidFill>
              </a:rPr>
              <a:t>As we gain experience with the Holy Ghost, we learn that the intensity with which we feel the Spirit’s influence is not always the same. </a:t>
            </a:r>
          </a:p>
          <a:p>
            <a:pPr>
              <a:buNone/>
            </a:pPr>
            <a:r>
              <a:rPr lang="en-US" b="1" dirty="0" smtClean="0">
                <a:solidFill>
                  <a:srgbClr val="002060"/>
                </a:solidFill>
              </a:rPr>
              <a:t>Strong, dramatic spiritual impressions do not come to us frequently. </a:t>
            </a:r>
          </a:p>
          <a:p>
            <a:pPr>
              <a:buNone/>
            </a:pPr>
            <a:r>
              <a:rPr lang="en-US" b="1" dirty="0" smtClean="0">
                <a:solidFill>
                  <a:srgbClr val="002060"/>
                </a:solidFill>
              </a:rPr>
              <a:t>Even as we strive to be faithful and obedient, there simply are times when the direction, assurance and peace of the Spirit are not readily recognizable in our lives.</a:t>
            </a:r>
          </a:p>
          <a:p>
            <a:pPr>
              <a:buNone/>
            </a:pPr>
            <a:r>
              <a:rPr lang="en-US" sz="1500" dirty="0" smtClean="0"/>
              <a:t>2006 April General Conference</a:t>
            </a:r>
            <a:endParaRPr lang="en-US" sz="1500" dirty="0"/>
          </a:p>
        </p:txBody>
      </p:sp>
      <p:pic>
        <p:nvPicPr>
          <p:cNvPr id="23554" name="Picture 2" descr="http://healthlifeandstuff.com/wp-content/uploads/2010/07/depressed-man.jpg"/>
          <p:cNvPicPr>
            <a:picLocks noChangeAspect="1" noChangeArrowheads="1"/>
          </p:cNvPicPr>
          <p:nvPr/>
        </p:nvPicPr>
        <p:blipFill>
          <a:blip r:embed="rId3" cstate="print"/>
          <a:srcRect/>
          <a:stretch>
            <a:fillRect/>
          </a:stretch>
        </p:blipFill>
        <p:spPr bwMode="auto">
          <a:xfrm>
            <a:off x="4800600" y="1295400"/>
            <a:ext cx="4048125" cy="3505200"/>
          </a:xfrm>
          <a:prstGeom prst="rect">
            <a:avLst/>
          </a:prstGeom>
          <a:noFill/>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152400"/>
            <a:ext cx="8229600" cy="584200"/>
          </a:xfrm>
        </p:spPr>
        <p:txBody>
          <a:bodyPr>
            <a:normAutofit fontScale="90000"/>
          </a:bodyPr>
          <a:lstStyle/>
          <a:p>
            <a:r>
              <a:rPr lang="en-US" sz="4200" b="1" dirty="0" smtClean="0">
                <a:solidFill>
                  <a:srgbClr val="00B050"/>
                </a:solidFill>
              </a:rPr>
              <a:t>Personality Types</a:t>
            </a:r>
            <a:endParaRPr lang="en-US" sz="4200" b="1" dirty="0">
              <a:solidFill>
                <a:srgbClr val="00B050"/>
              </a:solidFill>
            </a:endParaRPr>
          </a:p>
        </p:txBody>
      </p:sp>
      <p:sp>
        <p:nvSpPr>
          <p:cNvPr id="18435" name="Rectangle 3"/>
          <p:cNvSpPr>
            <a:spLocks noGrp="1" noChangeArrowheads="1"/>
          </p:cNvSpPr>
          <p:nvPr>
            <p:ph type="body" sz="half" idx="1"/>
          </p:nvPr>
        </p:nvSpPr>
        <p:spPr>
          <a:xfrm>
            <a:off x="152400" y="762000"/>
            <a:ext cx="4419600" cy="6096000"/>
          </a:xfrm>
        </p:spPr>
        <p:txBody>
          <a:bodyPr>
            <a:normAutofit fontScale="92500" lnSpcReduction="10000"/>
          </a:bodyPr>
          <a:lstStyle/>
          <a:p>
            <a:pPr>
              <a:lnSpc>
                <a:spcPct val="80000"/>
              </a:lnSpc>
              <a:buFont typeface="Wingdings" pitchFamily="2" charset="2"/>
              <a:buNone/>
            </a:pPr>
            <a:endParaRPr lang="en-US" sz="1900" b="1" u="sng" dirty="0">
              <a:solidFill>
                <a:schemeClr val="tx2"/>
              </a:solidFill>
            </a:endParaRPr>
          </a:p>
          <a:p>
            <a:pPr>
              <a:lnSpc>
                <a:spcPct val="80000"/>
              </a:lnSpc>
              <a:buFont typeface="Wingdings" pitchFamily="2" charset="2"/>
              <a:buNone/>
            </a:pPr>
            <a:r>
              <a:rPr lang="en-US" sz="1800" b="1" u="sng" dirty="0">
                <a:solidFill>
                  <a:srgbClr val="FF0000"/>
                </a:solidFill>
              </a:rPr>
              <a:t>Talkers</a:t>
            </a:r>
          </a:p>
          <a:p>
            <a:pPr>
              <a:lnSpc>
                <a:spcPct val="80000"/>
              </a:lnSpc>
              <a:buFont typeface="Wingdings" pitchFamily="2" charset="2"/>
              <a:buNone/>
            </a:pPr>
            <a:r>
              <a:rPr lang="en-US" sz="1800" b="1" dirty="0">
                <a:solidFill>
                  <a:srgbClr val="FF0000"/>
                </a:solidFill>
              </a:rPr>
              <a:t>	</a:t>
            </a:r>
            <a:r>
              <a:rPr lang="en-US" sz="1800" b="1" dirty="0" err="1">
                <a:solidFill>
                  <a:srgbClr val="FF0000"/>
                </a:solidFill>
              </a:rPr>
              <a:t>Socializer</a:t>
            </a:r>
            <a:endParaRPr lang="en-US" sz="1800" b="1" dirty="0">
              <a:solidFill>
                <a:srgbClr val="FF0000"/>
              </a:solidFill>
            </a:endParaRPr>
          </a:p>
          <a:p>
            <a:pPr>
              <a:lnSpc>
                <a:spcPct val="80000"/>
              </a:lnSpc>
              <a:buFont typeface="Wingdings" pitchFamily="2" charset="2"/>
              <a:buNone/>
            </a:pPr>
            <a:r>
              <a:rPr lang="en-US" sz="1800" b="1" dirty="0">
                <a:solidFill>
                  <a:srgbClr val="FF0000"/>
                </a:solidFill>
              </a:rPr>
              <a:t>	Friend oriented</a:t>
            </a:r>
          </a:p>
          <a:p>
            <a:pPr>
              <a:lnSpc>
                <a:spcPct val="80000"/>
              </a:lnSpc>
              <a:buFont typeface="Wingdings" pitchFamily="2" charset="2"/>
              <a:buNone/>
            </a:pPr>
            <a:r>
              <a:rPr lang="en-US" sz="1800" b="1" dirty="0">
                <a:solidFill>
                  <a:srgbClr val="FF0000"/>
                </a:solidFill>
              </a:rPr>
              <a:t>	Office/room: Disorganized, pictures</a:t>
            </a:r>
          </a:p>
          <a:p>
            <a:pPr>
              <a:lnSpc>
                <a:spcPct val="80000"/>
              </a:lnSpc>
              <a:buFont typeface="Wingdings" pitchFamily="2" charset="2"/>
              <a:buNone/>
            </a:pPr>
            <a:r>
              <a:rPr lang="en-US" sz="1800" b="1" dirty="0">
                <a:solidFill>
                  <a:srgbClr val="FF0000"/>
                </a:solidFill>
              </a:rPr>
              <a:t>	Job: Sales/Marketing</a:t>
            </a:r>
          </a:p>
          <a:p>
            <a:pPr>
              <a:lnSpc>
                <a:spcPct val="80000"/>
              </a:lnSpc>
              <a:buFont typeface="Wingdings" pitchFamily="2" charset="2"/>
              <a:buNone/>
            </a:pPr>
            <a:r>
              <a:rPr lang="en-US" sz="1800" b="1" dirty="0">
                <a:solidFill>
                  <a:srgbClr val="FF0000"/>
                </a:solidFill>
              </a:rPr>
              <a:t>	</a:t>
            </a:r>
            <a:r>
              <a:rPr lang="en-US" sz="1800" b="1" i="1" dirty="0">
                <a:solidFill>
                  <a:srgbClr val="CC0000"/>
                </a:solidFill>
              </a:rPr>
              <a:t>Spiritual Strength: </a:t>
            </a:r>
          </a:p>
          <a:p>
            <a:pPr>
              <a:lnSpc>
                <a:spcPct val="80000"/>
              </a:lnSpc>
              <a:buFont typeface="Wingdings" pitchFamily="2" charset="2"/>
              <a:buNone/>
            </a:pPr>
            <a:r>
              <a:rPr lang="en-US" sz="1800" b="1" i="1" dirty="0">
                <a:solidFill>
                  <a:srgbClr val="CC0000"/>
                </a:solidFill>
              </a:rPr>
              <a:t>		Openness</a:t>
            </a:r>
          </a:p>
          <a:p>
            <a:pPr>
              <a:lnSpc>
                <a:spcPct val="80000"/>
              </a:lnSpc>
              <a:buFont typeface="Wingdings" pitchFamily="2" charset="2"/>
              <a:buNone/>
            </a:pPr>
            <a:r>
              <a:rPr lang="en-US" sz="1800" b="1" i="1" dirty="0">
                <a:solidFill>
                  <a:srgbClr val="CC0000"/>
                </a:solidFill>
              </a:rPr>
              <a:t>	Spiritual Weakness: </a:t>
            </a:r>
          </a:p>
          <a:p>
            <a:pPr>
              <a:lnSpc>
                <a:spcPct val="80000"/>
              </a:lnSpc>
              <a:buFont typeface="Wingdings" pitchFamily="2" charset="2"/>
              <a:buNone/>
            </a:pPr>
            <a:r>
              <a:rPr lang="en-US" sz="1800" b="1" i="1" dirty="0">
                <a:solidFill>
                  <a:srgbClr val="CC0000"/>
                </a:solidFill>
              </a:rPr>
              <a:t>		Comparisons</a:t>
            </a:r>
          </a:p>
          <a:p>
            <a:pPr>
              <a:lnSpc>
                <a:spcPct val="80000"/>
              </a:lnSpc>
              <a:buFont typeface="Wingdings" pitchFamily="2" charset="2"/>
              <a:buNone/>
            </a:pPr>
            <a:endParaRPr lang="en-US" sz="1800" b="1" dirty="0">
              <a:solidFill>
                <a:schemeClr val="tx2"/>
              </a:solidFill>
            </a:endParaRPr>
          </a:p>
          <a:p>
            <a:pPr>
              <a:lnSpc>
                <a:spcPct val="80000"/>
              </a:lnSpc>
              <a:buFont typeface="Wingdings" pitchFamily="2" charset="2"/>
              <a:buNone/>
            </a:pPr>
            <a:endParaRPr lang="en-US" sz="1800" b="1" dirty="0">
              <a:solidFill>
                <a:schemeClr val="tx2"/>
              </a:solidFill>
            </a:endParaRPr>
          </a:p>
          <a:p>
            <a:pPr>
              <a:lnSpc>
                <a:spcPct val="80000"/>
              </a:lnSpc>
              <a:buFont typeface="Wingdings" pitchFamily="2" charset="2"/>
              <a:buNone/>
            </a:pPr>
            <a:endParaRPr lang="en-US" sz="1800" b="1" dirty="0">
              <a:solidFill>
                <a:schemeClr val="tx2"/>
              </a:solidFill>
            </a:endParaRPr>
          </a:p>
          <a:p>
            <a:pPr>
              <a:lnSpc>
                <a:spcPct val="80000"/>
              </a:lnSpc>
              <a:buFont typeface="Wingdings" pitchFamily="2" charset="2"/>
              <a:buNone/>
            </a:pPr>
            <a:r>
              <a:rPr lang="en-US" sz="1800" b="1" u="sng" dirty="0">
                <a:solidFill>
                  <a:srgbClr val="008000"/>
                </a:solidFill>
              </a:rPr>
              <a:t>Thinkers</a:t>
            </a:r>
          </a:p>
          <a:p>
            <a:pPr>
              <a:lnSpc>
                <a:spcPct val="80000"/>
              </a:lnSpc>
              <a:buFont typeface="Wingdings" pitchFamily="2" charset="2"/>
              <a:buNone/>
            </a:pPr>
            <a:r>
              <a:rPr lang="en-US" sz="1800" b="1" dirty="0">
                <a:solidFill>
                  <a:srgbClr val="008000"/>
                </a:solidFill>
              </a:rPr>
              <a:t>	Analyzer</a:t>
            </a:r>
          </a:p>
          <a:p>
            <a:pPr>
              <a:lnSpc>
                <a:spcPct val="80000"/>
              </a:lnSpc>
              <a:buFont typeface="Wingdings" pitchFamily="2" charset="2"/>
              <a:buNone/>
            </a:pPr>
            <a:r>
              <a:rPr lang="en-US" sz="1800" b="1" dirty="0">
                <a:solidFill>
                  <a:srgbClr val="008000"/>
                </a:solidFill>
              </a:rPr>
              <a:t>	Object oriented</a:t>
            </a:r>
          </a:p>
          <a:p>
            <a:pPr>
              <a:lnSpc>
                <a:spcPct val="80000"/>
              </a:lnSpc>
              <a:buFont typeface="Wingdings" pitchFamily="2" charset="2"/>
              <a:buNone/>
            </a:pPr>
            <a:r>
              <a:rPr lang="en-US" sz="1800" b="1" dirty="0">
                <a:solidFill>
                  <a:srgbClr val="008000"/>
                </a:solidFill>
              </a:rPr>
              <a:t>	Office/room: Cluttered</a:t>
            </a:r>
          </a:p>
          <a:p>
            <a:pPr>
              <a:lnSpc>
                <a:spcPct val="80000"/>
              </a:lnSpc>
              <a:buFont typeface="Wingdings" pitchFamily="2" charset="2"/>
              <a:buNone/>
            </a:pPr>
            <a:r>
              <a:rPr lang="en-US" sz="1800" b="1" dirty="0">
                <a:solidFill>
                  <a:srgbClr val="008000"/>
                </a:solidFill>
              </a:rPr>
              <a:t>	Job: engineers/computer hardware</a:t>
            </a:r>
          </a:p>
          <a:p>
            <a:pPr>
              <a:lnSpc>
                <a:spcPct val="80000"/>
              </a:lnSpc>
              <a:buFont typeface="Wingdings" pitchFamily="2" charset="2"/>
              <a:buNone/>
            </a:pPr>
            <a:r>
              <a:rPr lang="en-US" sz="1800" b="1" dirty="0">
                <a:solidFill>
                  <a:srgbClr val="008000"/>
                </a:solidFill>
              </a:rPr>
              <a:t>	</a:t>
            </a:r>
            <a:r>
              <a:rPr lang="en-US" sz="1800" b="1" i="1" dirty="0">
                <a:solidFill>
                  <a:srgbClr val="003300"/>
                </a:solidFill>
              </a:rPr>
              <a:t>Spiritual Strength: </a:t>
            </a:r>
          </a:p>
          <a:p>
            <a:pPr>
              <a:lnSpc>
                <a:spcPct val="80000"/>
              </a:lnSpc>
              <a:buFont typeface="Wingdings" pitchFamily="2" charset="2"/>
              <a:buNone/>
            </a:pPr>
            <a:r>
              <a:rPr lang="en-US" sz="1800" b="1" i="1" dirty="0">
                <a:solidFill>
                  <a:srgbClr val="003300"/>
                </a:solidFill>
              </a:rPr>
              <a:t>		Understanding</a:t>
            </a:r>
          </a:p>
          <a:p>
            <a:pPr>
              <a:lnSpc>
                <a:spcPct val="80000"/>
              </a:lnSpc>
              <a:buFont typeface="Wingdings" pitchFamily="2" charset="2"/>
              <a:buNone/>
            </a:pPr>
            <a:r>
              <a:rPr lang="en-US" sz="1800" b="1" i="1" dirty="0">
                <a:solidFill>
                  <a:srgbClr val="003300"/>
                </a:solidFill>
              </a:rPr>
              <a:t>	Spiritual Weakness: </a:t>
            </a:r>
          </a:p>
          <a:p>
            <a:pPr>
              <a:lnSpc>
                <a:spcPct val="80000"/>
              </a:lnSpc>
              <a:buFont typeface="Wingdings" pitchFamily="2" charset="2"/>
              <a:buNone/>
            </a:pPr>
            <a:r>
              <a:rPr lang="en-US" sz="1800" b="1" i="1" dirty="0">
                <a:solidFill>
                  <a:srgbClr val="003300"/>
                </a:solidFill>
              </a:rPr>
              <a:t>		Not trusting a prompting (feeling)</a:t>
            </a:r>
          </a:p>
          <a:p>
            <a:pPr>
              <a:lnSpc>
                <a:spcPct val="80000"/>
              </a:lnSpc>
              <a:buFont typeface="Wingdings" pitchFamily="2" charset="2"/>
              <a:buNone/>
            </a:pPr>
            <a:r>
              <a:rPr lang="en-US" sz="1800" b="1" dirty="0">
                <a:solidFill>
                  <a:srgbClr val="FF0066"/>
                </a:solidFill>
              </a:rPr>
              <a:t>	 </a:t>
            </a:r>
          </a:p>
        </p:txBody>
      </p:sp>
      <p:sp>
        <p:nvSpPr>
          <p:cNvPr id="18436" name="Rectangle 4"/>
          <p:cNvSpPr>
            <a:spLocks noGrp="1" noChangeArrowheads="1"/>
          </p:cNvSpPr>
          <p:nvPr>
            <p:ph type="body" sz="half" idx="2"/>
          </p:nvPr>
        </p:nvSpPr>
        <p:spPr>
          <a:xfrm>
            <a:off x="4572000" y="685800"/>
            <a:ext cx="4572000" cy="6019800"/>
          </a:xfrm>
        </p:spPr>
        <p:txBody>
          <a:bodyPr>
            <a:normAutofit fontScale="92500" lnSpcReduction="20000"/>
          </a:bodyPr>
          <a:lstStyle/>
          <a:p>
            <a:pPr>
              <a:lnSpc>
                <a:spcPct val="80000"/>
              </a:lnSpc>
              <a:buFont typeface="Wingdings" pitchFamily="2" charset="2"/>
              <a:buNone/>
            </a:pPr>
            <a:endParaRPr lang="en-US" sz="1900" b="1" u="sng" dirty="0">
              <a:solidFill>
                <a:schemeClr val="tx2"/>
              </a:solidFill>
            </a:endParaRPr>
          </a:p>
          <a:p>
            <a:pPr>
              <a:lnSpc>
                <a:spcPct val="80000"/>
              </a:lnSpc>
              <a:buFont typeface="Wingdings" pitchFamily="2" charset="2"/>
              <a:buNone/>
            </a:pPr>
            <a:r>
              <a:rPr lang="en-US" sz="2000" b="1" u="sng" dirty="0">
                <a:solidFill>
                  <a:srgbClr val="990099"/>
                </a:solidFill>
              </a:rPr>
              <a:t>Doers</a:t>
            </a:r>
          </a:p>
          <a:p>
            <a:pPr>
              <a:lnSpc>
                <a:spcPct val="80000"/>
              </a:lnSpc>
              <a:buFont typeface="Wingdings" pitchFamily="2" charset="2"/>
              <a:buNone/>
            </a:pPr>
            <a:r>
              <a:rPr lang="en-US" sz="2000" dirty="0">
                <a:solidFill>
                  <a:srgbClr val="990099"/>
                </a:solidFill>
              </a:rPr>
              <a:t>	</a:t>
            </a:r>
            <a:r>
              <a:rPr lang="en-US" sz="2000" b="1" dirty="0">
                <a:solidFill>
                  <a:srgbClr val="990099"/>
                </a:solidFill>
              </a:rPr>
              <a:t>Achiever</a:t>
            </a:r>
          </a:p>
          <a:p>
            <a:pPr>
              <a:lnSpc>
                <a:spcPct val="80000"/>
              </a:lnSpc>
              <a:buFont typeface="Wingdings" pitchFamily="2" charset="2"/>
              <a:buNone/>
            </a:pPr>
            <a:r>
              <a:rPr lang="en-US" sz="2000" b="1" dirty="0">
                <a:solidFill>
                  <a:srgbClr val="990099"/>
                </a:solidFill>
              </a:rPr>
              <a:t>	Accomplishment oriented</a:t>
            </a:r>
          </a:p>
          <a:p>
            <a:pPr>
              <a:lnSpc>
                <a:spcPct val="80000"/>
              </a:lnSpc>
              <a:buFont typeface="Wingdings" pitchFamily="2" charset="2"/>
              <a:buNone/>
            </a:pPr>
            <a:r>
              <a:rPr lang="en-US" sz="2000" b="1" dirty="0">
                <a:solidFill>
                  <a:srgbClr val="990099"/>
                </a:solidFill>
              </a:rPr>
              <a:t>	Office/Room: Awards </a:t>
            </a:r>
          </a:p>
          <a:p>
            <a:pPr>
              <a:lnSpc>
                <a:spcPct val="80000"/>
              </a:lnSpc>
              <a:buFont typeface="Wingdings" pitchFamily="2" charset="2"/>
              <a:buNone/>
            </a:pPr>
            <a:r>
              <a:rPr lang="en-US" sz="2000" b="1" dirty="0">
                <a:solidFill>
                  <a:srgbClr val="990099"/>
                </a:solidFill>
              </a:rPr>
              <a:t>	Job: Boss</a:t>
            </a:r>
          </a:p>
          <a:p>
            <a:pPr>
              <a:lnSpc>
                <a:spcPct val="80000"/>
              </a:lnSpc>
              <a:buFont typeface="Wingdings" pitchFamily="2" charset="2"/>
              <a:buNone/>
            </a:pPr>
            <a:r>
              <a:rPr lang="en-US" sz="2000" b="1" dirty="0">
                <a:solidFill>
                  <a:srgbClr val="990099"/>
                </a:solidFill>
              </a:rPr>
              <a:t>	</a:t>
            </a:r>
            <a:r>
              <a:rPr lang="en-US" sz="2000" b="1" i="1" dirty="0">
                <a:solidFill>
                  <a:srgbClr val="993366"/>
                </a:solidFill>
              </a:rPr>
              <a:t>Spiritual Strength: </a:t>
            </a:r>
          </a:p>
          <a:p>
            <a:pPr>
              <a:lnSpc>
                <a:spcPct val="80000"/>
              </a:lnSpc>
              <a:buFont typeface="Wingdings" pitchFamily="2" charset="2"/>
              <a:buNone/>
            </a:pPr>
            <a:r>
              <a:rPr lang="en-US" sz="2000" b="1" i="1" dirty="0">
                <a:solidFill>
                  <a:srgbClr val="993366"/>
                </a:solidFill>
              </a:rPr>
              <a:t>		Action</a:t>
            </a:r>
          </a:p>
          <a:p>
            <a:pPr>
              <a:lnSpc>
                <a:spcPct val="80000"/>
              </a:lnSpc>
              <a:buFont typeface="Wingdings" pitchFamily="2" charset="2"/>
              <a:buNone/>
            </a:pPr>
            <a:r>
              <a:rPr lang="en-US" sz="2000" b="1" i="1" dirty="0">
                <a:solidFill>
                  <a:srgbClr val="993366"/>
                </a:solidFill>
              </a:rPr>
              <a:t>	Spiritual Weakness: </a:t>
            </a:r>
          </a:p>
          <a:p>
            <a:pPr>
              <a:lnSpc>
                <a:spcPct val="80000"/>
              </a:lnSpc>
              <a:buFont typeface="Wingdings" pitchFamily="2" charset="2"/>
              <a:buNone/>
            </a:pPr>
            <a:r>
              <a:rPr lang="en-US" sz="2000" b="1" i="1" dirty="0">
                <a:solidFill>
                  <a:srgbClr val="993366"/>
                </a:solidFill>
              </a:rPr>
              <a:t>		Patience</a:t>
            </a:r>
          </a:p>
          <a:p>
            <a:pPr>
              <a:lnSpc>
                <a:spcPct val="80000"/>
              </a:lnSpc>
              <a:buFont typeface="Wingdings" pitchFamily="2" charset="2"/>
              <a:buNone/>
            </a:pPr>
            <a:endParaRPr lang="en-US" sz="2000" b="1" i="1" dirty="0">
              <a:solidFill>
                <a:srgbClr val="993366"/>
              </a:solidFill>
            </a:endParaRPr>
          </a:p>
          <a:p>
            <a:pPr>
              <a:lnSpc>
                <a:spcPct val="80000"/>
              </a:lnSpc>
              <a:buFont typeface="Wingdings" pitchFamily="2" charset="2"/>
              <a:buNone/>
            </a:pPr>
            <a:endParaRPr lang="en-US" sz="2000" dirty="0">
              <a:solidFill>
                <a:schemeClr val="tx2"/>
              </a:solidFill>
            </a:endParaRPr>
          </a:p>
          <a:p>
            <a:pPr>
              <a:lnSpc>
                <a:spcPct val="80000"/>
              </a:lnSpc>
              <a:buFont typeface="Wingdings" pitchFamily="2" charset="2"/>
              <a:buNone/>
            </a:pPr>
            <a:endParaRPr lang="en-US" sz="2000" dirty="0">
              <a:solidFill>
                <a:schemeClr val="tx2"/>
              </a:solidFill>
            </a:endParaRPr>
          </a:p>
          <a:p>
            <a:pPr>
              <a:lnSpc>
                <a:spcPct val="80000"/>
              </a:lnSpc>
              <a:buFont typeface="Wingdings" pitchFamily="2" charset="2"/>
              <a:buNone/>
            </a:pPr>
            <a:r>
              <a:rPr lang="en-US" sz="2000" b="1" u="sng" dirty="0">
                <a:solidFill>
                  <a:srgbClr val="00B0F0"/>
                </a:solidFill>
              </a:rPr>
              <a:t>Planners</a:t>
            </a:r>
          </a:p>
          <a:p>
            <a:pPr>
              <a:lnSpc>
                <a:spcPct val="80000"/>
              </a:lnSpc>
              <a:buFont typeface="Wingdings" pitchFamily="2" charset="2"/>
              <a:buNone/>
            </a:pPr>
            <a:r>
              <a:rPr lang="en-US" sz="2000" dirty="0">
                <a:solidFill>
                  <a:srgbClr val="00B0F0"/>
                </a:solidFill>
              </a:rPr>
              <a:t>	</a:t>
            </a:r>
            <a:r>
              <a:rPr lang="en-US" sz="2000" b="1" dirty="0">
                <a:solidFill>
                  <a:srgbClr val="00B0F0"/>
                </a:solidFill>
              </a:rPr>
              <a:t>Organizers</a:t>
            </a:r>
          </a:p>
          <a:p>
            <a:pPr>
              <a:lnSpc>
                <a:spcPct val="80000"/>
              </a:lnSpc>
              <a:buFont typeface="Wingdings" pitchFamily="2" charset="2"/>
              <a:buNone/>
            </a:pPr>
            <a:r>
              <a:rPr lang="en-US" sz="2000" b="1" dirty="0">
                <a:solidFill>
                  <a:srgbClr val="00B0F0"/>
                </a:solidFill>
              </a:rPr>
              <a:t>	Process oriented</a:t>
            </a:r>
          </a:p>
          <a:p>
            <a:pPr>
              <a:lnSpc>
                <a:spcPct val="80000"/>
              </a:lnSpc>
              <a:buFont typeface="Wingdings" pitchFamily="2" charset="2"/>
              <a:buNone/>
            </a:pPr>
            <a:r>
              <a:rPr lang="en-US" sz="2000" b="1" dirty="0">
                <a:solidFill>
                  <a:srgbClr val="00B0F0"/>
                </a:solidFill>
              </a:rPr>
              <a:t>	Office/Room: yes, the socks are folded</a:t>
            </a:r>
          </a:p>
          <a:p>
            <a:pPr>
              <a:lnSpc>
                <a:spcPct val="80000"/>
              </a:lnSpc>
              <a:buFont typeface="Wingdings" pitchFamily="2" charset="2"/>
              <a:buNone/>
            </a:pPr>
            <a:r>
              <a:rPr lang="en-US" sz="2000" b="1" dirty="0">
                <a:solidFill>
                  <a:srgbClr val="00B0F0"/>
                </a:solidFill>
              </a:rPr>
              <a:t>	Job: Office manager, programmer</a:t>
            </a:r>
          </a:p>
          <a:p>
            <a:pPr>
              <a:lnSpc>
                <a:spcPct val="80000"/>
              </a:lnSpc>
              <a:buFont typeface="Wingdings" pitchFamily="2" charset="2"/>
              <a:buNone/>
            </a:pPr>
            <a:r>
              <a:rPr lang="en-US" sz="2000" b="1" dirty="0">
                <a:solidFill>
                  <a:schemeClr val="tx2"/>
                </a:solidFill>
              </a:rPr>
              <a:t>	</a:t>
            </a:r>
            <a:r>
              <a:rPr lang="en-US" sz="2000" b="1" i="1" dirty="0">
                <a:solidFill>
                  <a:srgbClr val="000066"/>
                </a:solidFill>
              </a:rPr>
              <a:t>Spiritual Strength: </a:t>
            </a:r>
          </a:p>
          <a:p>
            <a:pPr>
              <a:lnSpc>
                <a:spcPct val="80000"/>
              </a:lnSpc>
              <a:buFont typeface="Wingdings" pitchFamily="2" charset="2"/>
              <a:buNone/>
            </a:pPr>
            <a:r>
              <a:rPr lang="en-US" sz="2000" b="1" i="1" dirty="0">
                <a:solidFill>
                  <a:srgbClr val="000066"/>
                </a:solidFill>
              </a:rPr>
              <a:t>		Service</a:t>
            </a:r>
          </a:p>
          <a:p>
            <a:pPr>
              <a:lnSpc>
                <a:spcPct val="80000"/>
              </a:lnSpc>
              <a:buFont typeface="Wingdings" pitchFamily="2" charset="2"/>
              <a:buNone/>
            </a:pPr>
            <a:r>
              <a:rPr lang="en-US" sz="2000" b="1" i="1" dirty="0">
                <a:solidFill>
                  <a:srgbClr val="000066"/>
                </a:solidFill>
              </a:rPr>
              <a:t>	Spiritual Weakness: </a:t>
            </a:r>
          </a:p>
          <a:p>
            <a:pPr>
              <a:lnSpc>
                <a:spcPct val="80000"/>
              </a:lnSpc>
              <a:buFont typeface="Wingdings" pitchFamily="2" charset="2"/>
              <a:buNone/>
            </a:pPr>
            <a:r>
              <a:rPr lang="en-US" sz="2000" b="1" i="1" dirty="0">
                <a:solidFill>
                  <a:srgbClr val="000066"/>
                </a:solidFill>
              </a:rPr>
              <a:t>		Spontaneity </a:t>
            </a:r>
            <a:endParaRPr lang="en-US" sz="2000" i="1" dirty="0">
              <a:solidFill>
                <a:srgbClr val="000066"/>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5">
                                            <p:txEl>
                                              <p:pRg st="1" end="1"/>
                                            </p:txEl>
                                          </p:spTgt>
                                        </p:tgtEl>
                                        <p:attrNameLst>
                                          <p:attrName>style.visibility</p:attrName>
                                        </p:attrNameLst>
                                      </p:cBhvr>
                                      <p:to>
                                        <p:strVal val="visible"/>
                                      </p:to>
                                    </p:set>
                                    <p:animEffect transition="in" filter="fade">
                                      <p:cBhvr>
                                        <p:cTn id="7" dur="2000"/>
                                        <p:tgtEl>
                                          <p:spTgt spid="1843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435">
                                            <p:txEl>
                                              <p:pRg st="2" end="2"/>
                                            </p:txEl>
                                          </p:spTgt>
                                        </p:tgtEl>
                                        <p:attrNameLst>
                                          <p:attrName>style.visibility</p:attrName>
                                        </p:attrNameLst>
                                      </p:cBhvr>
                                      <p:to>
                                        <p:strVal val="visible"/>
                                      </p:to>
                                    </p:set>
                                    <p:animEffect transition="in" filter="fade">
                                      <p:cBhvr>
                                        <p:cTn id="12" dur="2000"/>
                                        <p:tgtEl>
                                          <p:spTgt spid="1843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435">
                                            <p:txEl>
                                              <p:pRg st="3" end="3"/>
                                            </p:txEl>
                                          </p:spTgt>
                                        </p:tgtEl>
                                        <p:attrNameLst>
                                          <p:attrName>style.visibility</p:attrName>
                                        </p:attrNameLst>
                                      </p:cBhvr>
                                      <p:to>
                                        <p:strVal val="visible"/>
                                      </p:to>
                                    </p:set>
                                    <p:animEffect transition="in" filter="fade">
                                      <p:cBhvr>
                                        <p:cTn id="17" dur="2000"/>
                                        <p:tgtEl>
                                          <p:spTgt spid="1843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435">
                                            <p:txEl>
                                              <p:pRg st="4" end="4"/>
                                            </p:txEl>
                                          </p:spTgt>
                                        </p:tgtEl>
                                        <p:attrNameLst>
                                          <p:attrName>style.visibility</p:attrName>
                                        </p:attrNameLst>
                                      </p:cBhvr>
                                      <p:to>
                                        <p:strVal val="visible"/>
                                      </p:to>
                                    </p:set>
                                    <p:animEffect transition="in" filter="fade">
                                      <p:cBhvr>
                                        <p:cTn id="22" dur="2000"/>
                                        <p:tgtEl>
                                          <p:spTgt spid="1843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435">
                                            <p:txEl>
                                              <p:pRg st="5" end="5"/>
                                            </p:txEl>
                                          </p:spTgt>
                                        </p:tgtEl>
                                        <p:attrNameLst>
                                          <p:attrName>style.visibility</p:attrName>
                                        </p:attrNameLst>
                                      </p:cBhvr>
                                      <p:to>
                                        <p:strVal val="visible"/>
                                      </p:to>
                                    </p:set>
                                    <p:animEffect transition="in" filter="fade">
                                      <p:cBhvr>
                                        <p:cTn id="27" dur="2000"/>
                                        <p:tgtEl>
                                          <p:spTgt spid="1843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435">
                                            <p:txEl>
                                              <p:pRg st="6" end="6"/>
                                            </p:txEl>
                                          </p:spTgt>
                                        </p:tgtEl>
                                        <p:attrNameLst>
                                          <p:attrName>style.visibility</p:attrName>
                                        </p:attrNameLst>
                                      </p:cBhvr>
                                      <p:to>
                                        <p:strVal val="visible"/>
                                      </p:to>
                                    </p:set>
                                    <p:animEffect transition="in" filter="fade">
                                      <p:cBhvr>
                                        <p:cTn id="32" dur="2000"/>
                                        <p:tgtEl>
                                          <p:spTgt spid="1843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8435">
                                            <p:txEl>
                                              <p:pRg st="7" end="7"/>
                                            </p:txEl>
                                          </p:spTgt>
                                        </p:tgtEl>
                                        <p:attrNameLst>
                                          <p:attrName>style.visibility</p:attrName>
                                        </p:attrNameLst>
                                      </p:cBhvr>
                                      <p:to>
                                        <p:strVal val="visible"/>
                                      </p:to>
                                    </p:set>
                                    <p:animEffect transition="in" filter="fade">
                                      <p:cBhvr>
                                        <p:cTn id="37" dur="2000"/>
                                        <p:tgtEl>
                                          <p:spTgt spid="18435">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8435">
                                            <p:txEl>
                                              <p:pRg st="8" end="8"/>
                                            </p:txEl>
                                          </p:spTgt>
                                        </p:tgtEl>
                                        <p:attrNameLst>
                                          <p:attrName>style.visibility</p:attrName>
                                        </p:attrNameLst>
                                      </p:cBhvr>
                                      <p:to>
                                        <p:strVal val="visible"/>
                                      </p:to>
                                    </p:set>
                                    <p:animEffect transition="in" filter="fade">
                                      <p:cBhvr>
                                        <p:cTn id="42" dur="2000"/>
                                        <p:tgtEl>
                                          <p:spTgt spid="18435">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8435">
                                            <p:txEl>
                                              <p:pRg st="9" end="9"/>
                                            </p:txEl>
                                          </p:spTgt>
                                        </p:tgtEl>
                                        <p:attrNameLst>
                                          <p:attrName>style.visibility</p:attrName>
                                        </p:attrNameLst>
                                      </p:cBhvr>
                                      <p:to>
                                        <p:strVal val="visible"/>
                                      </p:to>
                                    </p:set>
                                    <p:animEffect transition="in" filter="fade">
                                      <p:cBhvr>
                                        <p:cTn id="47" dur="2000"/>
                                        <p:tgtEl>
                                          <p:spTgt spid="18435">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8435">
                                            <p:txEl>
                                              <p:pRg st="13" end="13"/>
                                            </p:txEl>
                                          </p:spTgt>
                                        </p:tgtEl>
                                        <p:attrNameLst>
                                          <p:attrName>style.visibility</p:attrName>
                                        </p:attrNameLst>
                                      </p:cBhvr>
                                      <p:to>
                                        <p:strVal val="visible"/>
                                      </p:to>
                                    </p:set>
                                    <p:animEffect transition="in" filter="fade">
                                      <p:cBhvr>
                                        <p:cTn id="52" dur="2000"/>
                                        <p:tgtEl>
                                          <p:spTgt spid="18435">
                                            <p:txEl>
                                              <p:pRg st="13" end="1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8435">
                                            <p:txEl>
                                              <p:pRg st="14" end="14"/>
                                            </p:txEl>
                                          </p:spTgt>
                                        </p:tgtEl>
                                        <p:attrNameLst>
                                          <p:attrName>style.visibility</p:attrName>
                                        </p:attrNameLst>
                                      </p:cBhvr>
                                      <p:to>
                                        <p:strVal val="visible"/>
                                      </p:to>
                                    </p:set>
                                    <p:animEffect transition="in" filter="fade">
                                      <p:cBhvr>
                                        <p:cTn id="57" dur="2000"/>
                                        <p:tgtEl>
                                          <p:spTgt spid="18435">
                                            <p:txEl>
                                              <p:pRg st="14" end="1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8435">
                                            <p:txEl>
                                              <p:pRg st="15" end="15"/>
                                            </p:txEl>
                                          </p:spTgt>
                                        </p:tgtEl>
                                        <p:attrNameLst>
                                          <p:attrName>style.visibility</p:attrName>
                                        </p:attrNameLst>
                                      </p:cBhvr>
                                      <p:to>
                                        <p:strVal val="visible"/>
                                      </p:to>
                                    </p:set>
                                    <p:animEffect transition="in" filter="fade">
                                      <p:cBhvr>
                                        <p:cTn id="62" dur="2000"/>
                                        <p:tgtEl>
                                          <p:spTgt spid="18435">
                                            <p:txEl>
                                              <p:pRg st="15" end="15"/>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8435">
                                            <p:txEl>
                                              <p:pRg st="16" end="16"/>
                                            </p:txEl>
                                          </p:spTgt>
                                        </p:tgtEl>
                                        <p:attrNameLst>
                                          <p:attrName>style.visibility</p:attrName>
                                        </p:attrNameLst>
                                      </p:cBhvr>
                                      <p:to>
                                        <p:strVal val="visible"/>
                                      </p:to>
                                    </p:set>
                                    <p:animEffect transition="in" filter="fade">
                                      <p:cBhvr>
                                        <p:cTn id="67" dur="2000"/>
                                        <p:tgtEl>
                                          <p:spTgt spid="18435">
                                            <p:txEl>
                                              <p:pRg st="16" end="16"/>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8435">
                                            <p:txEl>
                                              <p:pRg st="17" end="17"/>
                                            </p:txEl>
                                          </p:spTgt>
                                        </p:tgtEl>
                                        <p:attrNameLst>
                                          <p:attrName>style.visibility</p:attrName>
                                        </p:attrNameLst>
                                      </p:cBhvr>
                                      <p:to>
                                        <p:strVal val="visible"/>
                                      </p:to>
                                    </p:set>
                                    <p:animEffect transition="in" filter="fade">
                                      <p:cBhvr>
                                        <p:cTn id="72" dur="2000"/>
                                        <p:tgtEl>
                                          <p:spTgt spid="18435">
                                            <p:txEl>
                                              <p:pRg st="17" end="17"/>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8435">
                                            <p:txEl>
                                              <p:pRg st="18" end="18"/>
                                            </p:txEl>
                                          </p:spTgt>
                                        </p:tgtEl>
                                        <p:attrNameLst>
                                          <p:attrName>style.visibility</p:attrName>
                                        </p:attrNameLst>
                                      </p:cBhvr>
                                      <p:to>
                                        <p:strVal val="visible"/>
                                      </p:to>
                                    </p:set>
                                    <p:animEffect transition="in" filter="fade">
                                      <p:cBhvr>
                                        <p:cTn id="77" dur="2000"/>
                                        <p:tgtEl>
                                          <p:spTgt spid="18435">
                                            <p:txEl>
                                              <p:pRg st="18" end="18"/>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8435">
                                            <p:txEl>
                                              <p:pRg st="19" end="19"/>
                                            </p:txEl>
                                          </p:spTgt>
                                        </p:tgtEl>
                                        <p:attrNameLst>
                                          <p:attrName>style.visibility</p:attrName>
                                        </p:attrNameLst>
                                      </p:cBhvr>
                                      <p:to>
                                        <p:strVal val="visible"/>
                                      </p:to>
                                    </p:set>
                                    <p:animEffect transition="in" filter="fade">
                                      <p:cBhvr>
                                        <p:cTn id="82" dur="2000"/>
                                        <p:tgtEl>
                                          <p:spTgt spid="18435">
                                            <p:txEl>
                                              <p:pRg st="19" end="19"/>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18435">
                                            <p:txEl>
                                              <p:pRg st="20" end="20"/>
                                            </p:txEl>
                                          </p:spTgt>
                                        </p:tgtEl>
                                        <p:attrNameLst>
                                          <p:attrName>style.visibility</p:attrName>
                                        </p:attrNameLst>
                                      </p:cBhvr>
                                      <p:to>
                                        <p:strVal val="visible"/>
                                      </p:to>
                                    </p:set>
                                    <p:animEffect transition="in" filter="fade">
                                      <p:cBhvr>
                                        <p:cTn id="87" dur="2000"/>
                                        <p:tgtEl>
                                          <p:spTgt spid="18435">
                                            <p:txEl>
                                              <p:pRg st="20" end="20"/>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18435">
                                            <p:txEl>
                                              <p:pRg st="21" end="21"/>
                                            </p:txEl>
                                          </p:spTgt>
                                        </p:tgtEl>
                                        <p:attrNameLst>
                                          <p:attrName>style.visibility</p:attrName>
                                        </p:attrNameLst>
                                      </p:cBhvr>
                                      <p:to>
                                        <p:strVal val="visible"/>
                                      </p:to>
                                    </p:set>
                                    <p:animEffect transition="in" filter="fade">
                                      <p:cBhvr>
                                        <p:cTn id="92" dur="2000"/>
                                        <p:tgtEl>
                                          <p:spTgt spid="18435">
                                            <p:txEl>
                                              <p:pRg st="21" end="21"/>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18435">
                                            <p:txEl>
                                              <p:pRg st="22" end="22"/>
                                            </p:txEl>
                                          </p:spTgt>
                                        </p:tgtEl>
                                        <p:attrNameLst>
                                          <p:attrName>style.visibility</p:attrName>
                                        </p:attrNameLst>
                                      </p:cBhvr>
                                      <p:to>
                                        <p:strVal val="visible"/>
                                      </p:to>
                                    </p:set>
                                    <p:animEffect transition="in" filter="fade">
                                      <p:cBhvr>
                                        <p:cTn id="97" dur="2000"/>
                                        <p:tgtEl>
                                          <p:spTgt spid="18435">
                                            <p:txEl>
                                              <p:pRg st="22" end="22"/>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18436">
                                            <p:txEl>
                                              <p:pRg st="1" end="1"/>
                                            </p:txEl>
                                          </p:spTgt>
                                        </p:tgtEl>
                                        <p:attrNameLst>
                                          <p:attrName>style.visibility</p:attrName>
                                        </p:attrNameLst>
                                      </p:cBhvr>
                                      <p:to>
                                        <p:strVal val="visible"/>
                                      </p:to>
                                    </p:set>
                                    <p:animEffect transition="in" filter="fade">
                                      <p:cBhvr>
                                        <p:cTn id="102" dur="2000"/>
                                        <p:tgtEl>
                                          <p:spTgt spid="18436">
                                            <p:txEl>
                                              <p:pRg st="1" end="1"/>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18436">
                                            <p:txEl>
                                              <p:pRg st="2" end="2"/>
                                            </p:txEl>
                                          </p:spTgt>
                                        </p:tgtEl>
                                        <p:attrNameLst>
                                          <p:attrName>style.visibility</p:attrName>
                                        </p:attrNameLst>
                                      </p:cBhvr>
                                      <p:to>
                                        <p:strVal val="visible"/>
                                      </p:to>
                                    </p:set>
                                    <p:animEffect transition="in" filter="fade">
                                      <p:cBhvr>
                                        <p:cTn id="107" dur="2000"/>
                                        <p:tgtEl>
                                          <p:spTgt spid="18436">
                                            <p:txEl>
                                              <p:pRg st="2" end="2"/>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18436">
                                            <p:txEl>
                                              <p:pRg st="3" end="3"/>
                                            </p:txEl>
                                          </p:spTgt>
                                        </p:tgtEl>
                                        <p:attrNameLst>
                                          <p:attrName>style.visibility</p:attrName>
                                        </p:attrNameLst>
                                      </p:cBhvr>
                                      <p:to>
                                        <p:strVal val="visible"/>
                                      </p:to>
                                    </p:set>
                                    <p:animEffect transition="in" filter="fade">
                                      <p:cBhvr>
                                        <p:cTn id="112" dur="2000"/>
                                        <p:tgtEl>
                                          <p:spTgt spid="18436">
                                            <p:txEl>
                                              <p:pRg st="3" end="3"/>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18436">
                                            <p:txEl>
                                              <p:pRg st="4" end="4"/>
                                            </p:txEl>
                                          </p:spTgt>
                                        </p:tgtEl>
                                        <p:attrNameLst>
                                          <p:attrName>style.visibility</p:attrName>
                                        </p:attrNameLst>
                                      </p:cBhvr>
                                      <p:to>
                                        <p:strVal val="visible"/>
                                      </p:to>
                                    </p:set>
                                    <p:animEffect transition="in" filter="fade">
                                      <p:cBhvr>
                                        <p:cTn id="117" dur="2000"/>
                                        <p:tgtEl>
                                          <p:spTgt spid="18436">
                                            <p:txEl>
                                              <p:pRg st="4" end="4"/>
                                            </p:txEl>
                                          </p:spTgt>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18436">
                                            <p:txEl>
                                              <p:pRg st="5" end="5"/>
                                            </p:txEl>
                                          </p:spTgt>
                                        </p:tgtEl>
                                        <p:attrNameLst>
                                          <p:attrName>style.visibility</p:attrName>
                                        </p:attrNameLst>
                                      </p:cBhvr>
                                      <p:to>
                                        <p:strVal val="visible"/>
                                      </p:to>
                                    </p:set>
                                    <p:animEffect transition="in" filter="fade">
                                      <p:cBhvr>
                                        <p:cTn id="122" dur="2000"/>
                                        <p:tgtEl>
                                          <p:spTgt spid="18436">
                                            <p:txEl>
                                              <p:pRg st="5" end="5"/>
                                            </p:txEl>
                                          </p:spTgt>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18436">
                                            <p:txEl>
                                              <p:pRg st="6" end="6"/>
                                            </p:txEl>
                                          </p:spTgt>
                                        </p:tgtEl>
                                        <p:attrNameLst>
                                          <p:attrName>style.visibility</p:attrName>
                                        </p:attrNameLst>
                                      </p:cBhvr>
                                      <p:to>
                                        <p:strVal val="visible"/>
                                      </p:to>
                                    </p:set>
                                    <p:animEffect transition="in" filter="fade">
                                      <p:cBhvr>
                                        <p:cTn id="127" dur="2000"/>
                                        <p:tgtEl>
                                          <p:spTgt spid="18436">
                                            <p:txEl>
                                              <p:pRg st="6" end="6"/>
                                            </p:txEl>
                                          </p:spTgt>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18436">
                                            <p:txEl>
                                              <p:pRg st="7" end="7"/>
                                            </p:txEl>
                                          </p:spTgt>
                                        </p:tgtEl>
                                        <p:attrNameLst>
                                          <p:attrName>style.visibility</p:attrName>
                                        </p:attrNameLst>
                                      </p:cBhvr>
                                      <p:to>
                                        <p:strVal val="visible"/>
                                      </p:to>
                                    </p:set>
                                    <p:animEffect transition="in" filter="fade">
                                      <p:cBhvr>
                                        <p:cTn id="132" dur="2000"/>
                                        <p:tgtEl>
                                          <p:spTgt spid="18436">
                                            <p:txEl>
                                              <p:pRg st="7" end="7"/>
                                            </p:txEl>
                                          </p:spTgt>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18436">
                                            <p:txEl>
                                              <p:pRg st="8" end="8"/>
                                            </p:txEl>
                                          </p:spTgt>
                                        </p:tgtEl>
                                        <p:attrNameLst>
                                          <p:attrName>style.visibility</p:attrName>
                                        </p:attrNameLst>
                                      </p:cBhvr>
                                      <p:to>
                                        <p:strVal val="visible"/>
                                      </p:to>
                                    </p:set>
                                    <p:animEffect transition="in" filter="fade">
                                      <p:cBhvr>
                                        <p:cTn id="137" dur="2000"/>
                                        <p:tgtEl>
                                          <p:spTgt spid="18436">
                                            <p:txEl>
                                              <p:pRg st="8" end="8"/>
                                            </p:txEl>
                                          </p:spTgt>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grpId="0" nodeType="clickEffect">
                                  <p:stCondLst>
                                    <p:cond delay="0"/>
                                  </p:stCondLst>
                                  <p:childTnLst>
                                    <p:set>
                                      <p:cBhvr>
                                        <p:cTn id="141" dur="1" fill="hold">
                                          <p:stCondLst>
                                            <p:cond delay="0"/>
                                          </p:stCondLst>
                                        </p:cTn>
                                        <p:tgtEl>
                                          <p:spTgt spid="18436">
                                            <p:txEl>
                                              <p:pRg st="9" end="9"/>
                                            </p:txEl>
                                          </p:spTgt>
                                        </p:tgtEl>
                                        <p:attrNameLst>
                                          <p:attrName>style.visibility</p:attrName>
                                        </p:attrNameLst>
                                      </p:cBhvr>
                                      <p:to>
                                        <p:strVal val="visible"/>
                                      </p:to>
                                    </p:set>
                                    <p:animEffect transition="in" filter="fade">
                                      <p:cBhvr>
                                        <p:cTn id="142" dur="2000"/>
                                        <p:tgtEl>
                                          <p:spTgt spid="18436">
                                            <p:txEl>
                                              <p:pRg st="9" end="9"/>
                                            </p:txEl>
                                          </p:spTgt>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18436">
                                            <p:txEl>
                                              <p:pRg st="13" end="13"/>
                                            </p:txEl>
                                          </p:spTgt>
                                        </p:tgtEl>
                                        <p:attrNameLst>
                                          <p:attrName>style.visibility</p:attrName>
                                        </p:attrNameLst>
                                      </p:cBhvr>
                                      <p:to>
                                        <p:strVal val="visible"/>
                                      </p:to>
                                    </p:set>
                                    <p:animEffect transition="in" filter="fade">
                                      <p:cBhvr>
                                        <p:cTn id="147" dur="2000"/>
                                        <p:tgtEl>
                                          <p:spTgt spid="18436">
                                            <p:txEl>
                                              <p:pRg st="13" end="13"/>
                                            </p:txEl>
                                          </p:spTgt>
                                        </p:tgtEl>
                                      </p:cBhvr>
                                    </p:animEffect>
                                  </p:childTnLst>
                                </p:cTn>
                              </p:par>
                            </p:childTnLst>
                          </p:cTn>
                        </p:par>
                      </p:childTnLst>
                    </p:cTn>
                  </p:par>
                  <p:par>
                    <p:cTn id="148" fill="hold">
                      <p:stCondLst>
                        <p:cond delay="indefinite"/>
                      </p:stCondLst>
                      <p:childTnLst>
                        <p:par>
                          <p:cTn id="149" fill="hold">
                            <p:stCondLst>
                              <p:cond delay="0"/>
                            </p:stCondLst>
                            <p:childTnLst>
                              <p:par>
                                <p:cTn id="150" presetID="10" presetClass="entr" presetSubtype="0" fill="hold" grpId="0" nodeType="clickEffect">
                                  <p:stCondLst>
                                    <p:cond delay="0"/>
                                  </p:stCondLst>
                                  <p:childTnLst>
                                    <p:set>
                                      <p:cBhvr>
                                        <p:cTn id="151" dur="1" fill="hold">
                                          <p:stCondLst>
                                            <p:cond delay="0"/>
                                          </p:stCondLst>
                                        </p:cTn>
                                        <p:tgtEl>
                                          <p:spTgt spid="18436">
                                            <p:txEl>
                                              <p:pRg st="14" end="14"/>
                                            </p:txEl>
                                          </p:spTgt>
                                        </p:tgtEl>
                                        <p:attrNameLst>
                                          <p:attrName>style.visibility</p:attrName>
                                        </p:attrNameLst>
                                      </p:cBhvr>
                                      <p:to>
                                        <p:strVal val="visible"/>
                                      </p:to>
                                    </p:set>
                                    <p:animEffect transition="in" filter="fade">
                                      <p:cBhvr>
                                        <p:cTn id="152" dur="2000"/>
                                        <p:tgtEl>
                                          <p:spTgt spid="18436">
                                            <p:txEl>
                                              <p:pRg st="14" end="14"/>
                                            </p:txEl>
                                          </p:spTgt>
                                        </p:tgtEl>
                                      </p:cBhvr>
                                    </p:animEffect>
                                  </p:childTnLst>
                                </p:cTn>
                              </p:par>
                            </p:childTnLst>
                          </p:cTn>
                        </p:par>
                      </p:childTnLst>
                    </p:cTn>
                  </p:par>
                  <p:par>
                    <p:cTn id="153" fill="hold">
                      <p:stCondLst>
                        <p:cond delay="indefinite"/>
                      </p:stCondLst>
                      <p:childTnLst>
                        <p:par>
                          <p:cTn id="154" fill="hold">
                            <p:stCondLst>
                              <p:cond delay="0"/>
                            </p:stCondLst>
                            <p:childTnLst>
                              <p:par>
                                <p:cTn id="155" presetID="10" presetClass="entr" presetSubtype="0" fill="hold" grpId="0" nodeType="clickEffect">
                                  <p:stCondLst>
                                    <p:cond delay="0"/>
                                  </p:stCondLst>
                                  <p:childTnLst>
                                    <p:set>
                                      <p:cBhvr>
                                        <p:cTn id="156" dur="1" fill="hold">
                                          <p:stCondLst>
                                            <p:cond delay="0"/>
                                          </p:stCondLst>
                                        </p:cTn>
                                        <p:tgtEl>
                                          <p:spTgt spid="18436">
                                            <p:txEl>
                                              <p:pRg st="15" end="15"/>
                                            </p:txEl>
                                          </p:spTgt>
                                        </p:tgtEl>
                                        <p:attrNameLst>
                                          <p:attrName>style.visibility</p:attrName>
                                        </p:attrNameLst>
                                      </p:cBhvr>
                                      <p:to>
                                        <p:strVal val="visible"/>
                                      </p:to>
                                    </p:set>
                                    <p:animEffect transition="in" filter="fade">
                                      <p:cBhvr>
                                        <p:cTn id="157" dur="2000"/>
                                        <p:tgtEl>
                                          <p:spTgt spid="18436">
                                            <p:txEl>
                                              <p:pRg st="15" end="15"/>
                                            </p:txEl>
                                          </p:spTgt>
                                        </p:tgtEl>
                                      </p:cBhvr>
                                    </p:animEffect>
                                  </p:childTnLst>
                                </p:cTn>
                              </p:par>
                            </p:childTnLst>
                          </p:cTn>
                        </p:par>
                      </p:childTnLst>
                    </p:cTn>
                  </p:par>
                  <p:par>
                    <p:cTn id="158" fill="hold">
                      <p:stCondLst>
                        <p:cond delay="indefinite"/>
                      </p:stCondLst>
                      <p:childTnLst>
                        <p:par>
                          <p:cTn id="159" fill="hold">
                            <p:stCondLst>
                              <p:cond delay="0"/>
                            </p:stCondLst>
                            <p:childTnLst>
                              <p:par>
                                <p:cTn id="160" presetID="10" presetClass="entr" presetSubtype="0" fill="hold" grpId="0" nodeType="clickEffect">
                                  <p:stCondLst>
                                    <p:cond delay="0"/>
                                  </p:stCondLst>
                                  <p:childTnLst>
                                    <p:set>
                                      <p:cBhvr>
                                        <p:cTn id="161" dur="1" fill="hold">
                                          <p:stCondLst>
                                            <p:cond delay="0"/>
                                          </p:stCondLst>
                                        </p:cTn>
                                        <p:tgtEl>
                                          <p:spTgt spid="18436">
                                            <p:txEl>
                                              <p:pRg st="16" end="16"/>
                                            </p:txEl>
                                          </p:spTgt>
                                        </p:tgtEl>
                                        <p:attrNameLst>
                                          <p:attrName>style.visibility</p:attrName>
                                        </p:attrNameLst>
                                      </p:cBhvr>
                                      <p:to>
                                        <p:strVal val="visible"/>
                                      </p:to>
                                    </p:set>
                                    <p:animEffect transition="in" filter="fade">
                                      <p:cBhvr>
                                        <p:cTn id="162" dur="2000"/>
                                        <p:tgtEl>
                                          <p:spTgt spid="18436">
                                            <p:txEl>
                                              <p:pRg st="16" end="16"/>
                                            </p:txEl>
                                          </p:spTgt>
                                        </p:tgtEl>
                                      </p:cBhvr>
                                    </p:animEffect>
                                  </p:childTnLst>
                                </p:cTn>
                              </p:par>
                            </p:childTnLst>
                          </p:cTn>
                        </p:par>
                      </p:childTnLst>
                    </p:cTn>
                  </p:par>
                  <p:par>
                    <p:cTn id="163" fill="hold">
                      <p:stCondLst>
                        <p:cond delay="indefinite"/>
                      </p:stCondLst>
                      <p:childTnLst>
                        <p:par>
                          <p:cTn id="164" fill="hold">
                            <p:stCondLst>
                              <p:cond delay="0"/>
                            </p:stCondLst>
                            <p:childTnLst>
                              <p:par>
                                <p:cTn id="165" presetID="10" presetClass="entr" presetSubtype="0" fill="hold" grpId="0" nodeType="clickEffect">
                                  <p:stCondLst>
                                    <p:cond delay="0"/>
                                  </p:stCondLst>
                                  <p:childTnLst>
                                    <p:set>
                                      <p:cBhvr>
                                        <p:cTn id="166" dur="1" fill="hold">
                                          <p:stCondLst>
                                            <p:cond delay="0"/>
                                          </p:stCondLst>
                                        </p:cTn>
                                        <p:tgtEl>
                                          <p:spTgt spid="18436">
                                            <p:txEl>
                                              <p:pRg st="17" end="17"/>
                                            </p:txEl>
                                          </p:spTgt>
                                        </p:tgtEl>
                                        <p:attrNameLst>
                                          <p:attrName>style.visibility</p:attrName>
                                        </p:attrNameLst>
                                      </p:cBhvr>
                                      <p:to>
                                        <p:strVal val="visible"/>
                                      </p:to>
                                    </p:set>
                                    <p:animEffect transition="in" filter="fade">
                                      <p:cBhvr>
                                        <p:cTn id="167" dur="2000"/>
                                        <p:tgtEl>
                                          <p:spTgt spid="18436">
                                            <p:txEl>
                                              <p:pRg st="17" end="17"/>
                                            </p:txEl>
                                          </p:spTgt>
                                        </p:tgtEl>
                                      </p:cBhvr>
                                    </p:animEffect>
                                  </p:childTnLst>
                                </p:cTn>
                              </p:par>
                            </p:childTnLst>
                          </p:cTn>
                        </p:par>
                      </p:childTnLst>
                    </p:cTn>
                  </p:par>
                  <p:par>
                    <p:cTn id="168" fill="hold">
                      <p:stCondLst>
                        <p:cond delay="indefinite"/>
                      </p:stCondLst>
                      <p:childTnLst>
                        <p:par>
                          <p:cTn id="169" fill="hold">
                            <p:stCondLst>
                              <p:cond delay="0"/>
                            </p:stCondLst>
                            <p:childTnLst>
                              <p:par>
                                <p:cTn id="170" presetID="10" presetClass="entr" presetSubtype="0" fill="hold" grpId="0" nodeType="clickEffect">
                                  <p:stCondLst>
                                    <p:cond delay="0"/>
                                  </p:stCondLst>
                                  <p:childTnLst>
                                    <p:set>
                                      <p:cBhvr>
                                        <p:cTn id="171" dur="1" fill="hold">
                                          <p:stCondLst>
                                            <p:cond delay="0"/>
                                          </p:stCondLst>
                                        </p:cTn>
                                        <p:tgtEl>
                                          <p:spTgt spid="18436">
                                            <p:txEl>
                                              <p:pRg st="18" end="18"/>
                                            </p:txEl>
                                          </p:spTgt>
                                        </p:tgtEl>
                                        <p:attrNameLst>
                                          <p:attrName>style.visibility</p:attrName>
                                        </p:attrNameLst>
                                      </p:cBhvr>
                                      <p:to>
                                        <p:strVal val="visible"/>
                                      </p:to>
                                    </p:set>
                                    <p:animEffect transition="in" filter="fade">
                                      <p:cBhvr>
                                        <p:cTn id="172" dur="2000"/>
                                        <p:tgtEl>
                                          <p:spTgt spid="18436">
                                            <p:txEl>
                                              <p:pRg st="18" end="18"/>
                                            </p:txEl>
                                          </p:spTgt>
                                        </p:tgtEl>
                                      </p:cBhvr>
                                    </p:animEffect>
                                  </p:childTnLst>
                                </p:cTn>
                              </p:par>
                            </p:childTnLst>
                          </p:cTn>
                        </p:par>
                      </p:childTnLst>
                    </p:cTn>
                  </p:par>
                  <p:par>
                    <p:cTn id="173" fill="hold">
                      <p:stCondLst>
                        <p:cond delay="indefinite"/>
                      </p:stCondLst>
                      <p:childTnLst>
                        <p:par>
                          <p:cTn id="174" fill="hold">
                            <p:stCondLst>
                              <p:cond delay="0"/>
                            </p:stCondLst>
                            <p:childTnLst>
                              <p:par>
                                <p:cTn id="175" presetID="10" presetClass="entr" presetSubtype="0" fill="hold" grpId="0" nodeType="clickEffect">
                                  <p:stCondLst>
                                    <p:cond delay="0"/>
                                  </p:stCondLst>
                                  <p:childTnLst>
                                    <p:set>
                                      <p:cBhvr>
                                        <p:cTn id="176" dur="1" fill="hold">
                                          <p:stCondLst>
                                            <p:cond delay="0"/>
                                          </p:stCondLst>
                                        </p:cTn>
                                        <p:tgtEl>
                                          <p:spTgt spid="18436">
                                            <p:txEl>
                                              <p:pRg st="19" end="19"/>
                                            </p:txEl>
                                          </p:spTgt>
                                        </p:tgtEl>
                                        <p:attrNameLst>
                                          <p:attrName>style.visibility</p:attrName>
                                        </p:attrNameLst>
                                      </p:cBhvr>
                                      <p:to>
                                        <p:strVal val="visible"/>
                                      </p:to>
                                    </p:set>
                                    <p:animEffect transition="in" filter="fade">
                                      <p:cBhvr>
                                        <p:cTn id="177" dur="2000"/>
                                        <p:tgtEl>
                                          <p:spTgt spid="18436">
                                            <p:txEl>
                                              <p:pRg st="19" end="19"/>
                                            </p:txEl>
                                          </p:spTgt>
                                        </p:tgtEl>
                                      </p:cBhvr>
                                    </p:animEffect>
                                  </p:childTnLst>
                                </p:cTn>
                              </p:par>
                            </p:childTnLst>
                          </p:cTn>
                        </p:par>
                      </p:childTnLst>
                    </p:cTn>
                  </p:par>
                  <p:par>
                    <p:cTn id="178" fill="hold">
                      <p:stCondLst>
                        <p:cond delay="indefinite"/>
                      </p:stCondLst>
                      <p:childTnLst>
                        <p:par>
                          <p:cTn id="179" fill="hold">
                            <p:stCondLst>
                              <p:cond delay="0"/>
                            </p:stCondLst>
                            <p:childTnLst>
                              <p:par>
                                <p:cTn id="180" presetID="10" presetClass="entr" presetSubtype="0" fill="hold" grpId="0" nodeType="clickEffect">
                                  <p:stCondLst>
                                    <p:cond delay="0"/>
                                  </p:stCondLst>
                                  <p:childTnLst>
                                    <p:set>
                                      <p:cBhvr>
                                        <p:cTn id="181" dur="1" fill="hold">
                                          <p:stCondLst>
                                            <p:cond delay="0"/>
                                          </p:stCondLst>
                                        </p:cTn>
                                        <p:tgtEl>
                                          <p:spTgt spid="18436">
                                            <p:txEl>
                                              <p:pRg st="20" end="20"/>
                                            </p:txEl>
                                          </p:spTgt>
                                        </p:tgtEl>
                                        <p:attrNameLst>
                                          <p:attrName>style.visibility</p:attrName>
                                        </p:attrNameLst>
                                      </p:cBhvr>
                                      <p:to>
                                        <p:strVal val="visible"/>
                                      </p:to>
                                    </p:set>
                                    <p:animEffect transition="in" filter="fade">
                                      <p:cBhvr>
                                        <p:cTn id="182" dur="2000"/>
                                        <p:tgtEl>
                                          <p:spTgt spid="18436">
                                            <p:txEl>
                                              <p:pRg st="20" end="20"/>
                                            </p:txEl>
                                          </p:spTgt>
                                        </p:tgtEl>
                                      </p:cBhvr>
                                    </p:animEffect>
                                  </p:childTnLst>
                                </p:cTn>
                              </p:par>
                            </p:childTnLst>
                          </p:cTn>
                        </p:par>
                      </p:childTnLst>
                    </p:cTn>
                  </p:par>
                  <p:par>
                    <p:cTn id="183" fill="hold">
                      <p:stCondLst>
                        <p:cond delay="indefinite"/>
                      </p:stCondLst>
                      <p:childTnLst>
                        <p:par>
                          <p:cTn id="184" fill="hold">
                            <p:stCondLst>
                              <p:cond delay="0"/>
                            </p:stCondLst>
                            <p:childTnLst>
                              <p:par>
                                <p:cTn id="185" presetID="10" presetClass="entr" presetSubtype="0" fill="hold" grpId="0" nodeType="clickEffect">
                                  <p:stCondLst>
                                    <p:cond delay="0"/>
                                  </p:stCondLst>
                                  <p:childTnLst>
                                    <p:set>
                                      <p:cBhvr>
                                        <p:cTn id="186" dur="1" fill="hold">
                                          <p:stCondLst>
                                            <p:cond delay="0"/>
                                          </p:stCondLst>
                                        </p:cTn>
                                        <p:tgtEl>
                                          <p:spTgt spid="18436">
                                            <p:txEl>
                                              <p:pRg st="21" end="21"/>
                                            </p:txEl>
                                          </p:spTgt>
                                        </p:tgtEl>
                                        <p:attrNameLst>
                                          <p:attrName>style.visibility</p:attrName>
                                        </p:attrNameLst>
                                      </p:cBhvr>
                                      <p:to>
                                        <p:strVal val="visible"/>
                                      </p:to>
                                    </p:set>
                                    <p:animEffect transition="in" filter="fade">
                                      <p:cBhvr>
                                        <p:cTn id="187" dur="2000"/>
                                        <p:tgtEl>
                                          <p:spTgt spid="18436">
                                            <p:txEl>
                                              <p:pRg st="21" end="2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P spid="1843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667000" y="457200"/>
            <a:ext cx="6019800" cy="1371600"/>
          </a:xfrm>
        </p:spPr>
        <p:txBody>
          <a:bodyPr/>
          <a:lstStyle/>
          <a:p>
            <a:r>
              <a:rPr lang="en-US" b="1"/>
              <a:t>Elder Dallin H. Oaks</a:t>
            </a:r>
          </a:p>
        </p:txBody>
      </p:sp>
      <p:sp>
        <p:nvSpPr>
          <p:cNvPr id="20483" name="Rectangle 3"/>
          <p:cNvSpPr>
            <a:spLocks noGrp="1" noChangeArrowheads="1"/>
          </p:cNvSpPr>
          <p:nvPr>
            <p:ph type="body" idx="1"/>
          </p:nvPr>
        </p:nvSpPr>
        <p:spPr>
          <a:xfrm>
            <a:off x="762000" y="2017713"/>
            <a:ext cx="8193088" cy="4459287"/>
          </a:xfrm>
        </p:spPr>
        <p:txBody>
          <a:bodyPr/>
          <a:lstStyle/>
          <a:p>
            <a:pPr>
              <a:lnSpc>
                <a:spcPct val="80000"/>
              </a:lnSpc>
              <a:buFont typeface="Wingdings" pitchFamily="2" charset="2"/>
              <a:buNone/>
            </a:pPr>
            <a:r>
              <a:rPr lang="en-US" sz="2000">
                <a:solidFill>
                  <a:srgbClr val="A50021"/>
                </a:solidFill>
              </a:rPr>
              <a:t>			</a:t>
            </a:r>
            <a:r>
              <a:rPr lang="en-US" sz="2000" b="1">
                <a:solidFill>
                  <a:srgbClr val="FF0000"/>
                </a:solidFill>
              </a:rPr>
              <a:t>I know from experience that some seasoned 			members of the Church do not know when they are 		receiving a witness of the Spirit. . . .</a:t>
            </a:r>
          </a:p>
          <a:p>
            <a:pPr>
              <a:lnSpc>
                <a:spcPct val="80000"/>
              </a:lnSpc>
              <a:buFont typeface="Wingdings" pitchFamily="2" charset="2"/>
              <a:buNone/>
            </a:pPr>
            <a:r>
              <a:rPr lang="en-US" sz="2000" b="1">
                <a:solidFill>
                  <a:srgbClr val="FF0000"/>
                </a:solidFill>
              </a:rPr>
              <a:t>Perhaps lifelong members of the Church don't recognize the testimony of the Spirit because they have had it so often they take it for granted. Perhaps they are looking for something startling and different. . . .</a:t>
            </a:r>
          </a:p>
          <a:p>
            <a:pPr>
              <a:lnSpc>
                <a:spcPct val="80000"/>
              </a:lnSpc>
              <a:buFont typeface="Wingdings" pitchFamily="2" charset="2"/>
              <a:buNone/>
            </a:pPr>
            <a:r>
              <a:rPr lang="en-US" sz="2000" b="1">
                <a:solidFill>
                  <a:srgbClr val="FF0000"/>
                </a:solidFill>
              </a:rPr>
              <a:t>I have heard adult members of the Church claim they do not have a testimony because they have never experienced a 'burning in the bosom.'  (D&amp;C 9:8.) </a:t>
            </a:r>
          </a:p>
          <a:p>
            <a:pPr>
              <a:lnSpc>
                <a:spcPct val="80000"/>
              </a:lnSpc>
              <a:buFont typeface="Wingdings" pitchFamily="2" charset="2"/>
              <a:buNone/>
            </a:pPr>
            <a:r>
              <a:rPr lang="en-US" sz="2000" b="1">
                <a:solidFill>
                  <a:srgbClr val="FF0000"/>
                </a:solidFill>
              </a:rPr>
              <a:t>If I thought this scriptural "burning" only referred to caloric heat, </a:t>
            </a:r>
            <a:r>
              <a:rPr lang="en-US" sz="2000" b="1" i="1" u="sng">
                <a:solidFill>
                  <a:srgbClr val="FF0000"/>
                </a:solidFill>
              </a:rPr>
              <a:t>I would have to say that I have never had a burning in the bosom either</a:t>
            </a:r>
            <a:r>
              <a:rPr lang="en-US" sz="2000" b="1">
                <a:solidFill>
                  <a:srgbClr val="FF0000"/>
                </a:solidFill>
              </a:rPr>
              <a:t>. . . . In this usage, it does not seem to refer to heat but rather to an intensity of feeling.</a:t>
            </a:r>
          </a:p>
          <a:p>
            <a:pPr>
              <a:lnSpc>
                <a:spcPct val="80000"/>
              </a:lnSpc>
              <a:buFont typeface="Wingdings" pitchFamily="2" charset="2"/>
              <a:buNone/>
            </a:pPr>
            <a:r>
              <a:rPr lang="en-US" sz="2000" b="1">
                <a:solidFill>
                  <a:srgbClr val="FF0000"/>
                </a:solidFill>
              </a:rPr>
              <a:t>For me, the witness of the Holy Ghost is an intense feeling of serenity or well-being.“ </a:t>
            </a:r>
          </a:p>
          <a:p>
            <a:pPr>
              <a:lnSpc>
                <a:spcPct val="80000"/>
              </a:lnSpc>
              <a:buFont typeface="Wingdings" pitchFamily="2" charset="2"/>
              <a:buNone/>
            </a:pPr>
            <a:r>
              <a:rPr lang="en-US" sz="1200" b="1">
                <a:solidFill>
                  <a:srgbClr val="FF0000"/>
                </a:solidFill>
              </a:rPr>
              <a:t>			                           (</a:t>
            </a:r>
            <a:r>
              <a:rPr lang="en-US" sz="1200" b="1">
                <a:solidFill>
                  <a:srgbClr val="CC0000"/>
                </a:solidFill>
              </a:rPr>
              <a:t>Teaching, Learning 'by the Spirit', LDS Church News, 1993, 01/02/93</a:t>
            </a:r>
            <a:r>
              <a:rPr lang="en-US" sz="1200" b="1">
                <a:solidFill>
                  <a:srgbClr val="FF0000"/>
                </a:solidFill>
              </a:rPr>
              <a:t>)</a:t>
            </a:r>
          </a:p>
        </p:txBody>
      </p:sp>
      <p:pic>
        <p:nvPicPr>
          <p:cNvPr id="20484" name="Picture 4" descr="Elder Dallin H. Oaks"/>
          <p:cNvPicPr>
            <a:picLocks noChangeAspect="1" noChangeArrowheads="1"/>
          </p:cNvPicPr>
          <p:nvPr/>
        </p:nvPicPr>
        <p:blipFill>
          <a:blip r:embed="rId3" cstate="print"/>
          <a:srcRect/>
          <a:stretch>
            <a:fillRect/>
          </a:stretch>
        </p:blipFill>
        <p:spPr bwMode="auto">
          <a:xfrm>
            <a:off x="396875" y="152400"/>
            <a:ext cx="2117725" cy="2590800"/>
          </a:xfrm>
          <a:prstGeom prst="rect">
            <a:avLst/>
          </a:prstGeom>
          <a:noFill/>
        </p:spPr>
      </p:pic>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286000" y="457200"/>
            <a:ext cx="6400800" cy="1371600"/>
          </a:xfrm>
        </p:spPr>
        <p:txBody>
          <a:bodyPr/>
          <a:lstStyle/>
          <a:p>
            <a:r>
              <a:rPr lang="en-US" b="1" dirty="0">
                <a:solidFill>
                  <a:srgbClr val="002060"/>
                </a:solidFill>
              </a:rPr>
              <a:t>Stupid of thought?</a:t>
            </a:r>
          </a:p>
        </p:txBody>
      </p:sp>
      <p:sp>
        <p:nvSpPr>
          <p:cNvPr id="23555" name="Rectangle 3"/>
          <p:cNvSpPr>
            <a:spLocks noGrp="1" noChangeArrowheads="1"/>
          </p:cNvSpPr>
          <p:nvPr>
            <p:ph type="body" idx="1"/>
          </p:nvPr>
        </p:nvSpPr>
        <p:spPr>
          <a:xfrm>
            <a:off x="533400" y="2057400"/>
            <a:ext cx="8229600" cy="3886200"/>
          </a:xfrm>
        </p:spPr>
        <p:txBody>
          <a:bodyPr>
            <a:normAutofit/>
          </a:bodyPr>
          <a:lstStyle/>
          <a:p>
            <a:pPr>
              <a:buFont typeface="Wingdings" pitchFamily="2" charset="2"/>
              <a:buNone/>
            </a:pPr>
            <a:r>
              <a:rPr lang="en-US" b="1" i="1" dirty="0">
                <a:solidFill>
                  <a:srgbClr val="669900"/>
                </a:solidFill>
              </a:rPr>
              <a:t>			</a:t>
            </a:r>
            <a:r>
              <a:rPr lang="en-US" sz="3200" b="1" i="1" u="sng" dirty="0">
                <a:solidFill>
                  <a:srgbClr val="002060"/>
                </a:solidFill>
              </a:rPr>
              <a:t>Elder Mark E. Peterson</a:t>
            </a:r>
          </a:p>
          <a:p>
            <a:pPr>
              <a:buFont typeface="Wingdings" pitchFamily="2" charset="2"/>
              <a:buNone/>
            </a:pPr>
            <a:r>
              <a:rPr lang="en-US" sz="3200" dirty="0">
                <a:solidFill>
                  <a:srgbClr val="002060"/>
                </a:solidFill>
              </a:rPr>
              <a:t>			D&amp;C 9</a:t>
            </a:r>
            <a:r>
              <a:rPr lang="en-US" sz="3200" dirty="0" smtClean="0">
                <a:solidFill>
                  <a:srgbClr val="002060"/>
                </a:solidFill>
              </a:rPr>
              <a:t>: 7-9</a:t>
            </a:r>
          </a:p>
          <a:p>
            <a:pPr>
              <a:buFont typeface="Wingdings" pitchFamily="2" charset="2"/>
              <a:buNone/>
            </a:pPr>
            <a:r>
              <a:rPr lang="en-US" sz="3200" dirty="0" smtClean="0">
                <a:solidFill>
                  <a:srgbClr val="002060"/>
                </a:solidFill>
              </a:rPr>
              <a:t> This was </a:t>
            </a:r>
            <a:r>
              <a:rPr lang="en-US" sz="3200" dirty="0">
                <a:solidFill>
                  <a:srgbClr val="002060"/>
                </a:solidFill>
              </a:rPr>
              <a:t>to given to Oliver </a:t>
            </a:r>
            <a:r>
              <a:rPr lang="en-US" sz="3200" dirty="0" err="1">
                <a:solidFill>
                  <a:srgbClr val="002060"/>
                </a:solidFill>
              </a:rPr>
              <a:t>Cowdery</a:t>
            </a:r>
            <a:r>
              <a:rPr lang="en-US" sz="3200" dirty="0">
                <a:solidFill>
                  <a:srgbClr val="002060"/>
                </a:solidFill>
              </a:rPr>
              <a:t> who was attempting to translate the Book of Mormon.</a:t>
            </a:r>
          </a:p>
          <a:p>
            <a:pPr>
              <a:buFont typeface="Wingdings" pitchFamily="2" charset="2"/>
              <a:buNone/>
            </a:pPr>
            <a:r>
              <a:rPr lang="en-US" sz="3200" b="1" i="1" u="sng" dirty="0">
                <a:solidFill>
                  <a:srgbClr val="002060"/>
                </a:solidFill>
              </a:rPr>
              <a:t>It is not applicable, generally, to the rest of the church. </a:t>
            </a:r>
            <a:endParaRPr lang="en-US" sz="3200" b="1" i="1" u="sng" dirty="0" smtClean="0">
              <a:solidFill>
                <a:srgbClr val="002060"/>
              </a:solidFill>
            </a:endParaRPr>
          </a:p>
          <a:p>
            <a:pPr>
              <a:buFont typeface="Wingdings" pitchFamily="2" charset="2"/>
              <a:buNone/>
            </a:pPr>
            <a:r>
              <a:rPr lang="en-US" sz="3200" b="1" i="1" dirty="0" smtClean="0">
                <a:solidFill>
                  <a:srgbClr val="002060"/>
                </a:solidFill>
              </a:rPr>
              <a:t>	</a:t>
            </a:r>
            <a:r>
              <a:rPr lang="en-US" sz="3200" b="1" i="1" dirty="0" smtClean="0">
                <a:solidFill>
                  <a:srgbClr val="002060"/>
                </a:solidFill>
              </a:rPr>
              <a:t>			                            </a:t>
            </a:r>
            <a:r>
              <a:rPr lang="en-US" sz="1500" b="1" i="1" dirty="0" smtClean="0">
                <a:solidFill>
                  <a:srgbClr val="002060"/>
                </a:solidFill>
              </a:rPr>
              <a:t>(</a:t>
            </a:r>
            <a:r>
              <a:rPr lang="en-US" sz="1500" b="1" i="1" dirty="0">
                <a:solidFill>
                  <a:srgbClr val="002060"/>
                </a:solidFill>
              </a:rPr>
              <a:t>England Leeds Mission, May, 1976)</a:t>
            </a:r>
          </a:p>
          <a:p>
            <a:pPr>
              <a:buFont typeface="Wingdings" pitchFamily="2" charset="2"/>
              <a:buNone/>
            </a:pPr>
            <a:endParaRPr lang="en-US" sz="1500" dirty="0">
              <a:solidFill>
                <a:srgbClr val="669900"/>
              </a:solidFill>
            </a:endParaRPr>
          </a:p>
        </p:txBody>
      </p:sp>
      <p:pic>
        <p:nvPicPr>
          <p:cNvPr id="23556" name="Picture 4" descr="Mark E. Petersen"/>
          <p:cNvPicPr>
            <a:picLocks noChangeAspect="1" noChangeArrowheads="1"/>
          </p:cNvPicPr>
          <p:nvPr/>
        </p:nvPicPr>
        <p:blipFill>
          <a:blip r:embed="rId3" cstate="print"/>
          <a:srcRect/>
          <a:stretch>
            <a:fillRect/>
          </a:stretch>
        </p:blipFill>
        <p:spPr bwMode="auto">
          <a:xfrm>
            <a:off x="228600" y="304800"/>
            <a:ext cx="1817688" cy="2362200"/>
          </a:xfrm>
          <a:prstGeom prst="rect">
            <a:avLst/>
          </a:prstGeom>
          <a:noFill/>
        </p:spPr>
      </p:pic>
    </p:spTree>
  </p:cSld>
  <p:clrMapOvr>
    <a:masterClrMapping/>
  </p:clrMapOvr>
  <p:transition spd="slow">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1663</TotalTime>
  <Words>480</Words>
  <Application>Microsoft Office PowerPoint</Application>
  <PresentationFormat>On-screen Show (4:3)</PresentationFormat>
  <Paragraphs>127</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Equity</vt:lpstr>
      <vt:lpstr>Did I not speak peace?</vt:lpstr>
      <vt:lpstr>Slide 2</vt:lpstr>
      <vt:lpstr>How the Lord teaches</vt:lpstr>
      <vt:lpstr>How did Oliver know?</vt:lpstr>
      <vt:lpstr>Question</vt:lpstr>
      <vt:lpstr>Elder Bednar</vt:lpstr>
      <vt:lpstr>Personality Types</vt:lpstr>
      <vt:lpstr>Elder Dallin H. Oaks</vt:lpstr>
      <vt:lpstr>Stupid of thought?</vt:lpstr>
      <vt:lpstr>Elder Dallin H. Oaks</vt:lpstr>
      <vt:lpstr>Elder Bednar</vt:lpstr>
      <vt:lpstr>Elder Henry B. Eyring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Did I not speak peace?</dc:title>
  <dc:creator>Kevin</dc:creator>
  <cp:lastModifiedBy>Kevin</cp:lastModifiedBy>
  <cp:revision>22</cp:revision>
  <dcterms:created xsi:type="dcterms:W3CDTF">2012-01-26T19:08:34Z</dcterms:created>
  <dcterms:modified xsi:type="dcterms:W3CDTF">2012-01-29T01:57:46Z</dcterms:modified>
</cp:coreProperties>
</file>