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8" r:id="rId3"/>
    <p:sldId id="260" r:id="rId4"/>
    <p:sldId id="263" r:id="rId5"/>
    <p:sldId id="262" r:id="rId6"/>
    <p:sldId id="257" r:id="rId7"/>
    <p:sldId id="259" r:id="rId8"/>
    <p:sldId id="258"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B38B7-7AD3-4453-B755-7F1ECA3F04A5}" type="datetimeFigureOut">
              <a:rPr lang="en-US" smtClean="0"/>
              <a:pPr/>
              <a:t>11/17/2012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F9B5B-DF59-42E4-B508-D2CF93E8E6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AF9B5B-DF59-42E4-B508-D2CF93E8E68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E0C222F-FBE0-46AB-A535-625B8E029E6B}" type="datetimeFigureOut">
              <a:rPr lang="en-US" smtClean="0"/>
              <a:pPr/>
              <a:t>11/17/2012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73CE91FE-66D4-4D34-A575-5BC60F39BF6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0C222F-FBE0-46AB-A535-625B8E029E6B}" type="datetimeFigureOut">
              <a:rPr lang="en-US" smtClean="0"/>
              <a:pPr/>
              <a:t>11/17/2012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CE91FE-66D4-4D34-A575-5BC60F39BF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0C222F-FBE0-46AB-A535-625B8E029E6B}" type="datetimeFigureOut">
              <a:rPr lang="en-US" smtClean="0"/>
              <a:pPr/>
              <a:t>11/17/2012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CE91FE-66D4-4D34-A575-5BC60F39BF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E0C222F-FBE0-46AB-A535-625B8E029E6B}" type="datetimeFigureOut">
              <a:rPr lang="en-US" smtClean="0"/>
              <a:pPr/>
              <a:t>11/17/2012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CE91FE-66D4-4D34-A575-5BC60F39BF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E0C222F-FBE0-46AB-A535-625B8E029E6B}" type="datetimeFigureOut">
              <a:rPr lang="en-US" smtClean="0"/>
              <a:pPr/>
              <a:t>11/17/2012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CE91FE-66D4-4D34-A575-5BC60F39BF6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E0C222F-FBE0-46AB-A535-625B8E029E6B}" type="datetimeFigureOut">
              <a:rPr lang="en-US" smtClean="0"/>
              <a:pPr/>
              <a:t>11/17/2012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3CE91FE-66D4-4D34-A575-5BC60F39BF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E0C222F-FBE0-46AB-A535-625B8E029E6B}" type="datetimeFigureOut">
              <a:rPr lang="en-US" smtClean="0"/>
              <a:pPr/>
              <a:t>11/17/2012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3CE91FE-66D4-4D34-A575-5BC60F39BF6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E0C222F-FBE0-46AB-A535-625B8E029E6B}" type="datetimeFigureOut">
              <a:rPr lang="en-US" smtClean="0"/>
              <a:pPr/>
              <a:t>11/17/2012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3CE91FE-66D4-4D34-A575-5BC60F39BF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E0C222F-FBE0-46AB-A535-625B8E029E6B}" type="datetimeFigureOut">
              <a:rPr lang="en-US" smtClean="0"/>
              <a:pPr/>
              <a:t>11/17/2012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3CE91FE-66D4-4D34-A575-5BC60F39BF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E0C222F-FBE0-46AB-A535-625B8E029E6B}" type="datetimeFigureOut">
              <a:rPr lang="en-US" smtClean="0"/>
              <a:pPr/>
              <a:t>11/17/2012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3CE91FE-66D4-4D34-A575-5BC60F39BF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E0C222F-FBE0-46AB-A535-625B8E029E6B}" type="datetimeFigureOut">
              <a:rPr lang="en-US" smtClean="0"/>
              <a:pPr/>
              <a:t>11/17/2012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73CE91FE-66D4-4D34-A575-5BC60F39BF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E0C222F-FBE0-46AB-A535-625B8E029E6B}" type="datetimeFigureOut">
              <a:rPr lang="en-US" smtClean="0"/>
              <a:pPr/>
              <a:t>11/17/2012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3CE91FE-66D4-4D34-A575-5BC60F39BF6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ldsces.org/inst_manuals/chft/images/11-01.gif"/>
          <p:cNvPicPr>
            <a:picLocks noChangeAspect="1" noChangeArrowheads="1"/>
          </p:cNvPicPr>
          <p:nvPr/>
        </p:nvPicPr>
        <p:blipFill>
          <a:blip r:embed="rId3" cstate="print"/>
          <a:srcRect/>
          <a:stretch>
            <a:fillRect/>
          </a:stretch>
        </p:blipFill>
        <p:spPr bwMode="auto">
          <a:xfrm>
            <a:off x="381000" y="0"/>
            <a:ext cx="8712728" cy="6858000"/>
          </a:xfrm>
          <a:prstGeom prst="rect">
            <a:avLst/>
          </a:prstGeom>
          <a:noFill/>
        </p:spPr>
      </p:pic>
      <p:sp>
        <p:nvSpPr>
          <p:cNvPr id="2" name="Title 1"/>
          <p:cNvSpPr>
            <a:spLocks noGrp="1"/>
          </p:cNvSpPr>
          <p:nvPr>
            <p:ph type="ctrTitle"/>
          </p:nvPr>
        </p:nvSpPr>
        <p:spPr>
          <a:xfrm>
            <a:off x="762000" y="304800"/>
            <a:ext cx="7924800" cy="1219200"/>
          </a:xfrm>
        </p:spPr>
        <p:txBody>
          <a:bodyPr/>
          <a:lstStyle/>
          <a:p>
            <a:r>
              <a:rPr lang="en-US" sz="6600" dirty="0" smtClean="0">
                <a:solidFill>
                  <a:schemeClr val="tx1"/>
                </a:solidFill>
                <a:effectLst>
                  <a:outerShdw blurRad="38100" dist="38100" dir="2700000" algn="tl">
                    <a:srgbClr val="000000">
                      <a:alpha val="43137"/>
                    </a:srgbClr>
                  </a:outerShdw>
                  <a:reflection blurRad="12700" stA="34000" endA="740" endPos="53000" dir="5400000" sy="-100000" algn="bl" rotWithShape="0"/>
                </a:effectLst>
              </a:rPr>
              <a:t>The Fall of Zion</a:t>
            </a:r>
            <a:endParaRPr lang="en-US" sz="6600" dirty="0">
              <a:solidFill>
                <a:schemeClr val="tx1"/>
              </a:solidFill>
              <a:effectLst>
                <a:outerShdw blurRad="38100" dist="38100" dir="2700000" algn="tl">
                  <a:srgbClr val="000000">
                    <a:alpha val="43137"/>
                  </a:srgbClr>
                </a:outerShdw>
                <a:reflection blurRad="12700" stA="34000" endA="740" endPos="53000" dir="5400000" sy="-100000" algn="bl" rotWithShape="0"/>
              </a:effectLst>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828800"/>
            <a:ext cx="4114800" cy="4526760"/>
          </a:xfrm>
        </p:spPr>
        <p:txBody>
          <a:bodyPr>
            <a:normAutofit/>
          </a:bodyPr>
          <a:lstStyle/>
          <a:p>
            <a:pPr>
              <a:buNone/>
            </a:pPr>
            <a:r>
              <a:rPr lang="en-US" sz="3600" b="1" dirty="0" smtClean="0"/>
              <a:t>D&amp;C 103: 15-19</a:t>
            </a:r>
            <a:endParaRPr lang="en-US" sz="3600" b="1" dirty="0"/>
          </a:p>
        </p:txBody>
      </p:sp>
      <p:pic>
        <p:nvPicPr>
          <p:cNvPr id="33794" name="Picture 2" descr="http://sabbathsermons.files.wordpress.com/2010/03/pillar-cloud-tabernacle.jpg"/>
          <p:cNvPicPr>
            <a:picLocks noChangeAspect="1" noChangeArrowheads="1"/>
          </p:cNvPicPr>
          <p:nvPr/>
        </p:nvPicPr>
        <p:blipFill>
          <a:blip r:embed="rId3" cstate="print"/>
          <a:srcRect/>
          <a:stretch>
            <a:fillRect/>
          </a:stretch>
        </p:blipFill>
        <p:spPr bwMode="auto">
          <a:xfrm>
            <a:off x="3962400" y="1794892"/>
            <a:ext cx="5029200" cy="409879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t>How?</a:t>
            </a:r>
            <a:endParaRPr lang="en-US" sz="6600" b="1" dirty="0"/>
          </a:p>
        </p:txBody>
      </p:sp>
      <p:sp>
        <p:nvSpPr>
          <p:cNvPr id="3" name="Content Placeholder 2"/>
          <p:cNvSpPr>
            <a:spLocks noGrp="1"/>
          </p:cNvSpPr>
          <p:nvPr>
            <p:ph idx="1"/>
          </p:nvPr>
        </p:nvSpPr>
        <p:spPr>
          <a:xfrm>
            <a:off x="914400" y="1783560"/>
            <a:ext cx="2514600" cy="4572000"/>
          </a:xfrm>
        </p:spPr>
        <p:txBody>
          <a:bodyPr>
            <a:normAutofit/>
          </a:bodyPr>
          <a:lstStyle/>
          <a:p>
            <a:pPr>
              <a:buNone/>
            </a:pPr>
            <a:r>
              <a:rPr lang="en-US" sz="6000" b="1" dirty="0" smtClean="0"/>
              <a:t>Zion’s Camp</a:t>
            </a:r>
          </a:p>
          <a:p>
            <a:pPr>
              <a:buNone/>
            </a:pPr>
            <a:r>
              <a:rPr lang="en-US" sz="6000" b="1" dirty="0" smtClean="0"/>
              <a:t>v. 30</a:t>
            </a:r>
            <a:endParaRPr lang="en-US" sz="6000" b="1" dirty="0"/>
          </a:p>
        </p:txBody>
      </p:sp>
      <p:pic>
        <p:nvPicPr>
          <p:cNvPr id="35842" name="Picture 2" descr="http://www.ldschurchnews.com/media/photos/2001/25512.jpg"/>
          <p:cNvPicPr>
            <a:picLocks noChangeAspect="1" noChangeArrowheads="1"/>
          </p:cNvPicPr>
          <p:nvPr/>
        </p:nvPicPr>
        <p:blipFill>
          <a:blip r:embed="rId3" cstate="print"/>
          <a:srcRect/>
          <a:stretch>
            <a:fillRect/>
          </a:stretch>
        </p:blipFill>
        <p:spPr bwMode="auto">
          <a:xfrm>
            <a:off x="3810000" y="1235141"/>
            <a:ext cx="4748431" cy="516565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1.bp.blogspot.com/-1kAACaJLuNo/Td58AMZ8OXI/AAAAAAAAAQM/ttt3Z0ptJIE/s1600/temple%2Blot.jpg"/>
          <p:cNvPicPr>
            <a:picLocks noChangeAspect="1" noChangeArrowheads="1"/>
          </p:cNvPicPr>
          <p:nvPr/>
        </p:nvPicPr>
        <p:blipFill>
          <a:blip r:embed="rId3" cstate="print"/>
          <a:srcRect/>
          <a:stretch>
            <a:fillRect/>
          </a:stretch>
        </p:blipFill>
        <p:spPr bwMode="auto">
          <a:xfrm>
            <a:off x="0" y="-1384698"/>
            <a:ext cx="8763000" cy="8242698"/>
          </a:xfrm>
          <a:prstGeom prst="rect">
            <a:avLst/>
          </a:prstGeom>
          <a:noFill/>
        </p:spPr>
      </p:pic>
      <p:sp>
        <p:nvSpPr>
          <p:cNvPr id="2" name="Title 1"/>
          <p:cNvSpPr>
            <a:spLocks noGrp="1"/>
          </p:cNvSpPr>
          <p:nvPr>
            <p:ph type="title"/>
          </p:nvPr>
        </p:nvSpPr>
        <p:spPr>
          <a:xfrm>
            <a:off x="914400" y="4267200"/>
            <a:ext cx="7772400" cy="914400"/>
          </a:xfrm>
        </p:spPr>
        <p:txBody>
          <a:bodyPr/>
          <a:lstStyle/>
          <a:p>
            <a:r>
              <a:rPr lang="en-US" sz="5400" b="1" dirty="0" smtClean="0">
                <a:solidFill>
                  <a:schemeClr val="tx1"/>
                </a:solidFill>
              </a:rPr>
              <a:t>The Result</a:t>
            </a:r>
            <a:r>
              <a:rPr lang="en-US" dirty="0" smtClean="0"/>
              <a:t>?</a:t>
            </a:r>
            <a:endParaRPr lang="en-US" dirty="0"/>
          </a:p>
        </p:txBody>
      </p:sp>
      <p:sp>
        <p:nvSpPr>
          <p:cNvPr id="3" name="Content Placeholder 2"/>
          <p:cNvSpPr>
            <a:spLocks noGrp="1"/>
          </p:cNvSpPr>
          <p:nvPr>
            <p:ph idx="1"/>
          </p:nvPr>
        </p:nvSpPr>
        <p:spPr>
          <a:xfrm>
            <a:off x="3352800" y="5562600"/>
            <a:ext cx="4191000" cy="4572000"/>
          </a:xfrm>
        </p:spPr>
        <p:txBody>
          <a:bodyPr>
            <a:normAutofit/>
          </a:bodyPr>
          <a:lstStyle/>
          <a:p>
            <a:pPr>
              <a:buNone/>
            </a:pPr>
            <a:r>
              <a:rPr lang="en-US" sz="5400" b="1" dirty="0" smtClean="0"/>
              <a:t>D&amp;C 105:1-9</a:t>
            </a:r>
            <a:endParaRPr lang="en-US" sz="5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sphotos-b.xx.fbcdn.net/hphotos-snc7/579001_4962371743276_1702442622_n.jpg"/>
          <p:cNvPicPr>
            <a:picLocks noChangeAspect="1" noChangeArrowheads="1"/>
          </p:cNvPicPr>
          <p:nvPr/>
        </p:nvPicPr>
        <p:blipFill>
          <a:blip r:embed="rId3" cstate="print"/>
          <a:srcRect/>
          <a:stretch>
            <a:fillRect/>
          </a:stretch>
        </p:blipFill>
        <p:spPr bwMode="auto">
          <a:xfrm>
            <a:off x="380999" y="-152400"/>
            <a:ext cx="8708571" cy="7162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dirty="0" smtClean="0"/>
              <a:t>KSL Morning News….</a:t>
            </a:r>
            <a:endParaRPr lang="en-US" dirty="0"/>
          </a:p>
        </p:txBody>
      </p:sp>
      <p:pic>
        <p:nvPicPr>
          <p:cNvPr id="10242" name="Picture 2" descr="https://encrypted-tbn2.gstatic.com/images?q=tbn:ANd9GcQRBCDfZC3xb1XpKTOrMctAPbQ0m8FrpAJMk_Vn88KztITk2y7H"/>
          <p:cNvPicPr>
            <a:picLocks noChangeAspect="1" noChangeArrowheads="1"/>
          </p:cNvPicPr>
          <p:nvPr/>
        </p:nvPicPr>
        <p:blipFill>
          <a:blip r:embed="rId3" cstate="print"/>
          <a:srcRect/>
          <a:stretch>
            <a:fillRect/>
          </a:stretch>
        </p:blipFill>
        <p:spPr bwMode="auto">
          <a:xfrm>
            <a:off x="5791200" y="457200"/>
            <a:ext cx="3174998" cy="2438400"/>
          </a:xfrm>
          <a:prstGeom prst="rect">
            <a:avLst/>
          </a:prstGeom>
          <a:noFill/>
        </p:spPr>
      </p:pic>
      <p:sp>
        <p:nvSpPr>
          <p:cNvPr id="3" name="Content Placeholder 2"/>
          <p:cNvSpPr>
            <a:spLocks noGrp="1"/>
          </p:cNvSpPr>
          <p:nvPr>
            <p:ph idx="1"/>
          </p:nvPr>
        </p:nvSpPr>
        <p:spPr>
          <a:xfrm>
            <a:off x="533400" y="838200"/>
            <a:ext cx="8229600" cy="5867400"/>
          </a:xfrm>
        </p:spPr>
        <p:txBody>
          <a:bodyPr>
            <a:normAutofit fontScale="25000" lnSpcReduction="20000"/>
          </a:bodyPr>
          <a:lstStyle/>
          <a:p>
            <a:r>
              <a:rPr lang="en-US" sz="5600" b="1" dirty="0" smtClean="0"/>
              <a:t>SMITHFIELD — In an unusual encounter during his                                                                                       morning route, a 14-year-old Utah paperboy says a goat                                                                           knocked him onto the ground and chased him up a tree.</a:t>
            </a:r>
          </a:p>
          <a:p>
            <a:r>
              <a:rPr lang="en-US" sz="5600" b="1" dirty="0" smtClean="0"/>
              <a:t>Smithfield resident </a:t>
            </a:r>
            <a:r>
              <a:rPr lang="en-US" sz="5600" b="1" dirty="0" err="1" smtClean="0"/>
              <a:t>Jaxon</a:t>
            </a:r>
            <a:r>
              <a:rPr lang="en-US" sz="5600" b="1" dirty="0" smtClean="0"/>
              <a:t> </a:t>
            </a:r>
            <a:r>
              <a:rPr lang="en-US" sz="5600" b="1" dirty="0" err="1" smtClean="0"/>
              <a:t>Gessel</a:t>
            </a:r>
            <a:r>
              <a:rPr lang="en-US" sz="5600" b="1" dirty="0" smtClean="0"/>
              <a:t> says he was delivering                                                                                papers Tuesday morning when a goat approached him from                                                                               the side and head-butted him off his bike.</a:t>
            </a:r>
          </a:p>
          <a:p>
            <a:r>
              <a:rPr lang="en-US" sz="5600" b="1" dirty="0" smtClean="0"/>
              <a:t>"It just freaked me out when it stood up on its hind legs and                                                                                    just wrapped its front legs around me, and pulled me off,"                                                                            </a:t>
            </a:r>
            <a:r>
              <a:rPr lang="en-US" sz="5600" b="1" dirty="0" err="1" smtClean="0"/>
              <a:t>Gessel</a:t>
            </a:r>
            <a:r>
              <a:rPr lang="en-US" sz="5600" b="1" dirty="0" smtClean="0"/>
              <a:t> said.</a:t>
            </a:r>
          </a:p>
          <a:p>
            <a:r>
              <a:rPr lang="en-US" sz="5600" b="1" dirty="0" smtClean="0"/>
              <a:t>He had seen a shape in the morning darkness and didn't think                                                                      much of it at first, passing it off as a dog. Then, he said, it                                                                            started making a "grunting noise" and he saw the goat approaching him.</a:t>
            </a:r>
          </a:p>
          <a:p>
            <a:r>
              <a:rPr lang="en-US" sz="5600" b="1" dirty="0" smtClean="0"/>
              <a:t>The goat chased the teen up a tree and the two looked back and forth at each other for about an hour.</a:t>
            </a:r>
          </a:p>
          <a:p>
            <a:r>
              <a:rPr lang="en-US" sz="5600" b="1" dirty="0" smtClean="0"/>
              <a:t>The teen says the hour-long standoff ended when the goat started chasing girls passing by. </a:t>
            </a:r>
            <a:r>
              <a:rPr lang="en-US" sz="5600" b="1" dirty="0" err="1" smtClean="0"/>
              <a:t>Gessel</a:t>
            </a:r>
            <a:r>
              <a:rPr lang="en-US" sz="5600" b="1" dirty="0" smtClean="0"/>
              <a:t> says he jumped from the tree and grabbed the goat's collar to help them.</a:t>
            </a:r>
          </a:p>
          <a:p>
            <a:r>
              <a:rPr lang="en-US" sz="5600" b="1" dirty="0" smtClean="0"/>
              <a:t>Smithfield police say they got a call from </a:t>
            </a:r>
            <a:r>
              <a:rPr lang="en-US" sz="5600" b="1" dirty="0" err="1" smtClean="0"/>
              <a:t>Gessel's</a:t>
            </a:r>
            <a:r>
              <a:rPr lang="en-US" sz="5600" b="1" dirty="0" smtClean="0"/>
              <a:t> parents reporting he was overdue, and from residents reporting a boy struggling with a goat.</a:t>
            </a:r>
          </a:p>
          <a:p>
            <a:r>
              <a:rPr lang="en-US" sz="5600" b="1" dirty="0" smtClean="0"/>
              <a:t>"He kind of had his paper-bag sitting in the tree where he was. He was delivering newspapers and… he was about halfway up the tree," said Smithfield Police Officer Brandon Muir.</a:t>
            </a:r>
          </a:p>
          <a:p>
            <a:r>
              <a:rPr lang="en-US" sz="5600" b="1" dirty="0" smtClean="0"/>
              <a:t>The goat, </a:t>
            </a:r>
            <a:r>
              <a:rPr lang="en-US" sz="5600" b="1" dirty="0" err="1" smtClean="0"/>
              <a:t>Voldemort</a:t>
            </a:r>
            <a:r>
              <a:rPr lang="en-US" sz="5600" b="1" dirty="0" smtClean="0"/>
              <a:t>, was impounded by Smithfield animal control officers but has returned home.</a:t>
            </a:r>
          </a:p>
          <a:p>
            <a:r>
              <a:rPr lang="en-US" sz="5600" b="1" dirty="0" smtClean="0"/>
              <a:t>"He's a really good pet, good with kids, a good lawnmower," Benson said.</a:t>
            </a:r>
          </a:p>
          <a:p>
            <a:r>
              <a:rPr lang="en-US" sz="5600" b="1" dirty="0" err="1" smtClean="0"/>
              <a:t>Voldemort</a:t>
            </a:r>
            <a:r>
              <a:rPr lang="en-US" sz="5600" b="1" dirty="0" smtClean="0"/>
              <a:t> is a mini longhair fainting goat </a:t>
            </a:r>
            <a:r>
              <a:rPr lang="en-US" sz="5600" b="1" i="1" dirty="0" smtClean="0"/>
              <a:t>and for sale</a:t>
            </a:r>
            <a:r>
              <a:rPr lang="en-US" sz="5600" b="1" dirty="0" smtClean="0"/>
              <a:t>, his owner said.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lyocum.com/business/gallery/images/display/traditional/nephi_laban.jpg"/>
          <p:cNvPicPr>
            <a:picLocks noChangeAspect="1" noChangeArrowheads="1"/>
          </p:cNvPicPr>
          <p:nvPr/>
        </p:nvPicPr>
        <p:blipFill>
          <a:blip r:embed="rId3" cstate="print"/>
          <a:srcRect/>
          <a:stretch>
            <a:fillRect/>
          </a:stretch>
        </p:blipFill>
        <p:spPr bwMode="auto">
          <a:xfrm>
            <a:off x="381000" y="0"/>
            <a:ext cx="8763000" cy="9737093"/>
          </a:xfrm>
          <a:prstGeom prst="rect">
            <a:avLst/>
          </a:prstGeom>
          <a:noFill/>
        </p:spPr>
      </p:pic>
      <p:sp>
        <p:nvSpPr>
          <p:cNvPr id="3" name="Content Placeholder 2"/>
          <p:cNvSpPr>
            <a:spLocks noGrp="1"/>
          </p:cNvSpPr>
          <p:nvPr>
            <p:ph idx="1"/>
          </p:nvPr>
        </p:nvSpPr>
        <p:spPr>
          <a:xfrm>
            <a:off x="685800" y="152400"/>
            <a:ext cx="8153400" cy="4572000"/>
          </a:xfrm>
        </p:spPr>
        <p:txBody>
          <a:bodyPr/>
          <a:lstStyle/>
          <a:p>
            <a:pPr>
              <a:buNone/>
            </a:pPr>
            <a:r>
              <a:rPr lang="en-US" b="1" dirty="0" smtClean="0">
                <a:effectLst>
                  <a:outerShdw blurRad="38100" dist="38100" dir="2700000" algn="tl">
                    <a:srgbClr val="000000">
                      <a:alpha val="43137"/>
                    </a:srgbClr>
                  </a:outerShdw>
                </a:effectLst>
              </a:rPr>
              <a:t>10 And it came to pass that I was constrained by the Spirit that I should kill </a:t>
            </a:r>
            <a:r>
              <a:rPr lang="en-US" b="1" dirty="0" err="1" smtClean="0">
                <a:effectLst>
                  <a:outerShdw blurRad="38100" dist="38100" dir="2700000" algn="tl">
                    <a:srgbClr val="000000">
                      <a:alpha val="43137"/>
                    </a:srgbClr>
                  </a:outerShdw>
                </a:effectLst>
              </a:rPr>
              <a:t>Laban</a:t>
            </a:r>
            <a:r>
              <a:rPr lang="en-US" b="1" dirty="0" smtClean="0">
                <a:effectLst>
                  <a:outerShdw blurRad="38100" dist="38100" dir="2700000" algn="tl">
                    <a:srgbClr val="000000">
                      <a:alpha val="43137"/>
                    </a:srgbClr>
                  </a:outerShdw>
                </a:effectLst>
              </a:rPr>
              <a:t>; but I said in my heart: Never at any time have I shed the blood of man. And I shrunk and would that I might not slay him.</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oodlandinstitute.com/scriptures/images/dc41-60/dc41-60-10.jpg"/>
          <p:cNvPicPr>
            <a:picLocks noChangeAspect="1" noChangeArrowheads="1"/>
          </p:cNvPicPr>
          <p:nvPr/>
        </p:nvPicPr>
        <p:blipFill>
          <a:blip r:embed="rId3" cstate="print"/>
          <a:srcRect/>
          <a:stretch>
            <a:fillRect/>
          </a:stretch>
        </p:blipFill>
        <p:spPr bwMode="auto">
          <a:xfrm>
            <a:off x="457200" y="0"/>
            <a:ext cx="9772650" cy="6858000"/>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304800"/>
            <a:ext cx="8458200" cy="6248400"/>
          </a:xfrm>
          <a:solidFill>
            <a:schemeClr val="accent1">
              <a:lumMod val="40000"/>
              <a:lumOff val="60000"/>
              <a:alpha val="51000"/>
            </a:schemeClr>
          </a:solidFill>
          <a:effectLst>
            <a:softEdge rad="317500"/>
          </a:effectLst>
        </p:spPr>
        <p:txBody>
          <a:bodyPr>
            <a:normAutofit fontScale="92500" lnSpcReduction="10000"/>
          </a:bodyPr>
          <a:lstStyle/>
          <a:p>
            <a:pPr fontAlgn="base">
              <a:buNone/>
            </a:pPr>
            <a:r>
              <a:rPr lang="en-US" sz="4000" b="1" dirty="0" smtClean="0">
                <a:solidFill>
                  <a:srgbClr val="002060"/>
                </a:solidFill>
                <a:effectLst>
                  <a:outerShdw blurRad="38100" dist="38100" dir="2700000" algn="tl">
                    <a:srgbClr val="000000">
                      <a:alpha val="43137"/>
                    </a:srgbClr>
                  </a:outerShdw>
                </a:effectLst>
              </a:rPr>
              <a:t>D&amp;C 84    Verily this is the word of the Lord, that the city New Jerusalem shall be built by the gathering of the saints, beginning at this place, even the place of the temple, </a:t>
            </a:r>
          </a:p>
          <a:p>
            <a:pPr fontAlgn="base">
              <a:buNone/>
            </a:pPr>
            <a:r>
              <a:rPr lang="en-US" sz="4000" b="1" dirty="0" smtClean="0">
                <a:solidFill>
                  <a:srgbClr val="002060"/>
                </a:solidFill>
                <a:effectLst>
                  <a:outerShdw blurRad="38100" dist="38100" dir="2700000" algn="tl">
                    <a:srgbClr val="000000">
                      <a:alpha val="43137"/>
                    </a:srgbClr>
                  </a:outerShdw>
                </a:effectLst>
              </a:rPr>
              <a:t>which temple shall be reared in this</a:t>
            </a:r>
            <a:r>
              <a:rPr lang="en-US" sz="4000" b="1" baseline="30000" dirty="0" smtClean="0">
                <a:solidFill>
                  <a:srgbClr val="002060"/>
                </a:solidFill>
                <a:effectLst>
                  <a:outerShdw blurRad="38100" dist="38100" dir="2700000" algn="tl">
                    <a:srgbClr val="000000">
                      <a:alpha val="43137"/>
                    </a:srgbClr>
                  </a:outerShdw>
                </a:effectLst>
              </a:rPr>
              <a:t> </a:t>
            </a:r>
            <a:r>
              <a:rPr lang="en-US" sz="4000" b="1" dirty="0" smtClean="0">
                <a:solidFill>
                  <a:srgbClr val="002060"/>
                </a:solidFill>
                <a:effectLst>
                  <a:outerShdw blurRad="38100" dist="38100" dir="2700000" algn="tl">
                    <a:srgbClr val="000000">
                      <a:alpha val="43137"/>
                    </a:srgbClr>
                  </a:outerShdw>
                </a:effectLst>
              </a:rPr>
              <a:t>generation.</a:t>
            </a:r>
          </a:p>
          <a:p>
            <a:pPr fontAlgn="base">
              <a:buNone/>
            </a:pPr>
            <a:r>
              <a:rPr lang="en-US" sz="4000" b="1" dirty="0" smtClean="0">
                <a:solidFill>
                  <a:srgbClr val="002060"/>
                </a:solidFill>
                <a:effectLst>
                  <a:outerShdw blurRad="38100" dist="38100" dir="2700000" algn="tl">
                    <a:srgbClr val="000000">
                      <a:alpha val="43137"/>
                    </a:srgbClr>
                  </a:outerShdw>
                </a:effectLst>
              </a:rPr>
              <a:t>For verily this generation shall not all pass away until an house shall be built unto the Lord, and a cloud shall rest upon it,</a:t>
            </a:r>
          </a:p>
          <a:p>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512064"/>
            <a:ext cx="3352800" cy="914400"/>
          </a:xfrm>
        </p:spPr>
        <p:txBody>
          <a:bodyPr/>
          <a:lstStyle/>
          <a:p>
            <a:r>
              <a:rPr lang="en-US" dirty="0" err="1" smtClean="0"/>
              <a:t>W.W.Phelps</a:t>
            </a:r>
            <a:endParaRPr lang="en-US" dirty="0"/>
          </a:p>
        </p:txBody>
      </p:sp>
      <p:sp>
        <p:nvSpPr>
          <p:cNvPr id="3" name="Content Placeholder 2"/>
          <p:cNvSpPr>
            <a:spLocks noGrp="1"/>
          </p:cNvSpPr>
          <p:nvPr>
            <p:ph idx="1"/>
          </p:nvPr>
        </p:nvSpPr>
        <p:spPr>
          <a:xfrm>
            <a:off x="457200" y="381000"/>
            <a:ext cx="4343400" cy="6324600"/>
          </a:xfrm>
        </p:spPr>
        <p:txBody>
          <a:bodyPr>
            <a:normAutofit fontScale="62500" lnSpcReduction="20000"/>
          </a:bodyPr>
          <a:lstStyle/>
          <a:p>
            <a:pPr>
              <a:buNone/>
            </a:pPr>
            <a:r>
              <a:rPr lang="en-US" b="1" dirty="0" smtClean="0">
                <a:effectLst>
                  <a:outerShdw blurRad="38100" dist="38100" dir="2700000" algn="tl">
                    <a:srgbClr val="000000">
                      <a:alpha val="43137"/>
                    </a:srgbClr>
                  </a:outerShdw>
                </a:effectLst>
              </a:rPr>
              <a:t>The mob has quit whipping and now beats with clubs. Lyman Leonard, one of the number that returned from Van Buren county had two chairs broken to splinters upon him, and was then dragged out of doors and beat with clubs till he was supposed to be dead, but he is yet alive. </a:t>
            </a:r>
          </a:p>
          <a:p>
            <a:pPr>
              <a:buNone/>
            </a:pPr>
            <a:r>
              <a:rPr lang="en-US" b="1" dirty="0" smtClean="0">
                <a:effectLst>
                  <a:outerShdw blurRad="38100" dist="38100" dir="2700000" algn="tl">
                    <a:srgbClr val="000000">
                      <a:alpha val="43137"/>
                    </a:srgbClr>
                  </a:outerShdw>
                </a:effectLst>
              </a:rPr>
              <a:t>Josiah Sumner and Barnet Cole were severely beaten at the same time. The mob have commenced burning houses, stacks, etc.; and we shall not think it out of their power, by any means, to proceed to murder any of our people that shall try to live in that county, or perhaps, only go there.</a:t>
            </a:r>
          </a:p>
          <a:p>
            <a:pPr>
              <a:buNone/>
            </a:pPr>
            <a:r>
              <a:rPr lang="en-US" b="1" dirty="0" smtClean="0">
                <a:effectLst>
                  <a:outerShdw blurRad="38100" dist="38100" dir="2700000" algn="tl">
                    <a:srgbClr val="000000">
                      <a:alpha val="43137"/>
                    </a:srgbClr>
                  </a:outerShdw>
                </a:effectLst>
              </a:rPr>
              <a:t>Such scenes as are happening around us are calculated to arouse feelings and passions in all, and to strengthen the faith and fortify the hearts of the Saints for great things.</a:t>
            </a:r>
          </a:p>
          <a:p>
            <a:pPr>
              <a:buNone/>
            </a:pPr>
            <a:endParaRPr lang="en-US" dirty="0"/>
          </a:p>
        </p:txBody>
      </p:sp>
      <p:pic>
        <p:nvPicPr>
          <p:cNvPr id="4098" name="Picture 2" descr="http://lrwhitney.files.wordpress.com/2011/06/mormons-missouri_thumb.gif?w=430&amp;h=273"/>
          <p:cNvPicPr>
            <a:picLocks noChangeAspect="1" noChangeArrowheads="1"/>
          </p:cNvPicPr>
          <p:nvPr/>
        </p:nvPicPr>
        <p:blipFill>
          <a:blip r:embed="rId3" cstate="print"/>
          <a:srcRect/>
          <a:stretch>
            <a:fillRect/>
          </a:stretch>
        </p:blipFill>
        <p:spPr bwMode="auto">
          <a:xfrm>
            <a:off x="4800600" y="2133600"/>
            <a:ext cx="4195646"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082164-OT21_Ap23_Independence_Landing_on_Missouri_River-0.jpg"/>
          <p:cNvPicPr>
            <a:picLocks noGrp="1" noChangeAspect="1"/>
          </p:cNvPicPr>
          <p:nvPr>
            <p:ph idx="1"/>
          </p:nvPr>
        </p:nvPicPr>
        <p:blipFill>
          <a:blip r:embed="rId3" cstate="print"/>
          <a:stretch>
            <a:fillRect/>
          </a:stretch>
        </p:blipFill>
        <p:spPr>
          <a:xfrm>
            <a:off x="381088" y="0"/>
            <a:ext cx="8783258"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52400"/>
            <a:ext cx="3962400" cy="914400"/>
          </a:xfrm>
        </p:spPr>
        <p:txBody>
          <a:bodyPr/>
          <a:lstStyle/>
          <a:p>
            <a:r>
              <a:rPr lang="en-US" dirty="0" smtClean="0"/>
              <a:t>Joseph Smith</a:t>
            </a:r>
            <a:endParaRPr lang="en-US" dirty="0"/>
          </a:p>
        </p:txBody>
      </p:sp>
      <p:sp>
        <p:nvSpPr>
          <p:cNvPr id="3" name="Content Placeholder 2"/>
          <p:cNvSpPr>
            <a:spLocks noGrp="1"/>
          </p:cNvSpPr>
          <p:nvPr>
            <p:ph idx="1"/>
          </p:nvPr>
        </p:nvSpPr>
        <p:spPr>
          <a:xfrm>
            <a:off x="533400" y="228600"/>
            <a:ext cx="5181600" cy="6477000"/>
          </a:xfrm>
        </p:spPr>
        <p:txBody>
          <a:bodyPr>
            <a:normAutofit fontScale="47500" lnSpcReduction="20000"/>
          </a:bodyPr>
          <a:lstStyle/>
          <a:p>
            <a:pPr>
              <a:buNone/>
            </a:pPr>
            <a:r>
              <a:rPr lang="en-US" sz="3800" b="1" dirty="0" smtClean="0">
                <a:effectLst>
                  <a:outerShdw blurRad="38100" dist="38100" dir="2700000" algn="tl">
                    <a:srgbClr val="000000">
                      <a:alpha val="43137"/>
                    </a:srgbClr>
                  </a:outerShdw>
                </a:effectLst>
              </a:rPr>
              <a:t>I cannot learn from any communication by the Spirit to me, that Zion has forfeited her claim to a celestial crown, notwithstanding the Lord has caused her to be thus afflicted, except it may be some individuals, who have walked in disobedience… </a:t>
            </a:r>
          </a:p>
          <a:p>
            <a:pPr>
              <a:buNone/>
            </a:pPr>
            <a:r>
              <a:rPr lang="en-US" sz="3800" b="1" dirty="0" smtClean="0">
                <a:effectLst>
                  <a:outerShdw blurRad="38100" dist="38100" dir="2700000" algn="tl">
                    <a:srgbClr val="000000">
                      <a:alpha val="43137"/>
                    </a:srgbClr>
                  </a:outerShdw>
                </a:effectLst>
              </a:rPr>
              <a:t>I have always expected that Zion would suffer some affliction… but how many will be the days of her purification, tribulation, and affliction, the Lord has kept hid from my eyes; and when I inquire concerning this subject, the voice of the Lord is: Be still, and know that I am God!...</a:t>
            </a:r>
          </a:p>
          <a:p>
            <a:pPr>
              <a:buNone/>
            </a:pPr>
            <a:r>
              <a:rPr lang="en-US" sz="3800" b="1" dirty="0" smtClean="0">
                <a:effectLst>
                  <a:outerShdw blurRad="38100" dist="38100" dir="2700000" algn="tl">
                    <a:srgbClr val="000000">
                      <a:alpha val="43137"/>
                    </a:srgbClr>
                  </a:outerShdw>
                </a:effectLst>
              </a:rPr>
              <a:t>Now, there are two things of which I am ignorant; and the Lord will not show them unto me, perhaps for a wise purpose in Himself—I mean in some respects—and they are these: </a:t>
            </a:r>
          </a:p>
          <a:p>
            <a:pPr>
              <a:buNone/>
            </a:pPr>
            <a:r>
              <a:rPr lang="en-US" sz="3800" b="1" dirty="0" smtClean="0">
                <a:effectLst>
                  <a:outerShdw blurRad="38100" dist="38100" dir="2700000" algn="tl">
                    <a:srgbClr val="000000">
                      <a:alpha val="43137"/>
                    </a:srgbClr>
                  </a:outerShdw>
                </a:effectLst>
              </a:rPr>
              <a:t>Why God has suffered so great a calamity to come upon Zion, and what the great moving cause of this great affliction is; and again, by what means He will return her back to her inheritance, with songs of everlasting joy upon her head. </a:t>
            </a:r>
          </a:p>
          <a:p>
            <a:pPr>
              <a:buNone/>
            </a:pPr>
            <a:r>
              <a:rPr lang="en-US" sz="3800" b="1" dirty="0" smtClean="0">
                <a:effectLst>
                  <a:outerShdw blurRad="38100" dist="38100" dir="2700000" algn="tl">
                    <a:srgbClr val="000000">
                      <a:alpha val="43137"/>
                    </a:srgbClr>
                  </a:outerShdw>
                </a:effectLst>
              </a:rPr>
              <a:t>These two things, brethren, are in part kept back that they are not plainly shown unto me. (</a:t>
            </a:r>
            <a:r>
              <a:rPr lang="en-US" sz="3800" b="1" i="1" dirty="0" smtClean="0">
                <a:effectLst>
                  <a:outerShdw blurRad="38100" dist="38100" dir="2700000" algn="tl">
                    <a:srgbClr val="000000">
                      <a:alpha val="43137"/>
                    </a:srgbClr>
                  </a:outerShdw>
                </a:effectLst>
              </a:rPr>
              <a:t>HC</a:t>
            </a:r>
            <a:r>
              <a:rPr lang="en-US" sz="3800" b="1" dirty="0" smtClean="0">
                <a:effectLst>
                  <a:outerShdw blurRad="38100" dist="38100" dir="2700000" algn="tl">
                    <a:srgbClr val="000000">
                      <a:alpha val="43137"/>
                    </a:srgbClr>
                  </a:outerShdw>
                </a:effectLst>
              </a:rPr>
              <a:t>, 1: 454.)</a:t>
            </a:r>
          </a:p>
          <a:p>
            <a:pPr>
              <a:buNone/>
            </a:pPr>
            <a:endParaRPr lang="en-US" dirty="0">
              <a:effectLst>
                <a:outerShdw blurRad="38100" dist="38100" dir="2700000" algn="tl">
                  <a:srgbClr val="000000">
                    <a:alpha val="43137"/>
                  </a:srgbClr>
                </a:outerShdw>
              </a:effectLst>
            </a:endParaRPr>
          </a:p>
        </p:txBody>
      </p:sp>
      <p:pic>
        <p:nvPicPr>
          <p:cNvPr id="6146" name="Picture 2" descr="http://www.mormonbeliefs.org/files/2008/06/joseph-smith-mormon2.jpg"/>
          <p:cNvPicPr>
            <a:picLocks noChangeAspect="1" noChangeArrowheads="1"/>
          </p:cNvPicPr>
          <p:nvPr/>
        </p:nvPicPr>
        <p:blipFill>
          <a:blip r:embed="rId3" cstate="print"/>
          <a:srcRect/>
          <a:stretch>
            <a:fillRect/>
          </a:stretch>
        </p:blipFill>
        <p:spPr bwMode="auto">
          <a:xfrm>
            <a:off x="5786246" y="1219200"/>
            <a:ext cx="3281554"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4800600" y="1783560"/>
            <a:ext cx="3886200" cy="4572000"/>
          </a:xfrm>
        </p:spPr>
        <p:txBody>
          <a:bodyPr>
            <a:normAutofit/>
          </a:bodyPr>
          <a:lstStyle/>
          <a:p>
            <a:pPr>
              <a:buNone/>
            </a:pPr>
            <a:r>
              <a:rPr lang="en-US" sz="4800" b="1" dirty="0" smtClean="0">
                <a:effectLst>
                  <a:outerShdw blurRad="38100" dist="38100" dir="2700000" algn="tl">
                    <a:srgbClr val="000000">
                      <a:alpha val="43137"/>
                    </a:srgbClr>
                  </a:outerShdw>
                </a:effectLst>
              </a:rPr>
              <a:t>D&amp;C 103:3-8</a:t>
            </a:r>
            <a:endParaRPr lang="en-US" sz="4800" b="1" dirty="0">
              <a:effectLst>
                <a:outerShdw blurRad="38100" dist="38100" dir="2700000" algn="tl">
                  <a:srgbClr val="000000">
                    <a:alpha val="43137"/>
                  </a:srgbClr>
                </a:outerShdw>
              </a:effectLst>
            </a:endParaRPr>
          </a:p>
        </p:txBody>
      </p:sp>
      <p:pic>
        <p:nvPicPr>
          <p:cNvPr id="31746" name="Picture 2" descr="http://tarangini.files.wordpress.com/2012/03/the-covenant-of-salt-the-celebration-of-spring-season.jpg?w=640"/>
          <p:cNvPicPr>
            <a:picLocks noChangeAspect="1" noChangeArrowheads="1"/>
          </p:cNvPicPr>
          <p:nvPr/>
        </p:nvPicPr>
        <p:blipFill>
          <a:blip r:embed="rId3" cstate="print"/>
          <a:srcRect/>
          <a:stretch>
            <a:fillRect/>
          </a:stretch>
        </p:blipFill>
        <p:spPr bwMode="auto">
          <a:xfrm>
            <a:off x="685800" y="1600200"/>
            <a:ext cx="4105275"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1768</TotalTime>
  <Words>726</Words>
  <Application>Microsoft Office PowerPoint</Application>
  <PresentationFormat>On-screen Show (4:3)</PresentationFormat>
  <Paragraphs>47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Metro</vt:lpstr>
      <vt:lpstr>The Fall of Zion</vt:lpstr>
      <vt:lpstr>Slide 2</vt:lpstr>
      <vt:lpstr>KSL Morning News….</vt:lpstr>
      <vt:lpstr>Slide 4</vt:lpstr>
      <vt:lpstr>Slide 5</vt:lpstr>
      <vt:lpstr>W.W.Phelps</vt:lpstr>
      <vt:lpstr>Slide 7</vt:lpstr>
      <vt:lpstr>Joseph Smith</vt:lpstr>
      <vt:lpstr>Why?</vt:lpstr>
      <vt:lpstr>Slide 10</vt:lpstr>
      <vt:lpstr>How?</vt:lpstr>
      <vt:lpstr>The Result?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Fall of Zion</dc:title>
  <dc:creator>Kevin</dc:creator>
  <cp:lastModifiedBy>Kevin</cp:lastModifiedBy>
  <cp:revision>10</cp:revision>
  <dcterms:created xsi:type="dcterms:W3CDTF">2012-11-15T02:38:56Z</dcterms:created>
  <dcterms:modified xsi:type="dcterms:W3CDTF">2012-11-18T02:45:25Z</dcterms:modified>
</cp:coreProperties>
</file>