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65" r:id="rId3"/>
    <p:sldId id="260" r:id="rId4"/>
    <p:sldId id="261" r:id="rId5"/>
    <p:sldId id="257" r:id="rId6"/>
    <p:sldId id="258" r:id="rId7"/>
    <p:sldId id="262" r:id="rId8"/>
    <p:sldId id="263" r:id="rId9"/>
    <p:sldId id="264" r:id="rId10"/>
    <p:sldId id="259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9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3961E-1904-46B8-8BF1-B5F5C0B42723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B1094-3FB7-4BF9-A9CD-55F251EEF1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B1094-3FB7-4BF9-A9CD-55F251EEF1E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B1094-3FB7-4BF9-A9CD-55F251EEF1E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B1094-3FB7-4BF9-A9CD-55F251EEF1E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B1094-3FB7-4BF9-A9CD-55F251EEF1E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B1094-3FB7-4BF9-A9CD-55F251EEF1E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B1094-3FB7-4BF9-A9CD-55F251EEF1E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B1094-3FB7-4BF9-A9CD-55F251EEF1E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B1094-3FB7-4BF9-A9CD-55F251EEF1E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B1094-3FB7-4BF9-A9CD-55F251EEF1E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B1094-3FB7-4BF9-A9CD-55F251EEF1E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B1094-3FB7-4BF9-A9CD-55F251EEF1E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B1094-3FB7-4BF9-A9CD-55F251EEF1E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FD7-C070-442F-A413-C5B9DC6325FE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3E3FE-4917-414B-92F4-A0BA9686B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FD7-C070-442F-A413-C5B9DC6325FE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3E3FE-4917-414B-92F4-A0BA9686B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FD7-C070-442F-A413-C5B9DC6325FE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3E3FE-4917-414B-92F4-A0BA9686B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FD7-C070-442F-A413-C5B9DC6325FE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3E3FE-4917-414B-92F4-A0BA9686B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FD7-C070-442F-A413-C5B9DC6325FE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3E3FE-4917-414B-92F4-A0BA9686B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FD7-C070-442F-A413-C5B9DC6325FE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3E3FE-4917-414B-92F4-A0BA9686B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FD7-C070-442F-A413-C5B9DC6325FE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3E3FE-4917-414B-92F4-A0BA9686B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FD7-C070-442F-A413-C5B9DC6325FE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3E3FE-4917-414B-92F4-A0BA9686B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FD7-C070-442F-A413-C5B9DC6325FE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3E3FE-4917-414B-92F4-A0BA9686B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FD7-C070-442F-A413-C5B9DC6325FE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3E3FE-4917-414B-92F4-A0BA9686B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0FD7-C070-442F-A413-C5B9DC6325FE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493E3FE-4917-414B-92F4-A0BA9686BB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130FD7-C070-442F-A413-C5B9DC6325FE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93E3FE-4917-414B-92F4-A0BA9686BB7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308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648200"/>
            <a:ext cx="7851648" cy="1828800"/>
          </a:xfrm>
        </p:spPr>
        <p:txBody>
          <a:bodyPr>
            <a:normAutofit/>
          </a:bodyPr>
          <a:lstStyle/>
          <a:p>
            <a:pPr algn="l"/>
            <a:r>
              <a:rPr lang="en-US" sz="6600" dirty="0" smtClean="0">
                <a:solidFill>
                  <a:srgbClr val="FFFFFF"/>
                </a:solidFill>
              </a:rPr>
              <a:t>Be of Good Cheer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5400000">
            <a:off x="4264152" y="1908048"/>
            <a:ext cx="7854696" cy="1752600"/>
          </a:xfrm>
        </p:spPr>
        <p:txBody>
          <a:bodyPr/>
          <a:lstStyle/>
          <a:p>
            <a:r>
              <a:rPr lang="en-US" dirty="0" smtClean="0"/>
              <a:t>www.kevinhinckley.com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googledisrael.com/wp-content/uploads/2011/11/GardenofGethsema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3025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solidFill>
            <a:schemeClr val="accent4">
              <a:lumMod val="75000"/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Atonement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447800"/>
            <a:ext cx="4038600" cy="4983325"/>
          </a:xfrm>
          <a:solidFill>
            <a:schemeClr val="accent5">
              <a:lumMod val="50000"/>
              <a:alpha val="42000"/>
            </a:schemeClr>
          </a:solidFill>
          <a:ln>
            <a:solidFill>
              <a:schemeClr val="bg1"/>
            </a:solidFill>
            <a:prstDash val="sysDot"/>
          </a:ln>
          <a:effectLst>
            <a:softEdge rad="317500"/>
          </a:effectLst>
        </p:spPr>
        <p:txBody>
          <a:bodyPr/>
          <a:lstStyle/>
          <a:p>
            <a:pPr algn="ctr">
              <a:buNone/>
            </a:pP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Rebellious State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(Natural Man)</a:t>
            </a:r>
          </a:p>
          <a:p>
            <a:pPr algn="ctr">
              <a:buNone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Willfully Sin</a:t>
            </a:r>
          </a:p>
          <a:p>
            <a:pPr algn="ctr">
              <a:buNone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Grace + Our Suffering</a:t>
            </a:r>
          </a:p>
          <a:p>
            <a:pPr algn="ctr">
              <a:buNone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of Glory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Terrestial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Telestial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38600" y="1417475"/>
            <a:ext cx="4038600" cy="4830925"/>
          </a:xfrm>
          <a:solidFill>
            <a:schemeClr val="accent5">
              <a:lumMod val="50000"/>
              <a:alpha val="42000"/>
            </a:schemeClr>
          </a:solidFill>
          <a:effectLst>
            <a:softEdge rad="317500"/>
          </a:effectLst>
        </p:spPr>
        <p:txBody>
          <a:bodyPr/>
          <a:lstStyle/>
          <a:p>
            <a:pPr algn="ctr">
              <a:buNone/>
            </a:pP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Covenant State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(Son/Daughter of God)</a:t>
            </a:r>
          </a:p>
          <a:p>
            <a:pPr algn="ctr">
              <a:buNone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&amp; Our Sorrow</a:t>
            </a:r>
          </a:p>
          <a:p>
            <a:pPr algn="ctr">
              <a:buNone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Grace +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Gethsemne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Heirs of His Glory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(Celestial Kingdom)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524000" y="2590800"/>
            <a:ext cx="838200" cy="2286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524000" y="3429000"/>
            <a:ext cx="838200" cy="2286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524000" y="4800600"/>
            <a:ext cx="838200" cy="2286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5562600" y="2590800"/>
            <a:ext cx="838200" cy="2286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5562600" y="3581400"/>
            <a:ext cx="838200" cy="2286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5562600" y="4800600"/>
            <a:ext cx="838200" cy="2286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343400" y="1143000"/>
            <a:ext cx="3810000" cy="517064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en-US" sz="2400" b="1" dirty="0" smtClean="0">
                <a:solidFill>
                  <a:schemeClr val="bg1"/>
                </a:solidFill>
              </a:rPr>
              <a:t>D&amp;C 19</a:t>
            </a:r>
          </a:p>
          <a:p>
            <a:pPr fontAlgn="base"/>
            <a:r>
              <a:rPr lang="en-US" sz="2400" b="1" dirty="0" smtClean="0">
                <a:solidFill>
                  <a:schemeClr val="bg1"/>
                </a:solidFill>
              </a:rPr>
              <a:t> Eternal punishment is God’s punishment.</a:t>
            </a:r>
          </a:p>
          <a:p>
            <a:pPr fontAlgn="base"/>
            <a:r>
              <a:rPr lang="en-US" sz="2400" b="1" dirty="0" smtClean="0">
                <a:solidFill>
                  <a:schemeClr val="bg1"/>
                </a:solidFill>
              </a:rPr>
              <a:t> Endless punishment is God’s punishment.</a:t>
            </a:r>
          </a:p>
          <a:p>
            <a:pPr fontAlgn="base"/>
            <a:r>
              <a:rPr lang="en-US" sz="2400" b="1" dirty="0" smtClean="0">
                <a:solidFill>
                  <a:schemeClr val="bg1"/>
                </a:solidFill>
              </a:rPr>
              <a:t> For behold, I, God, have suffered these things for all, that they might not suffer if they would repent;</a:t>
            </a:r>
          </a:p>
          <a:p>
            <a:pPr fontAlgn="base"/>
            <a:r>
              <a:rPr lang="en-US" sz="2400" b="1" dirty="0" smtClean="0">
                <a:solidFill>
                  <a:schemeClr val="bg1"/>
                </a:solidFill>
              </a:rPr>
              <a:t> 17 But if they would not repent they must suffer even as I;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animBg="1"/>
      <p:bldP spid="14" grpId="0" animBg="1"/>
      <p:bldP spid="15" grpId="0" animBg="1"/>
      <p:bldP spid="16" grpId="0" uiExpand="1" animBg="1"/>
      <p:bldP spid="17" grpId="0" uiExpand="1" animBg="1"/>
      <p:bldP spid="18" grpId="0" uiExpand="1" animBg="1"/>
      <p:bldP spid="19" grpId="0" uiExpand="1" build="p" animBg="1"/>
      <p:bldP spid="19" grpI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d/d8/Hands_of_God_and_Adam.jpg/300px-Hands_of_God_and_Ad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6447" y="0"/>
            <a:ext cx="10443655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Finally</a:t>
            </a:r>
            <a:endParaRPr lang="en-US" sz="6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5334000"/>
            <a:ext cx="7543800" cy="16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</a:rPr>
              <a:t>D&amp;C 82: 8-10</a:t>
            </a:r>
            <a:endParaRPr lang="en-U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d/d8/Hands_of_God_and_Adam.jpg/300px-Hands_of_God_and_Ad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90055" y="-76200"/>
            <a:ext cx="10443655" cy="74676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"/>
            <a:ext cx="6934200" cy="2590800"/>
          </a:xfrm>
          <a:solidFill>
            <a:srgbClr val="FFCC99">
              <a:alpha val="46000"/>
            </a:srgbClr>
          </a:solidFill>
          <a:effectLst>
            <a:softEdge rad="127000"/>
          </a:effectLst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I give unto you a </a:t>
            </a:r>
            <a:r>
              <a:rPr lang="en-US" sz="3200" b="1" i="1" u="sng" dirty="0" smtClean="0">
                <a:solidFill>
                  <a:schemeClr val="accent1">
                    <a:lumMod val="50000"/>
                  </a:schemeClr>
                </a:solidFill>
              </a:rPr>
              <a:t>new commandment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That you may understand my will…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				</a:t>
            </a: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Or </a:t>
            </a: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 other words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I give unto you </a:t>
            </a:r>
            <a:r>
              <a:rPr lang="en-US" sz="3200" b="1" i="1" u="sng" dirty="0" smtClean="0">
                <a:solidFill>
                  <a:schemeClr val="accent1">
                    <a:lumMod val="50000"/>
                  </a:schemeClr>
                </a:solidFill>
              </a:rPr>
              <a:t>directions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		How you may act before me</a:t>
            </a:r>
          </a:p>
          <a:p>
            <a:pPr>
              <a:buNone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04800" y="4191000"/>
            <a:ext cx="8763000" cy="2590800"/>
          </a:xfrm>
          <a:prstGeom prst="rect">
            <a:avLst/>
          </a:prstGeom>
          <a:solidFill>
            <a:srgbClr val="FFCC99">
              <a:alpha val="59000"/>
            </a:srgbClr>
          </a:solidFill>
          <a:effectLst>
            <a:softEdge rad="317500"/>
          </a:effectLst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3200" b="1" noProof="0" dirty="0" smtClean="0">
              <a:solidFill>
                <a:srgbClr val="002060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3200" b="1" noProof="0" dirty="0" smtClean="0">
                <a:solidFill>
                  <a:srgbClr val="002060"/>
                </a:solidFill>
              </a:rPr>
              <a:t>…that </a:t>
            </a:r>
            <a:r>
              <a:rPr lang="en-US" sz="3200" b="1" i="1" noProof="0" dirty="0" smtClean="0">
                <a:solidFill>
                  <a:srgbClr val="7030A0"/>
                </a:solidFill>
              </a:rPr>
              <a:t>it may turn </a:t>
            </a:r>
            <a:r>
              <a:rPr lang="en-US" sz="3200" b="1" noProof="0" dirty="0" smtClean="0">
                <a:solidFill>
                  <a:srgbClr val="002060"/>
                </a:solidFill>
              </a:rPr>
              <a:t>to you for your salvation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3200" b="1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Lord, </a:t>
            </a:r>
            <a:r>
              <a:rPr kumimoji="0" lang="en-US" sz="3200" b="1" i="1" u="sng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 bound</a:t>
            </a:r>
            <a:r>
              <a:rPr kumimoji="0" lang="en-US" sz="3200" b="1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when ye do what I say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3200" b="1" baseline="0" noProof="0" dirty="0" smtClean="0">
                <a:solidFill>
                  <a:srgbClr val="002060"/>
                </a:solidFill>
              </a:rPr>
              <a:t>But</a:t>
            </a:r>
            <a:r>
              <a:rPr lang="en-US" sz="3200" b="1" noProof="0" dirty="0" smtClean="0">
                <a:solidFill>
                  <a:srgbClr val="002060"/>
                </a:solidFill>
              </a:rPr>
              <a:t> when ye do not what I say, ye have no </a:t>
            </a:r>
            <a:r>
              <a:rPr lang="en-US" sz="3200" b="1" i="1" u="sng" noProof="0" dirty="0" smtClean="0">
                <a:solidFill>
                  <a:srgbClr val="002060"/>
                </a:solidFill>
              </a:rPr>
              <a:t>promise</a:t>
            </a:r>
            <a:endParaRPr kumimoji="0" lang="en-US" sz="3200" b="1" i="1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hadassahsabo.files.wordpress.com/2009/12/funny-church-sign.jpg?w=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0"/>
            <a:ext cx="4907771" cy="739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935480"/>
            <a:ext cx="4114800" cy="43891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Tar and Feathered, March </a:t>
            </a:r>
            <a:r>
              <a:rPr lang="en-US" dirty="0" smtClean="0"/>
              <a:t>24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Sidney </a:t>
            </a:r>
            <a:r>
              <a:rPr lang="en-US" dirty="0" err="1" smtClean="0"/>
              <a:t>Rigdon</a:t>
            </a:r>
            <a:r>
              <a:rPr lang="en-US" dirty="0" smtClean="0"/>
              <a:t> hiding in Kirtland</a:t>
            </a:r>
            <a:endParaRPr lang="en-US" dirty="0"/>
          </a:p>
        </p:txBody>
      </p:sp>
      <p:pic>
        <p:nvPicPr>
          <p:cNvPr id="2050" name="Picture 2" descr="http://nowscape.com/mormon/images/Jos_Smith_tarred_feathe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28800"/>
            <a:ext cx="4454279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photos-b.xx.fbcdn.net/hphotos-ash4/271013_533424030007899_203735307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Earthlife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 nutshell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6553200" cy="46177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6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D&amp;C 78:7</a:t>
            </a:r>
          </a:p>
          <a:p>
            <a:pPr>
              <a:buNone/>
            </a:pP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For if: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You will that I give unto a 	place in the celestial world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You must prepare yourselves</a:t>
            </a:r>
          </a:p>
          <a:p>
            <a:pPr>
              <a:buNone/>
            </a:pP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By: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Doing the things which I have 	commanded you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And required of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Little Children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9624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D&amp;C 78:10-19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http://www.jayreillyportraits.com/publish/_assets/kids0034-b-efc9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743200"/>
            <a:ext cx="59436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</a:rPr>
              <a:t>82:3,4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</a:rPr>
              <a:t>For of him unto much is given much is required; and he who sins against the greater light shall receive the greater condemnation.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143000"/>
          </a:xfrm>
        </p:spPr>
        <p:txBody>
          <a:bodyPr/>
          <a:lstStyle/>
          <a:p>
            <a:r>
              <a:rPr lang="en-US" dirty="0" smtClean="0"/>
              <a:t>Neal A. Maxwell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914400"/>
            <a:ext cx="4495800" cy="5638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Of the many restored truths, God has surely given us enough and to spare. </a:t>
            </a:r>
            <a:r>
              <a:rPr lang="en-US" b="1" dirty="0" err="1" smtClean="0">
                <a:solidFill>
                  <a:srgbClr val="002060"/>
                </a:solidFill>
              </a:rPr>
              <a:t>Soberingly</a:t>
            </a:r>
            <a:r>
              <a:rPr lang="en-US" b="1" dirty="0" smtClean="0">
                <a:solidFill>
                  <a:srgbClr val="002060"/>
                </a:solidFill>
              </a:rPr>
              <a:t>, however, we have been told that “unto whom much is given much is required”. </a:t>
            </a:r>
          </a:p>
          <a:p>
            <a:pPr>
              <a:buNone/>
            </a:pPr>
            <a:r>
              <a:rPr lang="en-US" b="1" i="1" u="sng" dirty="0" smtClean="0">
                <a:solidFill>
                  <a:srgbClr val="002060"/>
                </a:solidFill>
              </a:rPr>
              <a:t>I hope we feel the cutting edge of the word required. It is used instead of the milder expected. 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Neither does the Lord say, “It would be nice if …” 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The </a:t>
            </a:r>
            <a:r>
              <a:rPr lang="en-US" b="1" dirty="0" smtClean="0">
                <a:solidFill>
                  <a:srgbClr val="002060"/>
                </a:solidFill>
              </a:rPr>
              <a:t>word is </a:t>
            </a:r>
            <a:r>
              <a:rPr lang="en-US" b="1" i="1" dirty="0" smtClean="0">
                <a:solidFill>
                  <a:srgbClr val="002060"/>
                </a:solidFill>
              </a:rPr>
              <a:t>required</a:t>
            </a:r>
            <a:r>
              <a:rPr lang="en-US" b="1" dirty="0" smtClean="0">
                <a:solidFill>
                  <a:srgbClr val="002060"/>
                </a:solidFill>
              </a:rPr>
              <a:t>, bringing us back again to the need for submissiveness in discipleship. </a:t>
            </a:r>
          </a:p>
          <a:p>
            <a:pPr lvl="3"/>
            <a:r>
              <a:rPr lang="en-US" sz="800" dirty="0" smtClean="0">
                <a:solidFill>
                  <a:srgbClr val="002060"/>
                </a:solidFill>
              </a:rPr>
              <a:t>(“Becoming a Disciple,” </a:t>
            </a:r>
            <a:r>
              <a:rPr lang="en-US" sz="800" i="1" dirty="0" smtClean="0">
                <a:solidFill>
                  <a:srgbClr val="002060"/>
                </a:solidFill>
              </a:rPr>
              <a:t>Ensign</a:t>
            </a:r>
            <a:r>
              <a:rPr lang="en-US" sz="800" dirty="0" smtClean="0">
                <a:solidFill>
                  <a:srgbClr val="002060"/>
                </a:solidFill>
              </a:rPr>
              <a:t>, June 1996, 15)</a:t>
            </a:r>
          </a:p>
          <a:p>
            <a:pPr>
              <a:buNone/>
            </a:pPr>
            <a:endParaRPr lang="en-US" sz="1400" dirty="0"/>
          </a:p>
        </p:txBody>
      </p:sp>
      <p:pic>
        <p:nvPicPr>
          <p:cNvPr id="4098" name="Picture 2" descr="http://www.ldschurchnews.com/media/photos/2009/37045-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Sins and Prayer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</a:rPr>
              <a:t>82:3,4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</a:rPr>
              <a:t>For of him unto much is given much is required; and he who sins against the greater light shall receive the greater condemnation.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</a:rPr>
              <a:t>Ye call upon my name for revelations, and I give them unto you;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</a:rPr>
              <a:t>And inasmuch as ye keep not my sayings, which I give unto you, ye become transgressors</a:t>
            </a:r>
            <a:endParaRPr lang="en-US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http://upload.wikimedia.org/wikipedia/en/d/d9/Thin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27000"/>
            <a:ext cx="3238500" cy="215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Much, much misunderstood!!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D&amp;C 82:7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31746" name="Picture 2" descr="http://www.learcofinck.com/wp-content/uploads/2012/06/Shocked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133600"/>
            <a:ext cx="4876800" cy="4267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647</TotalTime>
  <Words>282</Words>
  <Application>Microsoft Office PowerPoint</Application>
  <PresentationFormat>On-screen Show (4:3)</PresentationFormat>
  <Paragraphs>80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Be of Good Cheer</vt:lpstr>
      <vt:lpstr>Welcome to Church</vt:lpstr>
      <vt:lpstr>History</vt:lpstr>
      <vt:lpstr>Earthlife in a nutshell</vt:lpstr>
      <vt:lpstr>Little Children</vt:lpstr>
      <vt:lpstr>Sins</vt:lpstr>
      <vt:lpstr>Neal A. Maxwell</vt:lpstr>
      <vt:lpstr>Sins and Prayer</vt:lpstr>
      <vt:lpstr>Much, much misunderstood!!</vt:lpstr>
      <vt:lpstr>The Atonement</vt:lpstr>
      <vt:lpstr>Finally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of Good Cheer</dc:title>
  <dc:creator>Kevin</dc:creator>
  <cp:lastModifiedBy>Kevin</cp:lastModifiedBy>
  <cp:revision>46</cp:revision>
  <dcterms:created xsi:type="dcterms:W3CDTF">2012-09-21T01:25:35Z</dcterms:created>
  <dcterms:modified xsi:type="dcterms:W3CDTF">2012-09-23T16:46:54Z</dcterms:modified>
</cp:coreProperties>
</file>