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0" r:id="rId4"/>
    <p:sldId id="261" r:id="rId5"/>
    <p:sldId id="259" r:id="rId6"/>
    <p:sldId id="263" r:id="rId7"/>
    <p:sldId id="264" r:id="rId8"/>
    <p:sldId id="258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81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0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0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9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4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8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3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3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6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5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88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Wealthy- or Rich?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013.listclusive.com/wp-content/uploads/2013/11/list-dankennedy-wealth-attraction-semin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97" y="169157"/>
            <a:ext cx="5665365" cy="584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97" y="286603"/>
            <a:ext cx="10543283" cy="145075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Nephite Wealth Seminar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97" y="1863421"/>
            <a:ext cx="6082018" cy="426984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 can have riches only if you don’t want them.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You can have riches only if you are planning on feeding the poor, the needy and the afflicted.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If you are righteous, you will have more riches than the wicked.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You can have riches only if you wear comely clothes, not costly apparel.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Thus, my wealth is actually a sign of my righteousness (though I really didn’t want it….)</a:t>
            </a:r>
          </a:p>
        </p:txBody>
      </p:sp>
    </p:spTree>
    <p:extLst>
      <p:ext uri="{BB962C8B-B14F-4D97-AF65-F5344CB8AC3E}">
        <p14:creationId xmlns:p14="http://schemas.microsoft.com/office/powerpoint/2010/main" val="8237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web.britannica.com/eb-media/93/109493-004-AC8B41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55696" cy="2087481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rgbClr val="002060"/>
                </a:solidFill>
              </a:rPr>
              <a:t>Adam Smith</a:t>
            </a:r>
            <a:br>
              <a:rPr lang="en-US" sz="5400" b="1" dirty="0">
                <a:solidFill>
                  <a:srgbClr val="002060"/>
                </a:solidFill>
              </a:rPr>
            </a:br>
            <a:r>
              <a:rPr lang="en-US" sz="5400" b="1" dirty="0">
                <a:solidFill>
                  <a:srgbClr val="002060"/>
                </a:solidFill>
              </a:rPr>
              <a:t>Wealth of Nations 1776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36" y="3747155"/>
            <a:ext cx="6972929" cy="302695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i="1" u="sng" dirty="0">
                <a:solidFill>
                  <a:srgbClr val="002060"/>
                </a:solidFill>
              </a:rPr>
              <a:t>Three traits of prosperous nations: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1) Specialization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2) Free Trade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3) Freedom of choice and laws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Book of Mormon adds: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4) Loving and friendly towards each other (at-one-</a:t>
            </a:r>
            <a:r>
              <a:rPr lang="en-US" sz="2400" b="1" dirty="0" err="1">
                <a:solidFill>
                  <a:srgbClr val="002060"/>
                </a:solidFill>
              </a:rPr>
              <a:t>ing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Wealth and Riches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246507" cy="402336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Alma 1</a:t>
            </a:r>
          </a:p>
        </p:txBody>
      </p:sp>
      <p:pic>
        <p:nvPicPr>
          <p:cNvPr id="3074" name="Picture 2" descr="http://7428.net/wp-content/uploads/2013/07/Gold-Mayan-Calendar-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58" y="1661020"/>
            <a:ext cx="4579368" cy="45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4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0.wp.com/www.mormonwomenstand.com/wp-content/uploads/2014/06/sustaining-leaders-in-con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884"/>
            <a:ext cx="12226430" cy="727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59" y="2265183"/>
            <a:ext cx="4630723" cy="424467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Working for the establishment of Zion, is working for the establishment of At-one-</a:t>
            </a:r>
            <a:r>
              <a:rPr lang="en-US" sz="2800" b="1" dirty="0" err="1">
                <a:solidFill>
                  <a:srgbClr val="C00000"/>
                </a:solidFill>
              </a:rPr>
              <a:t>ment</a:t>
            </a:r>
            <a:r>
              <a:rPr lang="en-US" sz="2800" b="1" dirty="0">
                <a:solidFill>
                  <a:srgbClr val="C00000"/>
                </a:solidFill>
              </a:rPr>
              <a:t>, the establishment of one heart and one purpose and one mind.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It is economic, spiritual and emotional oneness.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And we are under covenant to help in its creation.</a:t>
            </a:r>
          </a:p>
        </p:txBody>
      </p:sp>
    </p:spTree>
    <p:extLst>
      <p:ext uri="{BB962C8B-B14F-4D97-AF65-F5344CB8AC3E}">
        <p14:creationId xmlns:p14="http://schemas.microsoft.com/office/powerpoint/2010/main" val="20332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The Cursing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Alma 3:14</a:t>
            </a:r>
          </a:p>
        </p:txBody>
      </p:sp>
      <p:pic>
        <p:nvPicPr>
          <p:cNvPr id="6146" name="Picture 2" descr="http://1.bp.blogspot.com/-_pmQO2gvWjQ/Tc9JSCYHHmI/AAAAAAAAAag/D-fCpabx1TY/s1600/mayan-potte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22" y="2822928"/>
            <a:ext cx="76200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64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President Benson 1989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4405898" cy="43956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central feature of pride is enmity—enmity toward God and enmity toward our fellowmen. </a:t>
            </a:r>
            <a:r>
              <a:rPr lang="en-US" b="1" i="1" dirty="0">
                <a:solidFill>
                  <a:srgbClr val="C00000"/>
                </a:solidFill>
              </a:rPr>
              <a:t>Enmity</a:t>
            </a:r>
            <a:r>
              <a:rPr lang="en-US" b="1" dirty="0">
                <a:solidFill>
                  <a:srgbClr val="C00000"/>
                </a:solidFill>
              </a:rPr>
              <a:t> means “hatred toward, hostility to, or a state of opposition.” It is the power by which Satan wishes to reign over us.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Pride is essentially competitive in nature</a:t>
            </a:r>
            <a:r>
              <a:rPr lang="en-US" b="1" dirty="0">
                <a:solidFill>
                  <a:srgbClr val="C00000"/>
                </a:solidFill>
              </a:rPr>
              <a:t>. We pit our will against God’s. When we direct our pride toward God, it is in the spirit of “my will and not thine be done.” </a:t>
            </a:r>
          </a:p>
          <a:p>
            <a:r>
              <a:rPr lang="en-US" b="1" dirty="0">
                <a:solidFill>
                  <a:srgbClr val="C00000"/>
                </a:solidFill>
              </a:rPr>
              <a:t>Our will in competition to God’s will allows desires, appetites, and passions to go unbridled.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s://history.lds.org/bc/content/images/prophets-of-the-restoration/ezra-taft-benson/ezra-taft-benson-teachings-pr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55" y="1990387"/>
            <a:ext cx="6230049" cy="35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80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Marks of the World- the </a:t>
            </a:r>
            <a:r>
              <a:rPr lang="en-US" sz="5400" b="1" dirty="0" err="1">
                <a:solidFill>
                  <a:srgbClr val="C00000"/>
                </a:solidFill>
              </a:rPr>
              <a:t>Amlicites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Alma 3:4</a:t>
            </a:r>
          </a:p>
        </p:txBody>
      </p:sp>
      <p:pic>
        <p:nvPicPr>
          <p:cNvPr id="5122" name="Picture 2" descr="https://classconnection.s3.amazonaws.com/650/flashcards/4706650/jpg/a9rb004-14514483CFC5ABE01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55" y="1845734"/>
            <a:ext cx="4536766" cy="478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Lamanite Mocking?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Conducted at specially dedicated temples on the top of large pyramids …sacrifices were most often carried out by stretching the victim over a special stone, cutting open the chest and removing the heart using an obsidian or flint knife. </a:t>
            </a:r>
          </a:p>
          <a:p>
            <a:r>
              <a:rPr lang="en-US" b="1" dirty="0">
                <a:solidFill>
                  <a:srgbClr val="C00000"/>
                </a:solidFill>
              </a:rPr>
              <a:t>The heart was then placed in a stone vessel (</a:t>
            </a:r>
            <a:r>
              <a:rPr lang="en-US" b="1" i="1" dirty="0" err="1">
                <a:solidFill>
                  <a:srgbClr val="C00000"/>
                </a:solidFill>
              </a:rPr>
              <a:t>cuauhxicalli</a:t>
            </a:r>
            <a:r>
              <a:rPr lang="en-US" b="1" dirty="0">
                <a:solidFill>
                  <a:srgbClr val="C00000"/>
                </a:solidFill>
              </a:rPr>
              <a:t>) or in a </a:t>
            </a:r>
            <a:r>
              <a:rPr lang="en-US" b="1" i="1" dirty="0" err="1">
                <a:solidFill>
                  <a:srgbClr val="C00000"/>
                </a:solidFill>
              </a:rPr>
              <a:t>chacmool</a:t>
            </a:r>
            <a:r>
              <a:rPr lang="en-US" b="1" dirty="0">
                <a:solidFill>
                  <a:srgbClr val="C00000"/>
                </a:solidFill>
              </a:rPr>
              <a:t> (a stone figure carved with a recipient on their midriff) and burnt in offering to the god being sacrificed to.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 Nephi 5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And he had caused a cursing to come upon them…because of their iniquity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For behold,  they had hardened their hearts against him, that they had become like unto a flint…</a:t>
            </a:r>
          </a:p>
        </p:txBody>
      </p:sp>
    </p:spTree>
    <p:extLst>
      <p:ext uri="{BB962C8B-B14F-4D97-AF65-F5344CB8AC3E}">
        <p14:creationId xmlns:p14="http://schemas.microsoft.com/office/powerpoint/2010/main" val="24649902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3073</TotalTime>
  <Words>304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Wealthy- or Rich?</vt:lpstr>
      <vt:lpstr>Nephite Wealth Seminar</vt:lpstr>
      <vt:lpstr>Adam Smith Wealth of Nations 1776</vt:lpstr>
      <vt:lpstr>Wealth and Riches</vt:lpstr>
      <vt:lpstr>Principle:</vt:lpstr>
      <vt:lpstr>The Cursing</vt:lpstr>
      <vt:lpstr>President Benson 1989</vt:lpstr>
      <vt:lpstr>Marks of the World- the Amlicites</vt:lpstr>
      <vt:lpstr>Lamanite Mocking?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Hinckley</dc:creator>
  <cp:lastModifiedBy>Bron</cp:lastModifiedBy>
  <cp:revision>14</cp:revision>
  <dcterms:created xsi:type="dcterms:W3CDTF">2016-04-27T12:33:02Z</dcterms:created>
  <dcterms:modified xsi:type="dcterms:W3CDTF">2016-05-02T00:43:21Z</dcterms:modified>
</cp:coreProperties>
</file>