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3" r:id="rId6"/>
    <p:sldId id="264" r:id="rId7"/>
    <p:sldId id="260" r:id="rId8"/>
    <p:sldId id="261" r:id="rId9"/>
    <p:sldId id="265"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CC3BF7-03CF-4F17-B999-4141BA0BCA2C}"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66DE2-569D-4CCA-8D85-ED2F3BCDBE4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90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CC3BF7-03CF-4F17-B999-4141BA0BCA2C}"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66DE2-569D-4CCA-8D85-ED2F3BCDBE44}" type="slidenum">
              <a:rPr lang="en-US" smtClean="0"/>
              <a:t>‹#›</a:t>
            </a:fld>
            <a:endParaRPr lang="en-US"/>
          </a:p>
        </p:txBody>
      </p:sp>
    </p:spTree>
    <p:extLst>
      <p:ext uri="{BB962C8B-B14F-4D97-AF65-F5344CB8AC3E}">
        <p14:creationId xmlns:p14="http://schemas.microsoft.com/office/powerpoint/2010/main" val="415886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CC3BF7-03CF-4F17-B999-4141BA0BCA2C}"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66DE2-569D-4CCA-8D85-ED2F3BCDBE44}" type="slidenum">
              <a:rPr lang="en-US" smtClean="0"/>
              <a:t>‹#›</a:t>
            </a:fld>
            <a:endParaRPr lang="en-US"/>
          </a:p>
        </p:txBody>
      </p:sp>
    </p:spTree>
    <p:extLst>
      <p:ext uri="{BB962C8B-B14F-4D97-AF65-F5344CB8AC3E}">
        <p14:creationId xmlns:p14="http://schemas.microsoft.com/office/powerpoint/2010/main" val="6198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CC3BF7-03CF-4F17-B999-4141BA0BCA2C}"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66DE2-569D-4CCA-8D85-ED2F3BCDBE44}" type="slidenum">
              <a:rPr lang="en-US" smtClean="0"/>
              <a:t>‹#›</a:t>
            </a:fld>
            <a:endParaRPr lang="en-US"/>
          </a:p>
        </p:txBody>
      </p:sp>
    </p:spTree>
    <p:extLst>
      <p:ext uri="{BB962C8B-B14F-4D97-AF65-F5344CB8AC3E}">
        <p14:creationId xmlns:p14="http://schemas.microsoft.com/office/powerpoint/2010/main" val="4214661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CC3BF7-03CF-4F17-B999-4141BA0BCA2C}"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66DE2-569D-4CCA-8D85-ED2F3BCDBE4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056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CC3BF7-03CF-4F17-B999-4141BA0BCA2C}" type="datetimeFigureOut">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66DE2-569D-4CCA-8D85-ED2F3BCDBE44}" type="slidenum">
              <a:rPr lang="en-US" smtClean="0"/>
              <a:t>‹#›</a:t>
            </a:fld>
            <a:endParaRPr lang="en-US"/>
          </a:p>
        </p:txBody>
      </p:sp>
    </p:spTree>
    <p:extLst>
      <p:ext uri="{BB962C8B-B14F-4D97-AF65-F5344CB8AC3E}">
        <p14:creationId xmlns:p14="http://schemas.microsoft.com/office/powerpoint/2010/main" val="860532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CC3BF7-03CF-4F17-B999-4141BA0BCA2C}" type="datetimeFigureOut">
              <a:rPr lang="en-US" smtClean="0"/>
              <a:t>10/7/2015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166DE2-569D-4CCA-8D85-ED2F3BCDBE44}" type="slidenum">
              <a:rPr lang="en-US" smtClean="0"/>
              <a:t>‹#›</a:t>
            </a:fld>
            <a:endParaRPr lang="en-US"/>
          </a:p>
        </p:txBody>
      </p:sp>
    </p:spTree>
    <p:extLst>
      <p:ext uri="{BB962C8B-B14F-4D97-AF65-F5344CB8AC3E}">
        <p14:creationId xmlns:p14="http://schemas.microsoft.com/office/powerpoint/2010/main" val="1684468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CC3BF7-03CF-4F17-B999-4141BA0BCA2C}" type="datetimeFigureOut">
              <a:rPr lang="en-US" smtClean="0"/>
              <a:t>10/7/2015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66DE2-569D-4CCA-8D85-ED2F3BCDBE44}" type="slidenum">
              <a:rPr lang="en-US" smtClean="0"/>
              <a:t>‹#›</a:t>
            </a:fld>
            <a:endParaRPr lang="en-US"/>
          </a:p>
        </p:txBody>
      </p:sp>
    </p:spTree>
    <p:extLst>
      <p:ext uri="{BB962C8B-B14F-4D97-AF65-F5344CB8AC3E}">
        <p14:creationId xmlns:p14="http://schemas.microsoft.com/office/powerpoint/2010/main" val="1612352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5CC3BF7-03CF-4F17-B999-4141BA0BCA2C}" type="datetimeFigureOut">
              <a:rPr lang="en-US" smtClean="0"/>
              <a:t>10/7/2015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E166DE2-569D-4CCA-8D85-ED2F3BCDBE44}" type="slidenum">
              <a:rPr lang="en-US" smtClean="0"/>
              <a:t>‹#›</a:t>
            </a:fld>
            <a:endParaRPr lang="en-US"/>
          </a:p>
        </p:txBody>
      </p:sp>
    </p:spTree>
    <p:extLst>
      <p:ext uri="{BB962C8B-B14F-4D97-AF65-F5344CB8AC3E}">
        <p14:creationId xmlns:p14="http://schemas.microsoft.com/office/powerpoint/2010/main" val="2243550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5CC3BF7-03CF-4F17-B999-4141BA0BCA2C}" type="datetimeFigureOut">
              <a:rPr lang="en-US" smtClean="0"/>
              <a:t>10/7/2015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E166DE2-569D-4CCA-8D85-ED2F3BCDBE44}" type="slidenum">
              <a:rPr lang="en-US" smtClean="0"/>
              <a:t>‹#›</a:t>
            </a:fld>
            <a:endParaRPr lang="en-US"/>
          </a:p>
        </p:txBody>
      </p:sp>
    </p:spTree>
    <p:extLst>
      <p:ext uri="{BB962C8B-B14F-4D97-AF65-F5344CB8AC3E}">
        <p14:creationId xmlns:p14="http://schemas.microsoft.com/office/powerpoint/2010/main" val="1071109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5CC3BF7-03CF-4F17-B999-4141BA0BCA2C}" type="datetimeFigureOut">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66DE2-569D-4CCA-8D85-ED2F3BCDBE44}" type="slidenum">
              <a:rPr lang="en-US" smtClean="0"/>
              <a:t>‹#›</a:t>
            </a:fld>
            <a:endParaRPr lang="en-US"/>
          </a:p>
        </p:txBody>
      </p:sp>
    </p:spTree>
    <p:extLst>
      <p:ext uri="{BB962C8B-B14F-4D97-AF65-F5344CB8AC3E}">
        <p14:creationId xmlns:p14="http://schemas.microsoft.com/office/powerpoint/2010/main" val="1700624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5CC3BF7-03CF-4F17-B999-4141BA0BCA2C}" type="datetimeFigureOut">
              <a:rPr lang="en-US" smtClean="0"/>
              <a:t>10/7/2015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E166DE2-569D-4CCA-8D85-ED2F3BCDBE4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075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ronrodleadership.com/wp-content/uploads/2013/08/Lehis-Dream-of-Tree-of-Life-for-home-pag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9012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99347" y="165838"/>
            <a:ext cx="10058400" cy="1374648"/>
          </a:xfrm>
        </p:spPr>
        <p:txBody>
          <a:bodyPr/>
          <a:lstStyle/>
          <a:p>
            <a:r>
              <a:rPr lang="en-US" b="1" dirty="0" smtClean="0">
                <a:solidFill>
                  <a:schemeClr val="bg1"/>
                </a:solidFill>
                <a:effectLst>
                  <a:outerShdw blurRad="38100" dist="38100" dir="2700000" algn="tl">
                    <a:srgbClr val="000000">
                      <a:alpha val="43137"/>
                    </a:srgbClr>
                  </a:outerShdw>
                </a:effectLst>
              </a:rPr>
              <a:t>The Wisdom Tree</a:t>
            </a:r>
            <a:endParaRPr lang="en-US"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99347" y="5522420"/>
            <a:ext cx="10058400" cy="1143000"/>
          </a:xfrm>
        </p:spPr>
        <p:txBody>
          <a:bodyPr>
            <a:normAutofit/>
          </a:bodyPr>
          <a:lstStyle/>
          <a:p>
            <a:r>
              <a:rPr lang="en-US" sz="6000" b="1" dirty="0" smtClean="0">
                <a:solidFill>
                  <a:schemeClr val="bg1"/>
                </a:solidFill>
              </a:rPr>
              <a:t>1Nephi 8</a:t>
            </a:r>
            <a:endParaRPr lang="en-US" sz="6000" b="1" dirty="0">
              <a:solidFill>
                <a:schemeClr val="bg1"/>
              </a:solidFill>
            </a:endParaRPr>
          </a:p>
        </p:txBody>
      </p:sp>
    </p:spTree>
    <p:extLst>
      <p:ext uri="{BB962C8B-B14F-4D97-AF65-F5344CB8AC3E}">
        <p14:creationId xmlns:p14="http://schemas.microsoft.com/office/powerpoint/2010/main" val="2919788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ronrodleadership.com/wp-content/uploads/2013/08/Lehis-Dream-of-Tree-of-Life-for-home-pag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2566" y="3424272"/>
            <a:ext cx="6774873" cy="33422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ronrodleadership.com/wp-content/uploads/2013/09/Tree-Lehis-Dre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2566" y="116379"/>
            <a:ext cx="6772486"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133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15.deviantart.net/c8af/f/2007/317/1/4/grassy_fields_by_thegu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216" y="99754"/>
            <a:ext cx="8769928" cy="31505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wu.edu/~stretchj/rainforestp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2864" y="139935"/>
            <a:ext cx="3401279" cy="22375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media-cache-ak0.pinimg.com/236x/fb/e2/d9/fbe2d9642e38a5bda20e6dd29048c7f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6664" y="235101"/>
            <a:ext cx="1040152" cy="1313412"/>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sp>
        <p:nvSpPr>
          <p:cNvPr id="5" name="Left Arrow 4"/>
          <p:cNvSpPr/>
          <p:nvPr/>
        </p:nvSpPr>
        <p:spPr>
          <a:xfrm rot="21040465">
            <a:off x="3325594" y="1397240"/>
            <a:ext cx="6327171" cy="1090853"/>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effectLst>
                  <a:outerShdw blurRad="38100" dist="38100" dir="2700000" algn="tl">
                    <a:srgbClr val="000000">
                      <a:alpha val="43137"/>
                    </a:srgbClr>
                  </a:outerShdw>
                </a:effectLst>
              </a:rPr>
              <a:t>The Fortunate Fall</a:t>
            </a:r>
            <a:endParaRPr lang="en-US" sz="2000" b="1" dirty="0">
              <a:solidFill>
                <a:schemeClr val="bg1"/>
              </a:solidFill>
              <a:effectLst>
                <a:outerShdw blurRad="38100" dist="38100" dir="2700000" algn="tl">
                  <a:srgbClr val="000000">
                    <a:alpha val="43137"/>
                  </a:srgbClr>
                </a:outerShdw>
              </a:effectLst>
            </a:endParaRPr>
          </a:p>
        </p:txBody>
      </p:sp>
      <p:pic>
        <p:nvPicPr>
          <p:cNvPr id="1034" name="Picture 10" descr="http://www.biblesearchers.com/prophecy/zechariah/zech2_files/image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4216" y="3373082"/>
            <a:ext cx="8769928" cy="3491732"/>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rot="20854623">
            <a:off x="2854178" y="4959540"/>
            <a:ext cx="5821988" cy="997527"/>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effectLst>
                  <a:outerShdw blurRad="38100" dist="38100" dir="2700000" algn="tl">
                    <a:srgbClr val="000000">
                      <a:alpha val="43137"/>
                    </a:srgbClr>
                  </a:outerShdw>
                </a:effectLst>
              </a:rPr>
              <a:t>Reconciliation </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678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left)">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wipe(left)">
                                      <p:cBhvr>
                                        <p:cTn id="17" dur="500"/>
                                        <p:tgtEl>
                                          <p:spTgt spid="10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animEffect transition="in" filter="wipe(left)">
                                      <p:cBhvr>
                                        <p:cTn id="27" dur="500"/>
                                        <p:tgtEl>
                                          <p:spTgt spid="10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epbystep.alancminer.com/helper/Generate/12_1n8_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2423"/>
            <a:ext cx="12192000" cy="86912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8800" b="1" dirty="0" smtClean="0">
                <a:solidFill>
                  <a:schemeClr val="bg1"/>
                </a:solidFill>
              </a:rPr>
              <a:t>1 Nephi 8</a:t>
            </a:r>
            <a:endParaRPr lang="en-US" sz="8800" b="1" dirty="0">
              <a:solidFill>
                <a:schemeClr val="bg1"/>
              </a:solidFill>
            </a:endParaRPr>
          </a:p>
        </p:txBody>
      </p:sp>
      <p:sp>
        <p:nvSpPr>
          <p:cNvPr id="3" name="Content Placeholder 2"/>
          <p:cNvSpPr>
            <a:spLocks noGrp="1"/>
          </p:cNvSpPr>
          <p:nvPr>
            <p:ph idx="1"/>
          </p:nvPr>
        </p:nvSpPr>
        <p:spPr>
          <a:xfrm>
            <a:off x="615142" y="2315377"/>
            <a:ext cx="11247120" cy="4663439"/>
          </a:xfrm>
        </p:spPr>
        <p:txBody>
          <a:bodyPr>
            <a:noAutofit/>
          </a:bodyPr>
          <a:lstStyle/>
          <a:p>
            <a:pPr fontAlgn="base"/>
            <a:r>
              <a:rPr lang="en-US" sz="2400" dirty="0">
                <a:solidFill>
                  <a:schemeClr val="bg1"/>
                </a:solidFill>
                <a:effectLst>
                  <a:outerShdw blurRad="38100" dist="38100" dir="2700000" algn="tl">
                    <a:srgbClr val="000000">
                      <a:alpha val="43137"/>
                    </a:srgbClr>
                  </a:outerShdw>
                </a:effectLst>
              </a:rPr>
              <a:t>4 But behold, </a:t>
            </a:r>
            <a:r>
              <a:rPr lang="en-US" sz="2400" dirty="0" err="1">
                <a:solidFill>
                  <a:schemeClr val="bg1"/>
                </a:solidFill>
                <a:effectLst>
                  <a:outerShdw blurRad="38100" dist="38100" dir="2700000" algn="tl">
                    <a:srgbClr val="000000">
                      <a:alpha val="43137"/>
                    </a:srgbClr>
                  </a:outerShdw>
                </a:effectLst>
              </a:rPr>
              <a:t>Laman</a:t>
            </a:r>
            <a:r>
              <a:rPr lang="en-US" sz="2400" dirty="0">
                <a:solidFill>
                  <a:schemeClr val="bg1"/>
                </a:solidFill>
                <a:effectLst>
                  <a:outerShdw blurRad="38100" dist="38100" dir="2700000" algn="tl">
                    <a:srgbClr val="000000">
                      <a:alpha val="43137"/>
                    </a:srgbClr>
                  </a:outerShdw>
                </a:effectLst>
              </a:rPr>
              <a:t> and </a:t>
            </a:r>
            <a:r>
              <a:rPr lang="en-US" sz="2400" dirty="0" err="1">
                <a:solidFill>
                  <a:schemeClr val="bg1"/>
                </a:solidFill>
                <a:effectLst>
                  <a:outerShdw blurRad="38100" dist="38100" dir="2700000" algn="tl">
                    <a:srgbClr val="000000">
                      <a:alpha val="43137"/>
                    </a:srgbClr>
                  </a:outerShdw>
                </a:effectLst>
              </a:rPr>
              <a:t>Lemuel</a:t>
            </a:r>
            <a:r>
              <a:rPr lang="en-US" sz="2400" dirty="0">
                <a:solidFill>
                  <a:schemeClr val="bg1"/>
                </a:solidFill>
                <a:effectLst>
                  <a:outerShdw blurRad="38100" dist="38100" dir="2700000" algn="tl">
                    <a:srgbClr val="000000">
                      <a:alpha val="43137"/>
                    </a:srgbClr>
                  </a:outerShdw>
                </a:effectLst>
              </a:rPr>
              <a:t>, I fear exceedingly because of you; for behold, </a:t>
            </a:r>
            <a:r>
              <a:rPr lang="en-US" sz="2400" dirty="0" err="1">
                <a:solidFill>
                  <a:schemeClr val="bg1"/>
                </a:solidFill>
                <a:effectLst>
                  <a:outerShdw blurRad="38100" dist="38100" dir="2700000" algn="tl">
                    <a:srgbClr val="000000">
                      <a:alpha val="43137"/>
                    </a:srgbClr>
                  </a:outerShdw>
                </a:effectLst>
              </a:rPr>
              <a:t>methought</a:t>
            </a:r>
            <a:r>
              <a:rPr lang="en-US" sz="2400" dirty="0">
                <a:solidFill>
                  <a:schemeClr val="bg1"/>
                </a:solidFill>
                <a:effectLst>
                  <a:outerShdw blurRad="38100" dist="38100" dir="2700000" algn="tl">
                    <a:srgbClr val="000000">
                      <a:alpha val="43137"/>
                    </a:srgbClr>
                  </a:outerShdw>
                </a:effectLst>
              </a:rPr>
              <a:t> I saw in my dream, a dark and dreary wilderness.</a:t>
            </a:r>
          </a:p>
          <a:p>
            <a:pPr fontAlgn="base"/>
            <a:r>
              <a:rPr lang="en-US" sz="2400" dirty="0">
                <a:solidFill>
                  <a:schemeClr val="bg1"/>
                </a:solidFill>
                <a:effectLst>
                  <a:outerShdw blurRad="38100" dist="38100" dir="2700000" algn="tl">
                    <a:srgbClr val="000000">
                      <a:alpha val="43137"/>
                    </a:srgbClr>
                  </a:outerShdw>
                </a:effectLst>
              </a:rPr>
              <a:t> 5 And it came to pass that I saw a man, and he was dressed in a white robe; and he came and stood before me.</a:t>
            </a:r>
          </a:p>
          <a:p>
            <a:pPr fontAlgn="base"/>
            <a:r>
              <a:rPr lang="en-US" sz="2400" dirty="0">
                <a:solidFill>
                  <a:schemeClr val="bg1"/>
                </a:solidFill>
                <a:effectLst>
                  <a:outerShdw blurRad="38100" dist="38100" dir="2700000" algn="tl">
                    <a:srgbClr val="000000">
                      <a:alpha val="43137"/>
                    </a:srgbClr>
                  </a:outerShdw>
                </a:effectLst>
              </a:rPr>
              <a:t> 6 And it came to pass that he </a:t>
            </a:r>
            <a:r>
              <a:rPr lang="en-US" sz="2400" dirty="0" err="1">
                <a:solidFill>
                  <a:schemeClr val="bg1"/>
                </a:solidFill>
                <a:effectLst>
                  <a:outerShdw blurRad="38100" dist="38100" dir="2700000" algn="tl">
                    <a:srgbClr val="000000">
                      <a:alpha val="43137"/>
                    </a:srgbClr>
                  </a:outerShdw>
                </a:effectLst>
              </a:rPr>
              <a:t>spake</a:t>
            </a:r>
            <a:r>
              <a:rPr lang="en-US" sz="2400" dirty="0">
                <a:solidFill>
                  <a:schemeClr val="bg1"/>
                </a:solidFill>
                <a:effectLst>
                  <a:outerShdw blurRad="38100" dist="38100" dir="2700000" algn="tl">
                    <a:srgbClr val="000000">
                      <a:alpha val="43137"/>
                    </a:srgbClr>
                  </a:outerShdw>
                </a:effectLst>
              </a:rPr>
              <a:t> unto me, and bade me follow him.</a:t>
            </a:r>
          </a:p>
          <a:p>
            <a:pPr fontAlgn="base"/>
            <a:r>
              <a:rPr lang="en-US" sz="2400" dirty="0">
                <a:solidFill>
                  <a:schemeClr val="bg1"/>
                </a:solidFill>
                <a:effectLst>
                  <a:outerShdw blurRad="38100" dist="38100" dir="2700000" algn="tl">
                    <a:srgbClr val="000000">
                      <a:alpha val="43137"/>
                    </a:srgbClr>
                  </a:outerShdw>
                </a:effectLst>
              </a:rPr>
              <a:t> 7 And it came to pass that as I followed him I beheld myself that I was in a dark and dreary waste.</a:t>
            </a:r>
          </a:p>
          <a:p>
            <a:pPr fontAlgn="base"/>
            <a:r>
              <a:rPr lang="en-US" sz="2400" dirty="0">
                <a:solidFill>
                  <a:schemeClr val="bg1"/>
                </a:solidFill>
                <a:effectLst>
                  <a:outerShdw blurRad="38100" dist="38100" dir="2700000" algn="tl">
                    <a:srgbClr val="000000">
                      <a:alpha val="43137"/>
                    </a:srgbClr>
                  </a:outerShdw>
                </a:effectLst>
              </a:rPr>
              <a:t> 8 And after I had traveled for the space of many hours in darkness, I began to pray unto the Lord that he would have mercy on me, according to the multitude of his tender mercies.</a:t>
            </a:r>
          </a:p>
        </p:txBody>
      </p:sp>
    </p:spTree>
    <p:extLst>
      <p:ext uri="{BB962C8B-B14F-4D97-AF65-F5344CB8AC3E}">
        <p14:creationId xmlns:p14="http://schemas.microsoft.com/office/powerpoint/2010/main" val="393321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7" y="286603"/>
            <a:ext cx="10706793" cy="1450757"/>
          </a:xfrm>
        </p:spPr>
        <p:txBody>
          <a:bodyPr>
            <a:normAutofit/>
          </a:bodyPr>
          <a:lstStyle/>
          <a:p>
            <a:r>
              <a:rPr lang="en-US" sz="7200" b="1" dirty="0" smtClean="0">
                <a:solidFill>
                  <a:srgbClr val="C00000"/>
                </a:solidFill>
              </a:rPr>
              <a:t>The Tree</a:t>
            </a:r>
            <a:endParaRPr lang="en-US" sz="7200" b="1" dirty="0">
              <a:solidFill>
                <a:srgbClr val="C00000"/>
              </a:solidFill>
            </a:endParaRPr>
          </a:p>
        </p:txBody>
      </p:sp>
      <p:sp>
        <p:nvSpPr>
          <p:cNvPr id="3" name="Content Placeholder 2"/>
          <p:cNvSpPr>
            <a:spLocks noGrp="1"/>
          </p:cNvSpPr>
          <p:nvPr>
            <p:ph idx="1"/>
          </p:nvPr>
        </p:nvSpPr>
        <p:spPr>
          <a:xfrm>
            <a:off x="324196" y="1737361"/>
            <a:ext cx="5977992" cy="4564828"/>
          </a:xfrm>
          <a:solidFill>
            <a:schemeClr val="bg1"/>
          </a:solidFill>
        </p:spPr>
        <p:txBody>
          <a:bodyPr>
            <a:normAutofit/>
          </a:bodyPr>
          <a:lstStyle/>
          <a:p>
            <a:pPr marL="0" indent="0" fontAlgn="base">
              <a:buNone/>
            </a:pPr>
            <a:r>
              <a:rPr lang="en-US" b="1" dirty="0" smtClean="0">
                <a:solidFill>
                  <a:srgbClr val="C00000"/>
                </a:solidFill>
              </a:rPr>
              <a:t>9</a:t>
            </a:r>
            <a:r>
              <a:rPr lang="en-US" b="1" dirty="0">
                <a:solidFill>
                  <a:srgbClr val="C00000"/>
                </a:solidFill>
              </a:rPr>
              <a:t> And it came to pass after I had prayed unto the Lord I beheld a large and spacious </a:t>
            </a:r>
            <a:r>
              <a:rPr lang="en-US" b="1" dirty="0" smtClean="0">
                <a:solidFill>
                  <a:srgbClr val="C00000"/>
                </a:solidFill>
              </a:rPr>
              <a:t>field [as if it had been a world].</a:t>
            </a:r>
            <a:endParaRPr lang="en-US" b="1" dirty="0">
              <a:solidFill>
                <a:srgbClr val="C00000"/>
              </a:solidFill>
            </a:endParaRPr>
          </a:p>
          <a:p>
            <a:pPr fontAlgn="base"/>
            <a:r>
              <a:rPr lang="en-US" b="1" dirty="0">
                <a:solidFill>
                  <a:srgbClr val="C00000"/>
                </a:solidFill>
              </a:rPr>
              <a:t> 10 And it came to pass that I beheld a tree, whose </a:t>
            </a:r>
            <a:r>
              <a:rPr lang="en-US" b="1" dirty="0" smtClean="0">
                <a:solidFill>
                  <a:srgbClr val="C00000"/>
                </a:solidFill>
              </a:rPr>
              <a:t>fruit was </a:t>
            </a:r>
            <a:r>
              <a:rPr lang="en-US" b="1" dirty="0">
                <a:solidFill>
                  <a:srgbClr val="C00000"/>
                </a:solidFill>
              </a:rPr>
              <a:t>desirable to make one happy.</a:t>
            </a:r>
          </a:p>
          <a:p>
            <a:pPr fontAlgn="base"/>
            <a:r>
              <a:rPr lang="en-US" b="1" dirty="0">
                <a:solidFill>
                  <a:srgbClr val="C00000"/>
                </a:solidFill>
              </a:rPr>
              <a:t> 11 And it came to pass that I did go forth and partake of the fruit thereof; and I beheld that it was most sweet, above all that I ever before tasted. Yea, and I beheld that the fruit thereof was white, to exceed </a:t>
            </a:r>
            <a:r>
              <a:rPr lang="en-US" b="1" dirty="0" smtClean="0">
                <a:solidFill>
                  <a:srgbClr val="C00000"/>
                </a:solidFill>
              </a:rPr>
              <a:t>all the</a:t>
            </a:r>
            <a:r>
              <a:rPr lang="en-US" b="1" dirty="0">
                <a:solidFill>
                  <a:srgbClr val="C00000"/>
                </a:solidFill>
              </a:rPr>
              <a:t> </a:t>
            </a:r>
            <a:r>
              <a:rPr lang="en-US" b="1" dirty="0" smtClean="0">
                <a:solidFill>
                  <a:srgbClr val="C00000"/>
                </a:solidFill>
              </a:rPr>
              <a:t>whiteness</a:t>
            </a:r>
            <a:r>
              <a:rPr lang="en-US" b="1" dirty="0">
                <a:solidFill>
                  <a:srgbClr val="C00000"/>
                </a:solidFill>
              </a:rPr>
              <a:t> </a:t>
            </a:r>
            <a:r>
              <a:rPr lang="en-US" b="1" dirty="0" smtClean="0">
                <a:solidFill>
                  <a:srgbClr val="C00000"/>
                </a:solidFill>
              </a:rPr>
              <a:t>that </a:t>
            </a:r>
            <a:r>
              <a:rPr lang="en-US" b="1" dirty="0">
                <a:solidFill>
                  <a:srgbClr val="C00000"/>
                </a:solidFill>
              </a:rPr>
              <a:t>I had ever seen.</a:t>
            </a:r>
          </a:p>
          <a:p>
            <a:pPr fontAlgn="base"/>
            <a:r>
              <a:rPr lang="en-US" b="1" dirty="0">
                <a:solidFill>
                  <a:srgbClr val="C00000"/>
                </a:solidFill>
              </a:rPr>
              <a:t> 12 And as I partook of the fruit thereof it filled my soul with exceedingly great joy; wherefore, I began to </a:t>
            </a:r>
            <a:r>
              <a:rPr lang="en-US" b="1" dirty="0" smtClean="0">
                <a:solidFill>
                  <a:srgbClr val="C00000"/>
                </a:solidFill>
              </a:rPr>
              <a:t>be desirous</a:t>
            </a:r>
            <a:r>
              <a:rPr lang="en-US" b="1" dirty="0">
                <a:solidFill>
                  <a:srgbClr val="C00000"/>
                </a:solidFill>
              </a:rPr>
              <a:t> that my family should partake of it also; for I knew that it was desirable above all other fruit.</a:t>
            </a:r>
          </a:p>
          <a:p>
            <a:endParaRPr lang="en-US" b="1" dirty="0">
              <a:solidFill>
                <a:srgbClr val="C00000"/>
              </a:solidFill>
            </a:endParaRPr>
          </a:p>
        </p:txBody>
      </p:sp>
      <p:pic>
        <p:nvPicPr>
          <p:cNvPr id="6" name="Picture 2" descr="http://orig15.deviantart.net/c8af/f/2007/317/1/4/grassy_fields_by_thegu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291" y="75126"/>
            <a:ext cx="5593894" cy="31505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cwu.edu/~stretchj/rainforestp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1906" y="75126"/>
            <a:ext cx="2428279" cy="15974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s-media-cache-ak0.pinimg.com/236x/fb/e2/d9/fbe2d9642e38a5bda20e6dd29048c7f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5680" y="130002"/>
            <a:ext cx="769446" cy="971588"/>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pic>
        <p:nvPicPr>
          <p:cNvPr id="2052" name="Picture 4" descr="http://ironrodleadership.com/wp-content/uploads/2013/09/Tree-Lehis-Dre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291" y="2709949"/>
            <a:ext cx="5593895" cy="343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36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wipe(left)">
                                      <p:cBhvr>
                                        <p:cTn id="22" dur="500"/>
                                        <p:tgtEl>
                                          <p:spTgt spid="3">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left)">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wipe(left)">
                                      <p:cBhvr>
                                        <p:cTn id="32" dur="500"/>
                                        <p:tgtEl>
                                          <p:spTgt spid="205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left)">
                                      <p:cBhvr>
                                        <p:cTn id="37" dur="5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wipe(left)">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wipe(left)">
                                      <p:cBhvr>
                                        <p:cTn id="4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00B050"/>
                </a:solidFill>
              </a:rPr>
              <a:t>Joy and our Kindred</a:t>
            </a:r>
            <a:endParaRPr lang="en-US" sz="6600" b="1" dirty="0">
              <a:solidFill>
                <a:srgbClr val="00B050"/>
              </a:solidFill>
            </a:endParaRPr>
          </a:p>
        </p:txBody>
      </p:sp>
      <p:sp>
        <p:nvSpPr>
          <p:cNvPr id="3" name="Content Placeholder 2"/>
          <p:cNvSpPr>
            <a:spLocks noGrp="1"/>
          </p:cNvSpPr>
          <p:nvPr>
            <p:ph idx="1"/>
          </p:nvPr>
        </p:nvSpPr>
        <p:spPr/>
        <p:txBody>
          <a:bodyPr>
            <a:normAutofit/>
          </a:bodyPr>
          <a:lstStyle/>
          <a:p>
            <a:r>
              <a:rPr lang="en-US" sz="4000" b="1" dirty="0" smtClean="0">
                <a:solidFill>
                  <a:srgbClr val="00B050"/>
                </a:solidFill>
              </a:rPr>
              <a:t>1 Nephi 8:13</a:t>
            </a:r>
            <a:endParaRPr lang="en-US" sz="4000" b="1" dirty="0">
              <a:solidFill>
                <a:srgbClr val="00B050"/>
              </a:solidFill>
            </a:endParaRPr>
          </a:p>
        </p:txBody>
      </p:sp>
      <p:sp>
        <p:nvSpPr>
          <p:cNvPr id="4" name="AutoShape 2" descr="data:image/jpeg;base64,/9j/4AAQSkZJRgABAQAAAQABAAD/2wCEAAkGBxQTEhUTExQVFhQWGBwaGBgYFxgYFxocGBwXGBocGh0YHCggGBwlHB0XITEhJSkrLi4uFx8zODMsNygtLiwBCgoKDg0OGxAQGywmHyQsLCwsLCwsLCwsLCw0LCwsLCwsLCwsLCwsLCwsLCwsLCwsLCwsLCwsLCwsLCwsLCwsLP/AABEIAPsAyQMBIgACEQEDEQH/xAAcAAACAwEBAQEAAAAAAAAAAAAEBQIDBgcBAAj/xAA8EAABAwIEAwUGBQMDBQEAAAABAAIRAyEEBRIxQVFhBiJxgZETMqGxwfAUI1LR4UJi8QcVciQzkqLCU//EABkBAAMBAQEAAAAAAAAAAAAAAAECAwAEBf/EACQRAAICAgMAAgMAAwAAAAAAAAABAhEDIRIxQVFhBBMiMnGR/9oADAMBAAIRAxEAPwCNbCjU6IG/jYoFgOkkE8z0gkJtVwBaXOBkSSRykpfh3++3hMR43UeVjpUKcS9xqaAZdPdn74pZiGuJjid5NhHNPMW06g5jZc1oki1v3SNk65gmflxS2ODVmaYhx2kkE+gUaz5Bk3iUdmeHJMxpZaB6T8ZQlLDa3lo4bdbwEeQeKA2ViNi6fEq0Yl2qfCxuCfBFPyxzQ48j9YhDMp6iRaeS3JAoOxLxpYRUmR3gBpLSOB5+KrZi43J9VGozTZ3DoqKvvE7Dh5JeytaDi7UJBJ9ZVAxLtWkEnzMD9kQ94YxpB7xvAQgaHHU+wJiUY2Sn8F5qVAQNTr7XdfwWiyd7qJDzUcZb7up0xN7E7hV4jEs7jHX20vbBvFjIPJFCmajxa5gDl5oOXgEgutm1SuNDAYLpG/C108YQYB32P7+CCweIa2aTQO7F+J5iOUo4t1lkbnf79UsuhJbDWYUEACB1ttN0Xi2Uw2SBHhKlSDWG9rW6IHMcw1DSzyKLlRkB4vTpfBLZ6QfiEAao9kYvJEkdD+8Kt73FhB1mDBkQT6qqm8BjgNjAPj/hOo+msY4Cu1rCD717gfMpXWx1Qk6XOa3be5/ZEUqxe0C1vXzVuEwOoyTYcP3VFQrTE1bF12gAVHlxubyByHUoX2tWp3XFxJPM3WmxuX6mdwQQfekwd1Xl+AIbqcSHTbiB/CdNCNMIqZOx7WNdbRy42i/nxUfwB/8AzZ/4/wAosVHefH+FL8SfuFGfK9DxarZGnVJZFryL8igMPS0NfOl0ukjiLQPHZfe00ktGwQ4qQ51je5t+yldOiiVgOYNDRLTJdaOMkwAhX5ZoaCL2RmOgaHAajrFue/1X1esS7u+9yOxgT8lpPY8dIQV4edNQwBJHjwCUYpwYWkCHTIIPJaHNMLqALW6XG0eKWsADtL2zFoI+SKM2Vhz9OomQep8brylRY43F1fmLmwA024gboGpUqgNJaQCAGkjcAz5rVaNey3GCRAn7+aEp0HuFmkgchMJ3hMPNKrUfvsPEo7IQWanNHdj+ofBCLpGkzKU6DnODWifuJ9UQaDjppFu97chN0/zSP+6W6S61tyeEeYS38MatQvnTwN7iLp+QOPpdmGWEOplrm6YBhpuI4EJo4gBnAxMT4pT7UNqCTsN/BNq7JMNgmwSujbLsvIALw5s7Q62r/ieB4T0TJmLLSNJ8fqklQOpOIO4EGLi4B+qnQxJdZtz8vLiil6TkzXU6znmA7fzt48FN2E0X36cf5QeV1zTHeBiJJIPkqK+OImIJJ33PkkphSC242XDuku5fU8kqzHLX1DqkNaTPdMX22H3dMsvaCyYJdJ+N0U07t2PhP3dVVdsGxQ3C6C1t9J3I3AA5BPcDQB90HSOJ6LG4rG129yHA96SBa5tpPqm+R1HUKegO1BwBk7idwml9CpmjxzO4bwhMKdUiJgE+QSzM870sDG3cdzyEXjqgsqz1zA9sAkjflum3WgWhri68AFptNr3nct62lT/31n/5O/8AX91k81eakS4NDdxffml/sm/rCOjJs0rXknvCCOBVkEVWuG2m481QazWvdJJ71hxTMtm7dhBvvxXJkW21/wALxeqKMTSBItBklDYrLiRv5ixR7nS6SOJJ80a+uzQbAwJNriFJyrpjpfIhbhTqaKg/LMjU5wbBEQZnxVOLwFMkDWwh1g/U2x4cVj8+zl+JeSbMFmt4Acz1KXNwziJDSQOQJhXUG1t0L/o2WP7POpuDao3913B3gRaVY/M6VCkGPhzo9wibCx8OizOEzyvT0Nc5z6THavZVCSw9IO3FH0m08Xji9jNFIw7QTMQBInlKDjr+jRTb0AVcTVeLNcGzYAGOg6q2lmtaiA3Vb9LhPzFl06lhhG3kIhY7thhGmwsRcJVl3VFv06dA2a51RrMa2mHNIA1A2jnp5/BeYIt9q4NDqjXWc/l+k+PCPNZdkhwHFaPB41rabmzpZu539TnHg0cLQJTSXHoWKTRocty2kbVX0qm+kbOH/K/JMqOV0Zs4AkWIOo9T6LmUuc+aYdc/0yfXmvaepsg6mOG1y078IWcL7F90bXNcnqt1NY4vY6HExueF1XluArOdTLO7oHdPDrPOePNU9kO0VRzvw9VxdqEUyd5/STxtstjluEc0uBkNmADc2Tp0tkZx2HYTB6mwYJ5cP8JLmOTltZm7hckCBIEQAeEm3ktTgrD1X1emCC8iIH8mEjnfQFpnPqmYVabmS3QNxO1+XMdVdmOOv7QV9TzEtaJYBEbnwSjtHnzqr3E1CWCwa0kNt+oj3/kkdXHuDbGJtDbIpvwpwT2x5WzN95cTPDl4WQn+5ODrHfpzSfD03vvMDj/KIpPGsAE249bpm6CsdjWg+XjV3QZEyTfhIKhRa5jjwJsZ4ckto1SHzctJ2Nwj/wAQ2AbkXFzMfwipvoE8SStE61Ge84kj72Rfc/S30QdOoHuLeJADOQMiD808/wBmqfqPoVv2KCqRPi5dC78QHve/YFxIHEXRlPMiJkwOPgl1WhpqOb4xyg7QvXYUupOLSBA4/LotNxYYJmmwjNbQdQPMi/khO12KNGgSZBeNDSLTz9Ag+xjHixB0EQCTxCC7fV6hcykT+WBqHV1wb9BFuq5nBPIvovG1FmZwGGNR7WDdxW+puoYUMoX1ugTxJPP9liOz7tOIp+K6PjAHBryWAsuNRAB53O1pT5XuiuKOrMP2ucw1CG+82zhC+7J4BxeSQ73ZEOLZBniLwvM/itiNLA0OqPAsZB4TPotS2k+nVa0jZgBiw7tuH3YrXUKA6/ZsHx+OqNphhcRUNQNkOJOm0jVAk8Jtuqc2y06S6KYgA21az0fqJvvcKWaUg7UR7U6XGQfdvGoCd/JVZ5j9dFh2J/kR5EKd1ouknsyVRsFz9pMN+q03YvIW14q1RLASGt4HmSs/mOHLabHHZ0/GCPqtpkWasw2HpiASWSBe5gudsLAXurSelRzKrf0ayphabGhrGgADYCFme1uAp1KR4PaJB+ngmGUZ+3FN1AaSPeEzHwCS5nn1GrqpMBky32ji1rJ5C8n0Uad6LRarZhMJXLKrag3puDh4tM+i7Blebms38QQBIEAGwB2XHHsIqkdSCundicAfwjD3u84yDfZx2H6f5VPyb4po5o1bs2WBxAcL78Asv/qjmbqeHZTY6DUJmN9IF/IkhN6TS19ysp/qc3XSo1Lw12if+X+FPDk3TFlAwVGqIv8A0iw68VFpB33PwQ8RMr0vXZxBy+QtrjBAs0C/Ur14iCFR7S0bKbq0gN5f5StDphjK1iOBhUjFESOB+ippg38F42xM7X8+iCiM5aNR2awbajgTeIMdP8rc2/SfisZ2ArNGoO3Nh9fp6LoP4Ycz6rjypym7Y0KjHSMVitJ96NQ2jdUUqZLTeNUSImPolFXMi0vB70FwHMXIgHl0V2aYmo1oeyzKjASP0u90+sT5oLHOOkx3T7KTmraZe0d6HDQLxIO8dbeiuzjtJrBp1abHNdE6SdTTzE2lZcVDqtv+63/Z/sgwU/aVhqeRIadm/uV1ThGNORFSlJ0hNktXAF2l76rbS2rEaTGxAmfHotNXpVmtjT7ZsWqU76g4QCBuD4SkvajIGCmXsAaRy4qrsFn1VofQnUzQXNndsbAdJWjGM1YZSnjdDbs3VNGXwDJIcHC/UE8D+ybZoWvaalEHUP6T8kmdTIINMSXCXSdzuTylPMqyetUDXtJpgm88uO9nJJ4ZqWtolzTdvsVfjg6gSaTuJ90x8N1kMdji8RFhPCF2jNsDT9nAIbps0kT5GN1zTNsoZSa+rXkucfy2NBaD/c4kSPBO4cXstHJyWhFneKkBnABp89MLouV0adfDUmuaC3QOnCNx5rleYX7xMlxk8gt12Gxs4YAGSyQRx5j1CE1UUxou5NDluFZRDwxthTdbkOFz1WcyfI6dXDMfUJ03JAIF9j8gPJOM5xlN4e2rQqzpgloaDG8Ah1x4ckiGZBmF0U2uayXAatybT8z6KKb87LcflaMtjQ0Ygx7oPwXX+xWI1UdI2bt4En9lxeq+XnqV07/TTMJpVGndrhwvBFr8eKtkjpHI3dmtxlCSs52veBSp03f1usCDEDfotLXxF7f5STtZTDsPrdILXNLb8Zi/MRK5Nchsbdo5WykaeIIaNQDrSAfgd4+idYzK6dVlOqRoNQlriyzQ5vHTw5EdFVV/7ntPvYoqrWDcPTpXc9ztcxa5kn6LoeR6LLEraZkcVRLHOYdwYPkoMN1tu2eWNqU6ddvdMQYG+0THJYtrIN10QmpI5pwcX9F1N/JUvK+lRcqJE3K0bX/S7DF2Jc4iWtaZ5TFvNdP/AAzeQ9Vkf9N6Ps8MTpILnEzz4ekLW+3K5p1KTG5cUcdq4aazwLySfUyrM1pVG0DqghxGm97RMDlKIpUpqh+mBe/O20cLoPPsWSA3hsOUDdQjJuaR35UlAWZJgjUrsYL3k+Autzjs5xDKgptY7TxENgjoYWU7I4gCv/cQQFssbiyS2XBnDUTAVc0v6pkcOO42hL2qzZ9qbG90tDiYk3m3RZ3swx5xLWsIBMzO0cdk9r47TXaCWOYGkEtvM3vPIpDklT/qWu6u+INlTB1VCZ16dhyDA02kagHHrz6DZaGubGOSxGUY/vstsAFq6NSWvHD/ACuk42QeAXa3GSPdHBvM+J58ly/t1mQdXLNQLWTAH6jvPULoWZvIpF7QSGtJceAA5ri2J77xP9TpJ8TdTyb0VxatglQ2AWk7AD814n+mY53+7pRjnAagOLbev7Lpf+n2WNdgqZJLXkuiYA953qNrJZLlCkPfCdsqx2ZYUNIrRqA2cL+XPxC59mOMBkNENvA5Ty6rrOO7POeND2tdyvtPI7hY3tB2JeGaqbm93+gm46WUscN7RWeZVSMJTEkdTC1HZLMH0q4ExqImOiz1EezqDWCC03HGQjcBjNNZlUCdLg4i1wDcX5qmSNqiUJUdvxDZaDbVx/dZTtiH6WiDpmSQJvsAY90bmU8wmZMfDrEPFkRXYC1w4EW58lwNUx4Pi0zmNOF7WwZb7O9zJA5D7+alWZ7N7mkQWkghXYrHh4Ydi2wHjum3Z22aZmXsrUBTduBY8RKzWP7J1Dq0kOcDabT49U6yLMRYO4bLVCiXGGiSfu6eLfhKdenGcfklakwPewtDjad1TlOWOqva3YGCT0XbcfkYrU/Z1PdkG28hDUcqp0IDGtiImBPWV0SnOMbaOT+G9FeEYKbPD5n+Eb+NPJqW1yfdmIMyhfxRXDFstKKMtRyvTqL3ucSSTymSlWPyR5aXyA3h5n4LVZ0/QxzhsT8zdJsQypWdToAFzjUd3RAmASD0ACri5XbHcouNGZyvB1BiGNAIcHekbrb4zHU6Z01RBPEiWlO+zfZQYd7quJ0kmzQCS0TaOu+6qzzsx7YAMqNm0hwNogEgj5dCrZIuTTZPHOKtI5/2irU9U0nud1Mx5JblAJrMjmFpsx7Ntpt1VXscQYaxjpJPMngAp4fLQwh7RpPhZdGKNRIZp8pGgyUHWDyW0y+i1w1vJhvpfmsRluIIsRvaRt/C3OHZpw7W84n5qhJjKvhGvovpttra4TvciJX57z3Kq2FqaKzQ1wuIMg9RHBfonCnurJf6jdn/AMVSBYzVVp3aBAJBIkX9Usl6NB+HKskyJ2JN3hgPuzu49OnVde7PYJzaLGGwG7WgR5SFz/sDgahxIljy1ndOqxZ4g7BdgoiBp5ILZp3YIcJ/TqcfE/C3BUfgIB7o8AN/3TWkLqREXQFOA9rsY2vVLqdMsYw6SCBqkWJPHfgUmw9IyALk/utZ2l7O1jjMQKVF5YXgiPd74DiST1JTjIuxbqVP2lQTUJEAbAfugmysqSIUsBopsALmuaBPj4cVpMnra6ZDzDm/dvFQdlznuAMAtbJ6wY+Ur3K4aagtPBSzx/m2CDsx+fYGoKzzpcQ4yCBNj4JXTpEG4I6kFdMc/UBzKBxuH1seHDuwfhcR5riWTw7FN+mWyXBPqvDGb8TyE7ldSwVIU2ho8zx81iMqxzcPShkF77udx8/BaTBuc5ouepNvgvRxY+O/TizZnN0uhu51ieHMpbXrl0iD4q89b+KrbYqrVqiaFGIpOBE7fcIT2g6LSvEhLvwLf0hcUvxaejoWa1sWZxgWVu66ZG0Hj18Fb2dyplKrrDnOcARJiwcRay8qOMFw5onK36RNzqKtHGJKb6NI6m1zSHCQRcdOKRP7PtbqY17y10mHO21cAY2HVNX1YChQeXAk+HwVCZk8P2cDHEgDvE92SQNN9zuTf0VWMoDRyI+/3WsLJcR1keP3Kynab8sON4AJVDFWX0pIjcEW5yVtsWRoHRZLIIfVaW+4G6z4AD/6Wmx9T8meY+d1gDVpgL7C1wXOLvJVMdLZ5tB9QqKZ2WMMPZxcrzVZUOxRO5Ctp1WmwIKVmLqloXz6nBUVnzPT6L5hlKwn1e4gcVXiHNZpLiA0WN+HFTa0ukCzRx+g/dBY3Csa06WibAeqZIAnyrU7EazLWvBDWnfSJgnqUO+nFWo3kUwoOnEj+0Eeg/dUY6kTiKgaJ2MBT/IjyxtIpifGRTh6sWO07lfYmuTNNjC9xkAAx6ngOqKwWRON3ktHLj/CfYXBsYO6I+fquDDgySpvSL5MkV0ZXKuyuktfXdJAP5YHdBmxLt3fBPRDbJiaLd90LWjgF6hx0DueqHPurnlUPKyCWiqhtf3KslB36LMKFdZ+qmRyROVOhrWzx3QjHHS7mh8BiZBA4GP8JYjM12IqWA5qOWvs7/lHwSduMjyInz4qzBYuA9vEOafVrUyQozpVpefGPSFn+17mht4PDyUcFmzWe11mIe4ieMrM4jHfiHk8AbfAAffNEBouyh04dx4vLabfAb/VafNR3Q0clnsDQh9Km33adyf7jv6JpjcUS8chx6IWmwpUN8tqh1CmRxYPhZRDoBKB7NVJww/se9vo4q3E1osDuiZk6DiZJ2VFKtoeCJ7xiAbE+HA9V5VqH2Z5usFQbVaMcHf/ACUtbMNHVHtiRvM328/4UadMT3iTeYJsPAK3G1NkJrh4RoA+aQ1vkk2Z4wN+Nvl8VdiMUY7u4WVr1nVK7nO5AQNgB/KwRhkp/OE8B9JKa5eBNSqN3vMHoCQFmsPiCGEizqkx0G3yWiymwZT/AEtH8/NFGLji3AyRI+Ktr4xpECxPAodg75aeaqx1ETpPkePiEoAnD4sgxuOUL11z0QOFaZJ5BEPxAaCTwWasxfUpoCuyDJQ1TMqpP5TW3/UDAHA2IUmU3OkPeC43lo0t6QJPzTIxL20/v+y+9kfsBVOB0kHcfRV+36rMKFuCdLnICs0MfAm8zG3S/NGZcRqd5/VXYvDamiBbpz5pYoLPsswoe67iQdxI2HDZM6uU0Wy/vNJ4l7vDmkGFpVWyA+JHFoPoi6pqvEGpaw90eZ3RbALcdlFMuPfJ3Jh580kynD/nsYy412mOpCY5jgXMaZcDYkWuYMJXltY08TS/u2PiI9Ub0L6bJmHdTJe4xA31QJPA2Uqj/a0zcaXWcIEtnb6KDyHMdTe9ppunvfpPEO6rNYVzMKT/ANZraQRpptvIEDfUOfBcvN3Z2rHHibDsi4toV2f1U60erGH0ReJqRJtqOyE7P46lULmUSXt0tc55EQQIAPVV5i8kHm4wPBX5Xs5nGnTDa75fTYLwJPmrRRHtWTwJI68EF2eOp73cG2Hkm+nvDoCmsUnixJaEPSHf8lcDfwahxz6LGLwbFZ2uIFV3GD8itCwSkWIpuqVHUWNdJF3aSWtnaY5omAMJqLxMaQAGrV4J0VT0H7JezCOptHtSx4bAAa06vXfrxRmDPecUQF+Id3gealiCHaT0uhsW+w81Zg3SI6IGI0DePMJdjMQZ0ugGeGxARTn38Enzh2muKhd3S2AOpBErGGNA3PK338lY6pcHko4doBaBsWx6Qq8SIlEBKpVkn74JN7R32EbqS7Ui0aLB8Tig18kQJg+Ke4bGw2Dss/WaC8A80WHEtdU4Tbysp1odmjdhBUbLYQVSk6mTaQP/ACCT4LNnsiQdM2P3ujcTnQexxNj81qABZjiA+I3gyOUrM5pTLPZu5G3yV2JhxJDr8wbhDYnFaqeioDqaCQ4bG1vOUkZJuh5QpWajH4amwNqEf9xoJIOlxncHg7zCzWdVtbabWEwLABmi3U7HyTLNg6thsNUZJLSaZjnuPqvMyogVGtGwYAfEbofqTlZRZmo1RDIqr6AIY4jXZw4Hx69U8bmYedXuhrTA67JJT58UxwNCYt1KpLWiX2zT5DSDMODxcUe50PH/AB/dJssry5gPAwORifinBF5nghYp8x26oqPaACSo1MUGQHf1GAh6j2VGRrLSDvt5IOa87HjBvb6BMfnjRLA4iobNaB3ifBLMt7V1gX0XETwdAm1iDHGOI5L7FYlmHc6s4ji1nEknd08+Hqsth2uEVj/W46fLc/EKeNtz7LTUVDo31HFucdJcTf12MpphrB3ks/lTSajT/bPwWgp+6fFdJykMQbLzLqknwXlf3ShcDUh3iFkBg2eYk69AtFz1lB5n32UyOEE+AROeN/Nnm0INrjIb/aUaAw4VdIaZiII9EfVcHd7mJ9UixRkgDonBGloaeAWYUD1EulF1HKGvqszRQsxAOp0b7BHugUmsVOgajzBVj2yQFKxgg0JY0HgQUJmWGBdECIk2ESBx800e2DCCxL7PPIFZsDMNVBplrwJLiZHCJ6KNYE+CYY3D9ymZ92UHouSQQ1w2EboThb0UhOlTDcqzX2dNzCCROpkEjvCRHhc+i0OLwmukx4He0gnzEn4rL4KhO4W+FDS1o4BjfiAnSoRuzMUjfqN+gVwqVQ7usBAvJNj+xTB9BrXu4B7bqYplkGHGf0if8KE5JumdMItJSRVludNLy1zSypMkbT16rQ4fFEzPeB2M3Hw2Wbq5ex1T2tQ6XAAAC217niVF2asaYlR510X/AFKW62afFBrmSLubwPXb48Vj83ZidUU21S/+0Gx/utpd/wAh5rQZUfb+4QI3PDwTzEYEmCPiqxgsi5MhKTxPijnJyao6o04p+oxZoNh57eitzSnemwWa0QPh+y0ePwx1EEQQ6x8fsJPjYcbbMtPMm59LBdEIqPRCcnPsb5Md3cB3fT/ITmi78vzKXUaPs6LGn3ok+d0dQH5YTiEKtP8AKeUBh3Xb4phXP5Th98Eqee7KyAyGcOl48EMDc+Cux1TWGOHmg2OklFAYQHhsHijaFY1B05pNXcnWHbopDmfqsFIGfcqH4deVHboP/cTzKWQUXBkPceoj0V2G/wC4Ol1AmfGVXRf3j4KYRi6pJJQGOMMdG5RLDZCYoTH3slTtgYkzCmS0AcFB7LCyJxtaLcyvaxsFVGB8KyXDqVvMc2AB0HwCx2VUgajPGfRavMaveRMJ+0FN+kPAlgEOIN2kEkGOV0gGdPp7O1DqNvJbkDuDqshnORunVRuD/TEx4dFzZce+R2YcqrixFjM4qVDJJQFauSi6uAq7ODpPANKtoZHVfu0tHHV3T6G6SMfgrKf2bj/Td3/SuJ39ofotk15NtvHdY3sAzQ11Kx0mSerp+gWsrVSumC0cM3cinMMKKgDXE2vYwlNLs4zWwhx0gyWnjCcGrIVVWrpY53T5pydC/HVpJPW30RGGPcSt7pLW804oDuohKsWfyylTnd0prix+Wk52PJYBVSEsP9p+aCpuhzlL2+hx5OF1Qx13FZGYThKWt4HDim9aqI8EDl7NLCTuVWam44IBI+0kSkHt09KzmlBhNJja2kmFVl751Hjt9+iKzakJt+lLcCyHCD5eUqb6N6NmFDYl1/AIiEKXW1eJ9JhLEAnxRl4b5/fxV1cR6JfQq667jwFh5IzFVbqxkFZK784dFosQ6XeCz2RHvp6DLvFYIfi39xvh/CFrOghe13SWhQrn0QZizDVQXDpKW4sS6oeo+SJw7oJPRB1TZ3UysjFvZGrpqu/uj4T+61VdYLLq5YdQ4FbWhV1tBHFEVEhcwhMzqSQzlcoutXFJp4uOyz4xElxJueKIS/D3qTyTVlaCAlOWuHfncQfovMVjIGocHj0NvnCzCMMXV7pHJKNdj1ReIrCPFKa1aLBBMzQDjn3ReVYTUNbj3dRtziyW4ypfxWgy+BQbxRFPMS42AFkM43RgNroKpvKAx48pF+GdyTqpwHMoH2XULMIxzWoR3XfphJMLinU263C9g0E3J2geSY9ocadcEbtOkja1kho4Rz+855H0H0/wpWq2C9j85lNMkls8IMgzsRMcbdYX2YVQ2lAOzQPQSUrdlYqSNZ0WiBe3X79FPGZaadFzWXBk+gAMnyTJCAGRDclGYhw1BB5S2KY6qTKmp88E6Ch1lFifBO2OSHJAS6oTtYBPKZusEvJlyjWdYqse9Pj+y9e6yAxHAOs7oh8T7pV7AAwkcShvebbZBGA8sE6vFNcux7qUcWm8JVhHBrTdWPrkBo6fMrCdIY1ccHh0GHcQeXMdENTcldcmQ4SD8kThMVrdpIg8DzTJmsYYOtDyODmx9VRWlzXs5i3iLj4obE4osk8Rt16KFLFkjU0cbg2I5o2hl8BbsUXUweKAfUX1UkSRYFRo4VzjqdtwCW0FhGAwXtAXG0bJtT7ogbBU4WsGtdNuSubBCKdilb38kK5XVKgAQRf8Vgl094eI+aWR4eqLpVZcAdtQCDQZk7LM6xLQHN0ukOI7wgGOLYWdNYuO5iRbgts/8zSHgHujgBu0HgpZll1L8puhoE8BHDoksVxd2IMtzLVDYi8eiFzjMnF72sJDdOmx33+sptiqLQ8wAElr0h7fTFjot4m6SM7YXEobX0gN6BVCtGydY3LqYqUxpsd7nkeqoq4Jl+7xHE8/FUi/ReLsMyAFwqPnYD5p9gml1+SuynDNZRfpaBLb/Dmi8hEsfN4SN3IqlQA98Pj+35leag4FfY5tieMboXBO7koqW6MybaktI4TCpNYDukR8lc50MMcUtxTrDxWTBReKjIIPooVq7ZFxAAQVQcVHF0wDAFoHyQUmwNaCalUcF5hQfajggKNQgz0U8BiHOqSTJRTB2M3kFxB6r07WVTB339Cr3C09Vz54/BfC/kErX0t5uHzCbtcAEnce+3xTelTBEESq4dRFy/5F246IB73AwTbkF9rLbAwF9VN29Tf0T45qSEkqKq8kclTqIiUbiBZDm4PgqCNEaVQFzfEKf+3VP0f+wTbJsO3SXaRPOJS3/d636/g39kGx49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descr="pre-earth life, people in white rob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713" y="1845734"/>
            <a:ext cx="6253538" cy="4238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601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rgbClr val="C00000"/>
                </a:solidFill>
              </a:rPr>
              <a:t>Rod of Iron</a:t>
            </a:r>
            <a:endParaRPr lang="en-US" sz="7200" b="1" dirty="0">
              <a:solidFill>
                <a:srgbClr val="C00000"/>
              </a:solidFill>
            </a:endParaRPr>
          </a:p>
        </p:txBody>
      </p:sp>
      <p:sp>
        <p:nvSpPr>
          <p:cNvPr id="3" name="Content Placeholder 2"/>
          <p:cNvSpPr>
            <a:spLocks noGrp="1"/>
          </p:cNvSpPr>
          <p:nvPr>
            <p:ph idx="1"/>
          </p:nvPr>
        </p:nvSpPr>
        <p:spPr/>
        <p:txBody>
          <a:bodyPr>
            <a:normAutofit/>
          </a:bodyPr>
          <a:lstStyle/>
          <a:p>
            <a:r>
              <a:rPr lang="en-US" sz="4000" b="1" dirty="0" smtClean="0">
                <a:solidFill>
                  <a:srgbClr val="C00000"/>
                </a:solidFill>
              </a:rPr>
              <a:t>1 Nephi 8:19</a:t>
            </a:r>
            <a:endParaRPr lang="en-US" sz="4000" b="1" dirty="0">
              <a:solidFill>
                <a:srgbClr val="C00000"/>
              </a:solidFill>
            </a:endParaRPr>
          </a:p>
        </p:txBody>
      </p:sp>
      <p:pic>
        <p:nvPicPr>
          <p:cNvPr id="6146" name="Picture 2" descr="http://www.jkirkrichards.com/art/lightbox/images/rodiron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847" y="2415800"/>
            <a:ext cx="9994266" cy="3869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690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Margaret Barker at the Worlds of Joseph Conference</a:t>
            </a:r>
            <a:endParaRPr lang="en-US" dirty="0"/>
          </a:p>
        </p:txBody>
      </p:sp>
      <p:sp>
        <p:nvSpPr>
          <p:cNvPr id="3" name="Content Placeholder 2"/>
          <p:cNvSpPr>
            <a:spLocks noGrp="1"/>
          </p:cNvSpPr>
          <p:nvPr>
            <p:ph idx="1"/>
          </p:nvPr>
        </p:nvSpPr>
        <p:spPr>
          <a:xfrm>
            <a:off x="1097280" y="1845733"/>
            <a:ext cx="10058400" cy="4264121"/>
          </a:xfrm>
        </p:spPr>
        <p:txBody>
          <a:bodyPr>
            <a:normAutofit/>
          </a:bodyPr>
          <a:lstStyle/>
          <a:p>
            <a:r>
              <a:rPr lang="en-US" dirty="0"/>
              <a:t>Consider as well the mysterious rod of iron in this Book of Mormon </a:t>
            </a:r>
            <a:r>
              <a:rPr lang="en-US" dirty="0" smtClean="0"/>
              <a:t>vision. </a:t>
            </a:r>
            <a:r>
              <a:rPr lang="en-US" dirty="0"/>
              <a:t>In the Bible, the rod of iron is mentioned four times as the rod of the Messiah. Each mention in the King James Version says the Messiah uses the rod to "break" the </a:t>
            </a:r>
            <a:r>
              <a:rPr lang="en-US" dirty="0" smtClean="0"/>
              <a:t>nations </a:t>
            </a:r>
            <a:r>
              <a:rPr lang="en-US" dirty="0"/>
              <a:t>or to "rule" </a:t>
            </a:r>
            <a:r>
              <a:rPr lang="en-US" dirty="0" smtClean="0"/>
              <a:t>them. </a:t>
            </a:r>
          </a:p>
          <a:p>
            <a:r>
              <a:rPr lang="en-US" dirty="0" smtClean="0"/>
              <a:t>The </a:t>
            </a:r>
            <a:r>
              <a:rPr lang="en-US" dirty="0"/>
              <a:t>ancient Greek translation (the Septuagint) is significantly different; it understood the Hebrew word in Psalm 2:9 to mean "shepherd" and it reads, "He will shepherd them with a rod of iron</a:t>
            </a:r>
            <a:r>
              <a:rPr lang="en-US" dirty="0" smtClean="0"/>
              <a:t>."</a:t>
            </a:r>
          </a:p>
          <a:p>
            <a:r>
              <a:rPr lang="en-US" dirty="0" smtClean="0"/>
              <a:t>The </a:t>
            </a:r>
            <a:r>
              <a:rPr lang="en-US" dirty="0"/>
              <a:t>Greek text of the Book of Revelation actually uses the word "shepherd</a:t>
            </a:r>
            <a:r>
              <a:rPr lang="en-US" dirty="0" smtClean="0"/>
              <a:t>,“…The holy </a:t>
            </a:r>
            <a:r>
              <a:rPr lang="en-US" dirty="0"/>
              <a:t>child who was taken up to heaven (Revelation 12:5) was to "shepherd the nations with a rod of iron." </a:t>
            </a:r>
            <a:endParaRPr lang="en-US" dirty="0" smtClean="0"/>
          </a:p>
          <a:p>
            <a:r>
              <a:rPr lang="en-US" dirty="0" smtClean="0"/>
              <a:t>Lehi's </a:t>
            </a:r>
            <a:r>
              <a:rPr lang="en-US" dirty="0"/>
              <a:t>vision has the iron rod guiding people to the great tree--the older and probably the original understanding of the word.</a:t>
            </a:r>
            <a:endParaRPr lang="en-US" dirty="0"/>
          </a:p>
        </p:txBody>
      </p:sp>
    </p:spTree>
    <p:extLst>
      <p:ext uri="{BB962C8B-B14F-4D97-AF65-F5344CB8AC3E}">
        <p14:creationId xmlns:p14="http://schemas.microsoft.com/office/powerpoint/2010/main" val="2996117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23</a:t>
            </a:r>
            <a:endParaRPr lang="en-US" dirty="0"/>
          </a:p>
        </p:txBody>
      </p:sp>
      <p:sp>
        <p:nvSpPr>
          <p:cNvPr id="3" name="Content Placeholder 2"/>
          <p:cNvSpPr>
            <a:spLocks noGrp="1"/>
          </p:cNvSpPr>
          <p:nvPr>
            <p:ph idx="1"/>
          </p:nvPr>
        </p:nvSpPr>
        <p:spPr/>
        <p:txBody>
          <a:bodyPr/>
          <a:lstStyle/>
          <a:p>
            <a:endParaRPr lang="en-US"/>
          </a:p>
        </p:txBody>
      </p:sp>
      <p:pic>
        <p:nvPicPr>
          <p:cNvPr id="5122" name="Picture 2" descr="http://www.maninthemaze.com/images/849_iStock_0000r0345g4762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3445626"/>
            <a:ext cx="12192000" cy="10303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4690" y="2350067"/>
            <a:ext cx="11986954" cy="4154984"/>
          </a:xfrm>
          <a:prstGeom prst="rect">
            <a:avLst/>
          </a:prstGeom>
        </p:spPr>
        <p:txBody>
          <a:bodyPr wrap="square">
            <a:spAutoFit/>
          </a:bodyPr>
          <a:lstStyle/>
          <a:p>
            <a:pPr fontAlgn="base"/>
            <a:r>
              <a:rPr lang="en-US" sz="2400" b="1" i="0" dirty="0" smtClean="0">
                <a:solidFill>
                  <a:schemeClr val="bg1"/>
                </a:solidFill>
                <a:effectLst/>
                <a:latin typeface="Palatino"/>
              </a:rPr>
              <a:t>1 The </a:t>
            </a:r>
            <a:r>
              <a:rPr lang="en-US" sz="2400" b="1" i="0" cap="small" dirty="0" smtClean="0">
                <a:solidFill>
                  <a:schemeClr val="bg1"/>
                </a:solidFill>
                <a:effectLst/>
                <a:latin typeface="Palatino"/>
              </a:rPr>
              <a:t>Lord</a:t>
            </a:r>
            <a:r>
              <a:rPr lang="en-US" sz="2400" b="1" i="0" dirty="0" smtClean="0">
                <a:solidFill>
                  <a:schemeClr val="bg1"/>
                </a:solidFill>
                <a:effectLst/>
                <a:latin typeface="Palatino"/>
              </a:rPr>
              <a:t> </a:t>
            </a:r>
            <a:r>
              <a:rPr lang="en-US" sz="2400" b="1" i="1" dirty="0" smtClean="0">
                <a:solidFill>
                  <a:schemeClr val="bg1"/>
                </a:solidFill>
                <a:effectLst/>
                <a:latin typeface="Palatino"/>
              </a:rPr>
              <a:t>is</a:t>
            </a:r>
            <a:r>
              <a:rPr lang="en-US" sz="2400" b="1" i="0" dirty="0" smtClean="0">
                <a:solidFill>
                  <a:schemeClr val="bg1"/>
                </a:solidFill>
                <a:effectLst/>
                <a:latin typeface="Palatino"/>
              </a:rPr>
              <a:t> my shepherd; I shall not want.</a:t>
            </a:r>
          </a:p>
          <a:p>
            <a:pPr fontAlgn="base"/>
            <a:r>
              <a:rPr lang="en-US" sz="2400" b="1" i="0" dirty="0" smtClean="0">
                <a:solidFill>
                  <a:schemeClr val="bg1"/>
                </a:solidFill>
                <a:effectLst/>
                <a:latin typeface="Palatino"/>
              </a:rPr>
              <a:t> 2 He </a:t>
            </a:r>
            <a:r>
              <a:rPr lang="en-US" sz="2400" b="1" i="0" dirty="0" err="1" smtClean="0">
                <a:solidFill>
                  <a:schemeClr val="bg1"/>
                </a:solidFill>
                <a:effectLst/>
                <a:latin typeface="Palatino"/>
              </a:rPr>
              <a:t>maketh</a:t>
            </a:r>
            <a:r>
              <a:rPr lang="en-US" sz="2400" b="1" i="0" dirty="0" smtClean="0">
                <a:solidFill>
                  <a:schemeClr val="bg1"/>
                </a:solidFill>
                <a:effectLst/>
                <a:latin typeface="Palatino"/>
              </a:rPr>
              <a:t> me to lie down in green pastures: he </a:t>
            </a:r>
            <a:r>
              <a:rPr lang="en-US" sz="2400" b="1" i="0" dirty="0" err="1" smtClean="0">
                <a:solidFill>
                  <a:schemeClr val="bg1"/>
                </a:solidFill>
                <a:effectLst/>
                <a:latin typeface="Palatino"/>
              </a:rPr>
              <a:t>leadeth</a:t>
            </a:r>
            <a:r>
              <a:rPr lang="en-US" sz="2400" b="1" i="0" dirty="0" smtClean="0">
                <a:solidFill>
                  <a:schemeClr val="bg1"/>
                </a:solidFill>
                <a:effectLst/>
                <a:latin typeface="Palatino"/>
              </a:rPr>
              <a:t> me beside the still waters.</a:t>
            </a:r>
          </a:p>
          <a:p>
            <a:pPr fontAlgn="base"/>
            <a:r>
              <a:rPr lang="en-US" sz="2400" b="1" i="0" dirty="0" smtClean="0">
                <a:solidFill>
                  <a:schemeClr val="bg1"/>
                </a:solidFill>
                <a:effectLst/>
                <a:latin typeface="Palatino"/>
              </a:rPr>
              <a:t> 3 He </a:t>
            </a:r>
            <a:r>
              <a:rPr lang="en-US" sz="2400" b="1" i="0" dirty="0" err="1" smtClean="0">
                <a:solidFill>
                  <a:schemeClr val="bg1"/>
                </a:solidFill>
                <a:effectLst/>
                <a:latin typeface="Palatino"/>
              </a:rPr>
              <a:t>restoreth</a:t>
            </a:r>
            <a:r>
              <a:rPr lang="en-US" sz="2400" b="1" i="0" dirty="0" smtClean="0">
                <a:solidFill>
                  <a:schemeClr val="bg1"/>
                </a:solidFill>
                <a:effectLst/>
                <a:latin typeface="Palatino"/>
              </a:rPr>
              <a:t> my soul: he </a:t>
            </a:r>
            <a:r>
              <a:rPr lang="en-US" sz="2400" b="1" i="0" dirty="0" err="1" smtClean="0">
                <a:solidFill>
                  <a:schemeClr val="bg1"/>
                </a:solidFill>
                <a:effectLst/>
                <a:latin typeface="Palatino"/>
              </a:rPr>
              <a:t>leadeth</a:t>
            </a:r>
            <a:r>
              <a:rPr lang="en-US" sz="2400" b="1" i="0" dirty="0" smtClean="0">
                <a:solidFill>
                  <a:schemeClr val="bg1"/>
                </a:solidFill>
                <a:effectLst/>
                <a:latin typeface="Palatino"/>
              </a:rPr>
              <a:t> me in the paths of righteousness for his name’s sake.</a:t>
            </a:r>
          </a:p>
          <a:p>
            <a:pPr fontAlgn="base"/>
            <a:r>
              <a:rPr lang="en-US" sz="2400" b="1" i="0" dirty="0" smtClean="0">
                <a:solidFill>
                  <a:schemeClr val="bg1"/>
                </a:solidFill>
                <a:effectLst/>
                <a:latin typeface="Palatino"/>
              </a:rPr>
              <a:t> 4 Yea, though I walk through the valley of the shadow of death, I will fear no evil: for thou </a:t>
            </a:r>
            <a:r>
              <a:rPr lang="en-US" sz="2400" b="1" i="1" dirty="0" smtClean="0">
                <a:solidFill>
                  <a:schemeClr val="bg1"/>
                </a:solidFill>
                <a:effectLst/>
                <a:latin typeface="Palatino"/>
              </a:rPr>
              <a:t>art</a:t>
            </a:r>
            <a:r>
              <a:rPr lang="en-US" sz="2400" b="1" i="0" dirty="0" smtClean="0">
                <a:solidFill>
                  <a:schemeClr val="bg1"/>
                </a:solidFill>
                <a:effectLst/>
                <a:latin typeface="Palatino"/>
              </a:rPr>
              <a:t> with me; thy rod and thy staff they comfort me.</a:t>
            </a:r>
          </a:p>
          <a:p>
            <a:pPr fontAlgn="base"/>
            <a:r>
              <a:rPr lang="en-US" sz="2400" b="1" i="0" dirty="0" smtClean="0">
                <a:solidFill>
                  <a:schemeClr val="bg1"/>
                </a:solidFill>
                <a:effectLst/>
                <a:latin typeface="Palatino"/>
              </a:rPr>
              <a:t> 5 Thou </a:t>
            </a:r>
            <a:r>
              <a:rPr lang="en-US" sz="2400" b="1" i="0" dirty="0" err="1" smtClean="0">
                <a:solidFill>
                  <a:schemeClr val="bg1"/>
                </a:solidFill>
                <a:effectLst/>
                <a:latin typeface="Palatino"/>
              </a:rPr>
              <a:t>preparest</a:t>
            </a:r>
            <a:r>
              <a:rPr lang="en-US" sz="2400" b="1" i="0" dirty="0" smtClean="0">
                <a:solidFill>
                  <a:schemeClr val="bg1"/>
                </a:solidFill>
                <a:effectLst/>
                <a:latin typeface="Palatino"/>
              </a:rPr>
              <a:t> a table before me in the presence of mine enemies: thou </a:t>
            </a:r>
            <a:r>
              <a:rPr lang="en-US" sz="2400" b="1" i="0" dirty="0" err="1" smtClean="0">
                <a:solidFill>
                  <a:schemeClr val="bg1"/>
                </a:solidFill>
                <a:effectLst/>
                <a:latin typeface="Palatino"/>
              </a:rPr>
              <a:t>anointest</a:t>
            </a:r>
            <a:r>
              <a:rPr lang="en-US" sz="2400" b="1" i="0" dirty="0" smtClean="0">
                <a:solidFill>
                  <a:schemeClr val="bg1"/>
                </a:solidFill>
                <a:effectLst/>
                <a:latin typeface="Palatino"/>
              </a:rPr>
              <a:t> my head with oil; my cup </a:t>
            </a:r>
            <a:r>
              <a:rPr lang="en-US" sz="2400" b="1" i="0" dirty="0" err="1" smtClean="0">
                <a:solidFill>
                  <a:schemeClr val="bg1"/>
                </a:solidFill>
                <a:effectLst/>
                <a:latin typeface="Palatino"/>
              </a:rPr>
              <a:t>runneth</a:t>
            </a:r>
            <a:r>
              <a:rPr lang="en-US" sz="2400" b="1" i="0" dirty="0" smtClean="0">
                <a:solidFill>
                  <a:schemeClr val="bg1"/>
                </a:solidFill>
                <a:effectLst/>
                <a:latin typeface="Palatino"/>
              </a:rPr>
              <a:t> over.</a:t>
            </a:r>
          </a:p>
          <a:p>
            <a:pPr fontAlgn="base"/>
            <a:r>
              <a:rPr lang="en-US" sz="2400" b="1" i="0" dirty="0" smtClean="0">
                <a:solidFill>
                  <a:schemeClr val="bg1"/>
                </a:solidFill>
                <a:effectLst/>
                <a:latin typeface="Palatino"/>
              </a:rPr>
              <a:t> 6 Surely goodness and mercy shall follow me all the days of my life: and I will dwell in the house of the </a:t>
            </a:r>
            <a:r>
              <a:rPr lang="en-US" sz="2400" b="1" i="0" cap="small" dirty="0" smtClean="0">
                <a:solidFill>
                  <a:schemeClr val="bg1"/>
                </a:solidFill>
                <a:effectLst/>
                <a:latin typeface="Palatino"/>
              </a:rPr>
              <a:t>Lord</a:t>
            </a:r>
            <a:r>
              <a:rPr lang="en-US" sz="2400" b="1" i="0" dirty="0" smtClean="0">
                <a:solidFill>
                  <a:schemeClr val="bg1"/>
                </a:solidFill>
                <a:effectLst/>
                <a:latin typeface="Palatino"/>
              </a:rPr>
              <a:t> for ever.</a:t>
            </a:r>
            <a:endParaRPr lang="en-US" sz="2400" b="1" i="0" dirty="0">
              <a:solidFill>
                <a:schemeClr val="bg1"/>
              </a:solidFill>
              <a:effectLst/>
              <a:latin typeface="Palatino"/>
            </a:endParaRPr>
          </a:p>
        </p:txBody>
      </p:sp>
    </p:spTree>
    <p:extLst>
      <p:ext uri="{BB962C8B-B14F-4D97-AF65-F5344CB8AC3E}">
        <p14:creationId xmlns:p14="http://schemas.microsoft.com/office/powerpoint/2010/main" val="336069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The “Temple Gone Dark”</a:t>
            </a:r>
            <a:endParaRPr lang="en-US" b="1" dirty="0">
              <a:solidFill>
                <a:srgbClr val="C00000"/>
              </a:solidFill>
            </a:endParaRPr>
          </a:p>
        </p:txBody>
      </p:sp>
      <p:sp>
        <p:nvSpPr>
          <p:cNvPr id="3" name="Content Placeholder 2"/>
          <p:cNvSpPr>
            <a:spLocks noGrp="1"/>
          </p:cNvSpPr>
          <p:nvPr>
            <p:ph idx="1"/>
          </p:nvPr>
        </p:nvSpPr>
        <p:spPr>
          <a:xfrm>
            <a:off x="1097280" y="1845734"/>
            <a:ext cx="4330931" cy="4023360"/>
          </a:xfrm>
        </p:spPr>
        <p:txBody>
          <a:bodyPr>
            <a:normAutofit/>
          </a:bodyPr>
          <a:lstStyle/>
          <a:p>
            <a:r>
              <a:rPr lang="en-US" sz="4800" b="1" dirty="0" smtClean="0">
                <a:solidFill>
                  <a:srgbClr val="C00000"/>
                </a:solidFill>
              </a:rPr>
              <a:t>1 Nephi 8:26</a:t>
            </a:r>
            <a:endParaRPr lang="en-US" sz="4800" b="1" dirty="0">
              <a:solidFill>
                <a:srgbClr val="C00000"/>
              </a:solidFill>
            </a:endParaRPr>
          </a:p>
        </p:txBody>
      </p:sp>
      <p:pic>
        <p:nvPicPr>
          <p:cNvPr id="9220" name="Picture 4" descr="http://stepbystep.alancminer.com/helper/Generate/15_1n8_2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760" y="133638"/>
            <a:ext cx="4197927" cy="6622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931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4453</TotalTime>
  <Words>213</Words>
  <Application>Microsoft Office PowerPoint</Application>
  <PresentationFormat>Widescreen</PresentationFormat>
  <Paragraphs>33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Palatino</vt:lpstr>
      <vt:lpstr>Retrospect</vt:lpstr>
      <vt:lpstr>The Wisdom Tree</vt:lpstr>
      <vt:lpstr>PowerPoint Presentation</vt:lpstr>
      <vt:lpstr>1 Nephi 8</vt:lpstr>
      <vt:lpstr>The Tree</vt:lpstr>
      <vt:lpstr>Joy and our Kindred</vt:lpstr>
      <vt:lpstr>Rod of Iron</vt:lpstr>
      <vt:lpstr>Margaret Barker at the Worlds of Joseph Conference</vt:lpstr>
      <vt:lpstr>Psalm 23</vt:lpstr>
      <vt:lpstr>The “Temple Gone Dark”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Hinckley</dc:creator>
  <cp:lastModifiedBy>Kevin Hinckley</cp:lastModifiedBy>
  <cp:revision>22</cp:revision>
  <dcterms:created xsi:type="dcterms:W3CDTF">2015-10-07T13:02:00Z</dcterms:created>
  <dcterms:modified xsi:type="dcterms:W3CDTF">2015-10-10T15:15:48Z</dcterms:modified>
</cp:coreProperties>
</file>