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sldIdLst>
    <p:sldId id="256" r:id="rId2"/>
    <p:sldId id="270" r:id="rId3"/>
    <p:sldId id="269" r:id="rId4"/>
    <p:sldId id="271" r:id="rId5"/>
    <p:sldId id="264" r:id="rId6"/>
    <p:sldId id="265" r:id="rId7"/>
    <p:sldId id="262" r:id="rId8"/>
    <p:sldId id="261" r:id="rId9"/>
    <p:sldId id="268" r:id="rId10"/>
    <p:sldId id="277" r:id="rId11"/>
    <p:sldId id="274" r:id="rId12"/>
    <p:sldId id="258" r:id="rId13"/>
    <p:sldId id="275" r:id="rId14"/>
    <p:sldId id="273" r:id="rId15"/>
    <p:sldId id="272" r:id="rId16"/>
    <p:sldId id="276" r:id="rId17"/>
    <p:sldId id="278" r:id="rId18"/>
    <p:sldId id="279"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3B934-0AB1-40C2-A35A-9E77AD86321C}" type="datetimeFigureOut">
              <a:rPr lang="en-US" smtClean="0"/>
              <a:pPr/>
              <a:t>2/26/2012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D06A80-00EE-48AA-8EEC-47E32DE7192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D06A80-00EE-48AA-8EEC-47E32DE7192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0A7B10-64DF-4757-947C-02ECE392D72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D06A80-00EE-48AA-8EEC-47E32DE7192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D06A80-00EE-48AA-8EEC-47E32DE7192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D06A80-00EE-48AA-8EEC-47E32DE7192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D06A80-00EE-48AA-8EEC-47E32DE7192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D06A80-00EE-48AA-8EEC-47E32DE7192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D06A80-00EE-48AA-8EEC-47E32DE7192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D06A80-00EE-48AA-8EEC-47E32DE7192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D06A80-00EE-48AA-8EEC-47E32DE71921}"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D06A80-00EE-48AA-8EEC-47E32DE7192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D06A80-00EE-48AA-8EEC-47E32DE7192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D06A80-00EE-48AA-8EEC-47E32DE7192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D06A80-00EE-48AA-8EEC-47E32DE7192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D06A80-00EE-48AA-8EEC-47E32DE7192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D06A80-00EE-48AA-8EEC-47E32DE7192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D06A80-00EE-48AA-8EEC-47E32DE7192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D06A80-00EE-48AA-8EEC-47E32DE7192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9144000" cy="6858000"/>
            <a:chOff x="0" y="0"/>
            <a:chExt cx="5760" cy="4320"/>
          </a:xfrm>
        </p:grpSpPr>
        <p:sp>
          <p:nvSpPr>
            <p:cNvPr id="819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latin typeface="Times New Roman" pitchFamily="18" charset="0"/>
              </a:endParaRPr>
            </a:p>
          </p:txBody>
        </p:sp>
        <p:sp>
          <p:nvSpPr>
            <p:cNvPr id="819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grpSp>
          <p:nvGrpSpPr>
            <p:cNvPr id="8197" name="Group 5"/>
            <p:cNvGrpSpPr>
              <a:grpSpLocks/>
            </p:cNvGrpSpPr>
            <p:nvPr/>
          </p:nvGrpSpPr>
          <p:grpSpPr bwMode="auto">
            <a:xfrm>
              <a:off x="0" y="672"/>
              <a:ext cx="1806" cy="1989"/>
              <a:chOff x="0" y="672"/>
              <a:chExt cx="1806" cy="1989"/>
            </a:xfrm>
          </p:grpSpPr>
          <p:sp>
            <p:nvSpPr>
              <p:cNvPr id="819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819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820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820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820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820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820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820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820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820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grpSp>
      </p:grpSp>
      <p:sp>
        <p:nvSpPr>
          <p:cNvPr id="8208"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8209" name="Rectangle 17"/>
          <p:cNvSpPr>
            <a:spLocks noGrp="1" noChangeArrowheads="1"/>
          </p:cNvSpPr>
          <p:nvPr>
            <p:ph type="ftr" sz="quarter" idx="3"/>
          </p:nvPr>
        </p:nvSpPr>
        <p:spPr/>
        <p:txBody>
          <a:bodyPr/>
          <a:lstStyle>
            <a:lvl1pPr>
              <a:defRPr/>
            </a:lvl1pPr>
          </a:lstStyle>
          <a:p>
            <a:endParaRPr lang="en-US"/>
          </a:p>
        </p:txBody>
      </p:sp>
      <p:sp>
        <p:nvSpPr>
          <p:cNvPr id="8210" name="Rectangle 18"/>
          <p:cNvSpPr>
            <a:spLocks noGrp="1" noChangeArrowheads="1"/>
          </p:cNvSpPr>
          <p:nvPr>
            <p:ph type="sldNum" sz="quarter" idx="4"/>
          </p:nvPr>
        </p:nvSpPr>
        <p:spPr/>
        <p:txBody>
          <a:bodyPr/>
          <a:lstStyle>
            <a:lvl1pPr>
              <a:defRPr/>
            </a:lvl1pPr>
          </a:lstStyle>
          <a:p>
            <a:fld id="{951B65D9-577D-431B-909A-5600B2CB8BC9}" type="slidenum">
              <a:rPr lang="en-US"/>
              <a:pPr/>
              <a:t>‹#›</a:t>
            </a:fld>
            <a:endParaRPr lang="en-US"/>
          </a:p>
        </p:txBody>
      </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12">
                                            <p:txEl>
                                              <p:pRg st="0" end="0"/>
                                            </p:txEl>
                                          </p:spTgt>
                                        </p:tgtEl>
                                        <p:attrNameLst>
                                          <p:attrName>style.visibility</p:attrName>
                                        </p:attrNameLst>
                                      </p:cBhvr>
                                      <p:to>
                                        <p:strVal val="visible"/>
                                      </p:to>
                                    </p:set>
                                    <p:animEffect transition="in" filter="fade">
                                      <p:cBhvr>
                                        <p:cTn id="7" dur="1000"/>
                                        <p:tgtEl>
                                          <p:spTgt spid="8212">
                                            <p:txEl>
                                              <p:pRg st="0" end="0"/>
                                            </p:txEl>
                                          </p:spTgt>
                                        </p:tgtEl>
                                      </p:cBhvr>
                                    </p:animEffect>
                                    <p:anim calcmode="lin" valueType="num">
                                      <p:cBhvr>
                                        <p:cTn id="8" dur="1000" fill="hold"/>
                                        <p:tgtEl>
                                          <p:spTgt spid="82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2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 grpId="0" build="p">
        <p:tmplLst>
          <p:tmpl lvl="1">
            <p:tnLst>
              <p:par>
                <p:cTn presetID="42" presetClass="entr" presetSubtype="0" fill="hold" nodeType="clickEffect">
                  <p:stCondLst>
                    <p:cond delay="0"/>
                  </p:stCondLst>
                  <p:childTnLst>
                    <p:set>
                      <p:cBhvr>
                        <p:cTn dur="1" fill="hold">
                          <p:stCondLst>
                            <p:cond delay="0"/>
                          </p:stCondLst>
                        </p:cTn>
                        <p:tgtEl>
                          <p:spTgt spid="8212"/>
                        </p:tgtEl>
                        <p:attrNameLst>
                          <p:attrName>style.visibility</p:attrName>
                        </p:attrNameLst>
                      </p:cBhvr>
                      <p:to>
                        <p:strVal val="visible"/>
                      </p:to>
                    </p:set>
                    <p:animEffect transition="in" filter="fade">
                      <p:cBhvr>
                        <p:cTn dur="1000"/>
                        <p:tgtEl>
                          <p:spTgt spid="8212"/>
                        </p:tgtEl>
                      </p:cBhvr>
                    </p:animEffect>
                    <p:anim calcmode="lin" valueType="num">
                      <p:cBhvr>
                        <p:cTn dur="1000" fill="hold"/>
                        <p:tgtEl>
                          <p:spTgt spid="8212"/>
                        </p:tgtEl>
                        <p:attrNameLst>
                          <p:attrName>ppt_x</p:attrName>
                        </p:attrNameLst>
                      </p:cBhvr>
                      <p:tavLst>
                        <p:tav tm="0">
                          <p:val>
                            <p:strVal val="#ppt_x"/>
                          </p:val>
                        </p:tav>
                        <p:tav tm="100000">
                          <p:val>
                            <p:strVal val="#ppt_x"/>
                          </p:val>
                        </p:tav>
                      </p:tavLst>
                    </p:anim>
                    <p:anim calcmode="lin" valueType="num">
                      <p:cBhvr>
                        <p:cTn dur="1000" fill="hold"/>
                        <p:tgtEl>
                          <p:spTgt spid="821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48697B4-77D0-4CA5-BFA7-74E2610A6405}"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30BC3B46-6109-4D01-8371-2815521385C7}"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D93CC9CB-6783-4BB4-B530-D967A0CE056A}"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6CF86D83-8FFA-4E26-9723-8D5934DB54EF}"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19E8121A-41E9-44AD-B16A-F91724DACE1A}"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64A55544-FB90-4930-BD62-AFF0EE141D88}"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D822715B-3900-4F76-9BF2-92BE64F5DF56}"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414ED35F-7428-414E-97CB-2A0651221E8E}"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711393A-91DE-428D-8DA0-FAE2D1D084FE}"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E9437C5D-18AF-4A44-8EB6-600D9F7B76EA}"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US"/>
          </a:p>
        </p:txBody>
      </p:sp>
      <p:sp>
        <p:nvSpPr>
          <p:cNvPr id="71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09780426-E2BA-432F-956C-F61F03D840D0}" type="slidenum">
              <a:rPr lang="en-US"/>
              <a:pPr/>
              <a:t>‹#›</a:t>
            </a:fld>
            <a:endParaRPr lang="en-US"/>
          </a:p>
        </p:txBody>
      </p:sp>
      <p:grpSp>
        <p:nvGrpSpPr>
          <p:cNvPr id="7172" name="Group 4"/>
          <p:cNvGrpSpPr>
            <a:grpSpLocks/>
          </p:cNvGrpSpPr>
          <p:nvPr/>
        </p:nvGrpSpPr>
        <p:grpSpPr bwMode="auto">
          <a:xfrm>
            <a:off x="0" y="0"/>
            <a:ext cx="9144000" cy="546100"/>
            <a:chOff x="0" y="0"/>
            <a:chExt cx="5760" cy="344"/>
          </a:xfrm>
        </p:grpSpPr>
        <p:sp>
          <p:nvSpPr>
            <p:cNvPr id="717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latin typeface="Times New Roman" pitchFamily="18" charset="0"/>
              </a:endParaRPr>
            </a:p>
          </p:txBody>
        </p:sp>
        <p:sp>
          <p:nvSpPr>
            <p:cNvPr id="717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US" sz="2400">
                <a:latin typeface="Times New Roman" pitchFamily="18" charset="0"/>
              </a:endParaRPr>
            </a:p>
          </p:txBody>
        </p:sp>
        <p:sp>
          <p:nvSpPr>
            <p:cNvPr id="717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717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717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717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717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718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718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n-US">
                <a:solidFill>
                  <a:schemeClr val="accent2"/>
                </a:solidFill>
              </a:endParaRPr>
            </a:p>
          </p:txBody>
        </p:sp>
      </p:grpSp>
      <p:sp>
        <p:nvSpPr>
          <p:cNvPr id="7182"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83"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83">
                                            <p:txEl>
                                              <p:pRg st="0" end="0"/>
                                            </p:txEl>
                                          </p:spTgt>
                                        </p:tgtEl>
                                        <p:attrNameLst>
                                          <p:attrName>style.visibility</p:attrName>
                                        </p:attrNameLst>
                                      </p:cBhvr>
                                      <p:to>
                                        <p:strVal val="visible"/>
                                      </p:to>
                                    </p:set>
                                    <p:animEffect transition="in" filter="fade">
                                      <p:cBhvr>
                                        <p:cTn id="7" dur="1000"/>
                                        <p:tgtEl>
                                          <p:spTgt spid="7183">
                                            <p:txEl>
                                              <p:pRg st="0" end="0"/>
                                            </p:txEl>
                                          </p:spTgt>
                                        </p:tgtEl>
                                      </p:cBhvr>
                                    </p:animEffect>
                                    <p:anim calcmode="lin" valueType="num">
                                      <p:cBhvr>
                                        <p:cTn id="8" dur="1000" fill="hold"/>
                                        <p:tgtEl>
                                          <p:spTgt spid="71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8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83">
                                            <p:txEl>
                                              <p:pRg st="1" end="1"/>
                                            </p:txEl>
                                          </p:spTgt>
                                        </p:tgtEl>
                                        <p:attrNameLst>
                                          <p:attrName>style.visibility</p:attrName>
                                        </p:attrNameLst>
                                      </p:cBhvr>
                                      <p:to>
                                        <p:strVal val="visible"/>
                                      </p:to>
                                    </p:set>
                                    <p:animEffect transition="in" filter="fade">
                                      <p:cBhvr>
                                        <p:cTn id="12" dur="1000"/>
                                        <p:tgtEl>
                                          <p:spTgt spid="7183">
                                            <p:txEl>
                                              <p:pRg st="1" end="1"/>
                                            </p:txEl>
                                          </p:spTgt>
                                        </p:tgtEl>
                                      </p:cBhvr>
                                    </p:animEffect>
                                    <p:anim calcmode="lin" valueType="num">
                                      <p:cBhvr>
                                        <p:cTn id="13" dur="1000" fill="hold"/>
                                        <p:tgtEl>
                                          <p:spTgt spid="718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18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183">
                                            <p:txEl>
                                              <p:pRg st="2" end="2"/>
                                            </p:txEl>
                                          </p:spTgt>
                                        </p:tgtEl>
                                        <p:attrNameLst>
                                          <p:attrName>style.visibility</p:attrName>
                                        </p:attrNameLst>
                                      </p:cBhvr>
                                      <p:to>
                                        <p:strVal val="visible"/>
                                      </p:to>
                                    </p:set>
                                    <p:animEffect transition="in" filter="fade">
                                      <p:cBhvr>
                                        <p:cTn id="17" dur="1000"/>
                                        <p:tgtEl>
                                          <p:spTgt spid="7183">
                                            <p:txEl>
                                              <p:pRg st="2" end="2"/>
                                            </p:txEl>
                                          </p:spTgt>
                                        </p:tgtEl>
                                      </p:cBhvr>
                                    </p:animEffect>
                                    <p:anim calcmode="lin" valueType="num">
                                      <p:cBhvr>
                                        <p:cTn id="18" dur="1000" fill="hold"/>
                                        <p:tgtEl>
                                          <p:spTgt spid="718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18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183">
                                            <p:txEl>
                                              <p:pRg st="3" end="3"/>
                                            </p:txEl>
                                          </p:spTgt>
                                        </p:tgtEl>
                                        <p:attrNameLst>
                                          <p:attrName>style.visibility</p:attrName>
                                        </p:attrNameLst>
                                      </p:cBhvr>
                                      <p:to>
                                        <p:strVal val="visible"/>
                                      </p:to>
                                    </p:set>
                                    <p:animEffect transition="in" filter="fade">
                                      <p:cBhvr>
                                        <p:cTn id="22" dur="1000"/>
                                        <p:tgtEl>
                                          <p:spTgt spid="7183">
                                            <p:txEl>
                                              <p:pRg st="3" end="3"/>
                                            </p:txEl>
                                          </p:spTgt>
                                        </p:tgtEl>
                                      </p:cBhvr>
                                    </p:animEffect>
                                    <p:anim calcmode="lin" valueType="num">
                                      <p:cBhvr>
                                        <p:cTn id="23" dur="1000" fill="hold"/>
                                        <p:tgtEl>
                                          <p:spTgt spid="718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18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183">
                                            <p:txEl>
                                              <p:pRg st="4" end="4"/>
                                            </p:txEl>
                                          </p:spTgt>
                                        </p:tgtEl>
                                        <p:attrNameLst>
                                          <p:attrName>style.visibility</p:attrName>
                                        </p:attrNameLst>
                                      </p:cBhvr>
                                      <p:to>
                                        <p:strVal val="visible"/>
                                      </p:to>
                                    </p:set>
                                    <p:animEffect transition="in" filter="fade">
                                      <p:cBhvr>
                                        <p:cTn id="27" dur="1000"/>
                                        <p:tgtEl>
                                          <p:spTgt spid="7183">
                                            <p:txEl>
                                              <p:pRg st="4" end="4"/>
                                            </p:txEl>
                                          </p:spTgt>
                                        </p:tgtEl>
                                      </p:cBhvr>
                                    </p:animEffect>
                                    <p:anim calcmode="lin" valueType="num">
                                      <p:cBhvr>
                                        <p:cTn id="28" dur="1000" fill="hold"/>
                                        <p:tgtEl>
                                          <p:spTgt spid="718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18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 grpId="0" build="p">
        <p:tmplLst>
          <p:tmpl lvl="1">
            <p:tnLst>
              <p:par>
                <p:cTn presetID="42" presetClass="entr" presetSubtype="0" fill="hold" nodeType="clickEffect">
                  <p:stCondLst>
                    <p:cond delay="0"/>
                  </p:stCondLst>
                  <p:childTnLst>
                    <p:set>
                      <p:cBhvr>
                        <p:cTn dur="1" fill="hold">
                          <p:stCondLst>
                            <p:cond delay="0"/>
                          </p:stCondLst>
                        </p:cTn>
                        <p:tgtEl>
                          <p:spTgt spid="7183"/>
                        </p:tgtEl>
                        <p:attrNameLst>
                          <p:attrName>style.visibility</p:attrName>
                        </p:attrNameLst>
                      </p:cBhvr>
                      <p:to>
                        <p:strVal val="visible"/>
                      </p:to>
                    </p:set>
                    <p:animEffect transition="in" filter="fade">
                      <p:cBhvr>
                        <p:cTn dur="1000"/>
                        <p:tgtEl>
                          <p:spTgt spid="7183"/>
                        </p:tgtEl>
                      </p:cBhvr>
                    </p:animEffect>
                    <p:anim calcmode="lin" valueType="num">
                      <p:cBhvr>
                        <p:cTn dur="1000" fill="hold"/>
                        <p:tgtEl>
                          <p:spTgt spid="7183"/>
                        </p:tgtEl>
                        <p:attrNameLst>
                          <p:attrName>ppt_x</p:attrName>
                        </p:attrNameLst>
                      </p:cBhvr>
                      <p:tavLst>
                        <p:tav tm="0">
                          <p:val>
                            <p:strVal val="#ppt_x"/>
                          </p:val>
                        </p:tav>
                        <p:tav tm="100000">
                          <p:val>
                            <p:strVal val="#ppt_x"/>
                          </p:val>
                        </p:tav>
                      </p:tavLst>
                    </p:anim>
                    <p:anim calcmode="lin" valueType="num">
                      <p:cBhvr>
                        <p:cTn dur="1000" fill="hold"/>
                        <p:tgtEl>
                          <p:spTgt spid="718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7183"/>
                        </p:tgtEl>
                        <p:attrNameLst>
                          <p:attrName>style.visibility</p:attrName>
                        </p:attrNameLst>
                      </p:cBhvr>
                      <p:to>
                        <p:strVal val="visible"/>
                      </p:to>
                    </p:set>
                    <p:animEffect transition="in" filter="fade">
                      <p:cBhvr>
                        <p:cTn dur="1000"/>
                        <p:tgtEl>
                          <p:spTgt spid="7183"/>
                        </p:tgtEl>
                      </p:cBhvr>
                    </p:animEffect>
                    <p:anim calcmode="lin" valueType="num">
                      <p:cBhvr>
                        <p:cTn dur="1000" fill="hold"/>
                        <p:tgtEl>
                          <p:spTgt spid="7183"/>
                        </p:tgtEl>
                        <p:attrNameLst>
                          <p:attrName>ppt_x</p:attrName>
                        </p:attrNameLst>
                      </p:cBhvr>
                      <p:tavLst>
                        <p:tav tm="0">
                          <p:val>
                            <p:strVal val="#ppt_x"/>
                          </p:val>
                        </p:tav>
                        <p:tav tm="100000">
                          <p:val>
                            <p:strVal val="#ppt_x"/>
                          </p:val>
                        </p:tav>
                      </p:tavLst>
                    </p:anim>
                    <p:anim calcmode="lin" valueType="num">
                      <p:cBhvr>
                        <p:cTn dur="1000" fill="hold"/>
                        <p:tgtEl>
                          <p:spTgt spid="718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7183"/>
                        </p:tgtEl>
                        <p:attrNameLst>
                          <p:attrName>style.visibility</p:attrName>
                        </p:attrNameLst>
                      </p:cBhvr>
                      <p:to>
                        <p:strVal val="visible"/>
                      </p:to>
                    </p:set>
                    <p:animEffect transition="in" filter="fade">
                      <p:cBhvr>
                        <p:cTn dur="1000"/>
                        <p:tgtEl>
                          <p:spTgt spid="7183"/>
                        </p:tgtEl>
                      </p:cBhvr>
                    </p:animEffect>
                    <p:anim calcmode="lin" valueType="num">
                      <p:cBhvr>
                        <p:cTn dur="1000" fill="hold"/>
                        <p:tgtEl>
                          <p:spTgt spid="7183"/>
                        </p:tgtEl>
                        <p:attrNameLst>
                          <p:attrName>ppt_x</p:attrName>
                        </p:attrNameLst>
                      </p:cBhvr>
                      <p:tavLst>
                        <p:tav tm="0">
                          <p:val>
                            <p:strVal val="#ppt_x"/>
                          </p:val>
                        </p:tav>
                        <p:tav tm="100000">
                          <p:val>
                            <p:strVal val="#ppt_x"/>
                          </p:val>
                        </p:tav>
                      </p:tavLst>
                    </p:anim>
                    <p:anim calcmode="lin" valueType="num">
                      <p:cBhvr>
                        <p:cTn dur="1000" fill="hold"/>
                        <p:tgtEl>
                          <p:spTgt spid="718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7183"/>
                        </p:tgtEl>
                        <p:attrNameLst>
                          <p:attrName>style.visibility</p:attrName>
                        </p:attrNameLst>
                      </p:cBhvr>
                      <p:to>
                        <p:strVal val="visible"/>
                      </p:to>
                    </p:set>
                    <p:animEffect transition="in" filter="fade">
                      <p:cBhvr>
                        <p:cTn dur="1000"/>
                        <p:tgtEl>
                          <p:spTgt spid="7183"/>
                        </p:tgtEl>
                      </p:cBhvr>
                    </p:animEffect>
                    <p:anim calcmode="lin" valueType="num">
                      <p:cBhvr>
                        <p:cTn dur="1000" fill="hold"/>
                        <p:tgtEl>
                          <p:spTgt spid="7183"/>
                        </p:tgtEl>
                        <p:attrNameLst>
                          <p:attrName>ppt_x</p:attrName>
                        </p:attrNameLst>
                      </p:cBhvr>
                      <p:tavLst>
                        <p:tav tm="0">
                          <p:val>
                            <p:strVal val="#ppt_x"/>
                          </p:val>
                        </p:tav>
                        <p:tav tm="100000">
                          <p:val>
                            <p:strVal val="#ppt_x"/>
                          </p:val>
                        </p:tav>
                      </p:tavLst>
                    </p:anim>
                    <p:anim calcmode="lin" valueType="num">
                      <p:cBhvr>
                        <p:cTn dur="1000" fill="hold"/>
                        <p:tgtEl>
                          <p:spTgt spid="718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7183"/>
                        </p:tgtEl>
                        <p:attrNameLst>
                          <p:attrName>style.visibility</p:attrName>
                        </p:attrNameLst>
                      </p:cBhvr>
                      <p:to>
                        <p:strVal val="visible"/>
                      </p:to>
                    </p:set>
                    <p:animEffect transition="in" filter="fade">
                      <p:cBhvr>
                        <p:cTn dur="1000"/>
                        <p:tgtEl>
                          <p:spTgt spid="7183"/>
                        </p:tgtEl>
                      </p:cBhvr>
                    </p:animEffect>
                    <p:anim calcmode="lin" valueType="num">
                      <p:cBhvr>
                        <p:cTn dur="1000" fill="hold"/>
                        <p:tgtEl>
                          <p:spTgt spid="7183"/>
                        </p:tgtEl>
                        <p:attrNameLst>
                          <p:attrName>ppt_x</p:attrName>
                        </p:attrNameLst>
                      </p:cBhvr>
                      <p:tavLst>
                        <p:tav tm="0">
                          <p:val>
                            <p:strVal val="#ppt_x"/>
                          </p:val>
                        </p:tav>
                        <p:tav tm="100000">
                          <p:val>
                            <p:strVal val="#ppt_x"/>
                          </p:val>
                        </p:tav>
                      </p:tavLst>
                    </p:anim>
                    <p:anim calcmode="lin" valueType="num">
                      <p:cBhvr>
                        <p:cTn dur="1000" fill="hold"/>
                        <p:tgtEl>
                          <p:spTgt spid="7183"/>
                        </p:tgtEl>
                        <p:attrNameLst>
                          <p:attrName>ppt_y</p:attrName>
                        </p:attrNameLst>
                      </p:cBhvr>
                      <p:tavLst>
                        <p:tav tm="0">
                          <p:val>
                            <p:strVal val="#ppt_y+.1"/>
                          </p:val>
                        </p:tav>
                        <p:tav tm="100000">
                          <p:val>
                            <p:strVal val="#ppt_y"/>
                          </p:val>
                        </p:tav>
                      </p:tavLst>
                    </p:anim>
                  </p:childTnLst>
                </p:cTn>
              </p:par>
            </p:tnLst>
          </p:tmpl>
        </p:tmplLst>
      </p:bldP>
    </p:bldLst>
  </p:timing>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itchFamily="34" charset="0"/>
          <a:cs typeface="Arial" pitchFamily="34" charset="0"/>
        </a:defRPr>
      </a:lvl2pPr>
      <a:lvl3pPr algn="l" rtl="0" fontAlgn="base">
        <a:spcBef>
          <a:spcPct val="0"/>
        </a:spcBef>
        <a:spcAft>
          <a:spcPct val="0"/>
        </a:spcAft>
        <a:defRPr sz="4400">
          <a:solidFill>
            <a:schemeClr val="tx1"/>
          </a:solidFill>
          <a:latin typeface="Arial" pitchFamily="34" charset="0"/>
          <a:cs typeface="Arial" pitchFamily="34" charset="0"/>
        </a:defRPr>
      </a:lvl3pPr>
      <a:lvl4pPr algn="l" rtl="0" fontAlgn="base">
        <a:spcBef>
          <a:spcPct val="0"/>
        </a:spcBef>
        <a:spcAft>
          <a:spcPct val="0"/>
        </a:spcAft>
        <a:defRPr sz="4400">
          <a:solidFill>
            <a:schemeClr val="tx1"/>
          </a:solidFill>
          <a:latin typeface="Arial" pitchFamily="34" charset="0"/>
          <a:cs typeface="Arial" pitchFamily="34" charset="0"/>
        </a:defRPr>
      </a:lvl4pPr>
      <a:lvl5pPr algn="l" rtl="0" fontAlgn="base">
        <a:spcBef>
          <a:spcPct val="0"/>
        </a:spcBef>
        <a:spcAft>
          <a:spcPct val="0"/>
        </a:spcAft>
        <a:defRPr sz="4400">
          <a:solidFill>
            <a:schemeClr val="tx1"/>
          </a:solidFill>
          <a:latin typeface="Arial" pitchFamily="34" charset="0"/>
          <a:cs typeface="Arial" pitchFamily="34" charset="0"/>
        </a:defRPr>
      </a:lvl5pPr>
      <a:lvl6pPr marL="457200" algn="l" rtl="0" fontAlgn="base">
        <a:spcBef>
          <a:spcPct val="0"/>
        </a:spcBef>
        <a:spcAft>
          <a:spcPct val="0"/>
        </a:spcAft>
        <a:defRPr sz="4400">
          <a:solidFill>
            <a:schemeClr val="tx1"/>
          </a:solidFill>
          <a:latin typeface="Arial" pitchFamily="34" charset="0"/>
          <a:cs typeface="Arial" pitchFamily="34" charset="0"/>
        </a:defRPr>
      </a:lvl6pPr>
      <a:lvl7pPr marL="914400" algn="l" rtl="0" fontAlgn="base">
        <a:spcBef>
          <a:spcPct val="0"/>
        </a:spcBef>
        <a:spcAft>
          <a:spcPct val="0"/>
        </a:spcAft>
        <a:defRPr sz="4400">
          <a:solidFill>
            <a:schemeClr val="tx1"/>
          </a:solidFill>
          <a:latin typeface="Arial" pitchFamily="34" charset="0"/>
          <a:cs typeface="Arial" pitchFamily="34" charset="0"/>
        </a:defRPr>
      </a:lvl7pPr>
      <a:lvl8pPr marL="1371600" algn="l" rtl="0" fontAlgn="base">
        <a:spcBef>
          <a:spcPct val="0"/>
        </a:spcBef>
        <a:spcAft>
          <a:spcPct val="0"/>
        </a:spcAft>
        <a:defRPr sz="4400">
          <a:solidFill>
            <a:schemeClr val="tx1"/>
          </a:solidFill>
          <a:latin typeface="Arial" pitchFamily="34" charset="0"/>
          <a:cs typeface="Arial" pitchFamily="34" charset="0"/>
        </a:defRPr>
      </a:lvl8pPr>
      <a:lvl9pPr marL="1828800" algn="l"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7168211382002_50542B%5b1%5d"/>
          <p:cNvPicPr>
            <a:picLocks noChangeAspect="1" noChangeArrowheads="1"/>
          </p:cNvPicPr>
          <p:nvPr/>
        </p:nvPicPr>
        <p:blipFill>
          <a:blip r:embed="rId3" cstate="print"/>
          <a:srcRect/>
          <a:stretch>
            <a:fillRect/>
          </a:stretch>
        </p:blipFill>
        <p:spPr bwMode="auto">
          <a:xfrm>
            <a:off x="-1" y="7937"/>
            <a:ext cx="10484039" cy="6850063"/>
          </a:xfrm>
          <a:prstGeom prst="rect">
            <a:avLst/>
          </a:prstGeom>
          <a:noFill/>
        </p:spPr>
      </p:pic>
      <p:sp>
        <p:nvSpPr>
          <p:cNvPr id="2050" name="Rectangle 2"/>
          <p:cNvSpPr>
            <a:spLocks noGrp="1" noChangeArrowheads="1"/>
          </p:cNvSpPr>
          <p:nvPr>
            <p:ph type="ctrTitle"/>
          </p:nvPr>
        </p:nvSpPr>
        <p:spPr>
          <a:xfrm>
            <a:off x="152400" y="5257800"/>
            <a:ext cx="2971800" cy="1981200"/>
          </a:xfrm>
        </p:spPr>
        <p:txBody>
          <a:bodyPr/>
          <a:lstStyle/>
          <a:p>
            <a:r>
              <a:rPr lang="en-US" sz="3200" b="1" dirty="0" smtClean="0"/>
              <a:t>The Rise of the Church</a:t>
            </a:r>
            <a:endParaRPr lang="en-US" sz="3200" b="1" dirty="0"/>
          </a:p>
        </p:txBody>
      </p:sp>
      <p:sp>
        <p:nvSpPr>
          <p:cNvPr id="2051" name="Rectangle 3"/>
          <p:cNvSpPr>
            <a:spLocks noGrp="1" noChangeArrowheads="1"/>
          </p:cNvSpPr>
          <p:nvPr>
            <p:ph type="subTitle" idx="1"/>
          </p:nvPr>
        </p:nvSpPr>
        <p:spPr>
          <a:xfrm>
            <a:off x="7010400" y="5257800"/>
            <a:ext cx="3352800" cy="1752600"/>
          </a:xfrm>
        </p:spPr>
        <p:txBody>
          <a:bodyPr/>
          <a:lstStyle/>
          <a:p>
            <a:endParaRPr lang="en-US" dirty="0"/>
          </a:p>
          <a:p>
            <a:r>
              <a:rPr lang="en-US" sz="4000" b="1" dirty="0">
                <a:solidFill>
                  <a:schemeClr val="bg1"/>
                </a:solidFill>
              </a:rPr>
              <a:t>D&amp;C 20</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a:solidFill>
                  <a:schemeClr val="bg2"/>
                </a:solidFill>
              </a:rPr>
              <a:t>On April 6th</a:t>
            </a:r>
          </a:p>
        </p:txBody>
      </p:sp>
      <p:sp>
        <p:nvSpPr>
          <p:cNvPr id="18435" name="Rectangle 3"/>
          <p:cNvSpPr>
            <a:spLocks noGrp="1" noChangeArrowheads="1"/>
          </p:cNvSpPr>
          <p:nvPr>
            <p:ph type="body" idx="1"/>
          </p:nvPr>
        </p:nvSpPr>
        <p:spPr>
          <a:xfrm>
            <a:off x="4572000" y="1905000"/>
            <a:ext cx="4343400" cy="4572000"/>
          </a:xfrm>
        </p:spPr>
        <p:txBody>
          <a:bodyPr/>
          <a:lstStyle/>
          <a:p>
            <a:pPr>
              <a:buFont typeface="Wingdings" pitchFamily="2" charset="2"/>
              <a:buNone/>
            </a:pPr>
            <a:r>
              <a:rPr lang="en-US" sz="2000" b="1" dirty="0">
                <a:solidFill>
                  <a:schemeClr val="bg2"/>
                </a:solidFill>
              </a:rPr>
              <a:t>Gathered at the Peter </a:t>
            </a:r>
            <a:r>
              <a:rPr lang="en-US" sz="2000" b="1" dirty="0" err="1">
                <a:solidFill>
                  <a:schemeClr val="bg2"/>
                </a:solidFill>
              </a:rPr>
              <a:t>Whitmer</a:t>
            </a:r>
            <a:r>
              <a:rPr lang="en-US" sz="2000" b="1" dirty="0">
                <a:solidFill>
                  <a:schemeClr val="bg2"/>
                </a:solidFill>
              </a:rPr>
              <a:t> Farm in Fayette, NY</a:t>
            </a:r>
          </a:p>
          <a:p>
            <a:pPr>
              <a:buFont typeface="Wingdings" pitchFamily="2" charset="2"/>
              <a:buNone/>
            </a:pPr>
            <a:r>
              <a:rPr lang="en-US" sz="2000" b="1" dirty="0">
                <a:solidFill>
                  <a:schemeClr val="bg2"/>
                </a:solidFill>
              </a:rPr>
              <a:t>About 30-40 persons gathered</a:t>
            </a:r>
          </a:p>
          <a:p>
            <a:pPr>
              <a:buFont typeface="Wingdings" pitchFamily="2" charset="2"/>
              <a:buNone/>
            </a:pPr>
            <a:r>
              <a:rPr lang="en-US" sz="2000" b="1" dirty="0">
                <a:solidFill>
                  <a:schemeClr val="bg2"/>
                </a:solidFill>
              </a:rPr>
              <a:t>Six people constituted the formal organization</a:t>
            </a:r>
          </a:p>
          <a:p>
            <a:pPr>
              <a:buFont typeface="Wingdings" pitchFamily="2" charset="2"/>
              <a:buNone/>
            </a:pPr>
            <a:r>
              <a:rPr lang="en-US" sz="2000" b="1" dirty="0">
                <a:solidFill>
                  <a:schemeClr val="bg2"/>
                </a:solidFill>
              </a:rPr>
              <a:t>Those six baptized that day</a:t>
            </a:r>
          </a:p>
          <a:p>
            <a:pPr>
              <a:buFont typeface="Wingdings" pitchFamily="2" charset="2"/>
              <a:buNone/>
            </a:pPr>
            <a:r>
              <a:rPr lang="en-US" sz="2000" b="1" dirty="0">
                <a:solidFill>
                  <a:schemeClr val="bg2"/>
                </a:solidFill>
              </a:rPr>
              <a:t>	Another four also baptized- </a:t>
            </a:r>
          </a:p>
          <a:p>
            <a:pPr>
              <a:buFont typeface="Wingdings" pitchFamily="2" charset="2"/>
              <a:buNone/>
            </a:pPr>
            <a:r>
              <a:rPr lang="en-US" sz="2000" b="1" dirty="0">
                <a:solidFill>
                  <a:schemeClr val="bg2"/>
                </a:solidFill>
              </a:rPr>
              <a:t>		Martin Harris</a:t>
            </a:r>
          </a:p>
          <a:p>
            <a:pPr>
              <a:buFont typeface="Wingdings" pitchFamily="2" charset="2"/>
              <a:buNone/>
            </a:pPr>
            <a:r>
              <a:rPr lang="en-US" sz="2000" b="1" dirty="0">
                <a:solidFill>
                  <a:schemeClr val="bg2"/>
                </a:solidFill>
              </a:rPr>
              <a:t>		Joseph and Lucy Mack Smith</a:t>
            </a:r>
          </a:p>
          <a:p>
            <a:pPr>
              <a:buFont typeface="Wingdings" pitchFamily="2" charset="2"/>
              <a:buNone/>
            </a:pPr>
            <a:r>
              <a:rPr lang="en-US" sz="2000" b="1" dirty="0">
                <a:solidFill>
                  <a:schemeClr val="bg2"/>
                </a:solidFill>
              </a:rPr>
              <a:t>		Porter Rockwell</a:t>
            </a:r>
          </a:p>
          <a:p>
            <a:pPr>
              <a:buFont typeface="Wingdings" pitchFamily="2" charset="2"/>
              <a:buNone/>
            </a:pPr>
            <a:endParaRPr lang="en-US" sz="2800" dirty="0">
              <a:solidFill>
                <a:schemeClr val="bg2"/>
              </a:solidFill>
            </a:endParaRPr>
          </a:p>
        </p:txBody>
      </p:sp>
      <p:sp>
        <p:nvSpPr>
          <p:cNvPr id="18436" name="Rectangle 4"/>
          <p:cNvSpPr>
            <a:spLocks noChangeArrowheads="1"/>
          </p:cNvSpPr>
          <p:nvPr/>
        </p:nvSpPr>
        <p:spPr bwMode="auto">
          <a:xfrm>
            <a:off x="1893888" y="938213"/>
            <a:ext cx="184150" cy="641350"/>
          </a:xfrm>
          <a:prstGeom prst="rect">
            <a:avLst/>
          </a:prstGeom>
          <a:noFill/>
          <a:ln w="9525">
            <a:noFill/>
            <a:miter lim="800000"/>
            <a:headEnd/>
            <a:tailEnd/>
          </a:ln>
          <a:effectLst/>
        </p:spPr>
        <p:txBody>
          <a:bodyPr wrap="none" anchor="ctr">
            <a:spAutoFit/>
          </a:bodyPr>
          <a:lstStyle/>
          <a:p>
            <a:r>
              <a:rPr lang="en-US"/>
              <a:t/>
            </a:r>
            <a:br>
              <a:rPr lang="en-US"/>
            </a:br>
            <a:endParaRPr lang="en-US"/>
          </a:p>
        </p:txBody>
      </p:sp>
      <p:sp>
        <p:nvSpPr>
          <p:cNvPr id="18449" name="Rectangle 17"/>
          <p:cNvSpPr>
            <a:spLocks noChangeArrowheads="1"/>
          </p:cNvSpPr>
          <p:nvPr/>
        </p:nvSpPr>
        <p:spPr bwMode="auto">
          <a:xfrm>
            <a:off x="1893888" y="5386388"/>
            <a:ext cx="184150" cy="534987"/>
          </a:xfrm>
          <a:prstGeom prst="rect">
            <a:avLst/>
          </a:prstGeom>
          <a:noFill/>
          <a:ln w="9525">
            <a:noFill/>
            <a:miter lim="800000"/>
            <a:headEnd/>
            <a:tailEnd/>
          </a:ln>
          <a:effectLst/>
        </p:spPr>
        <p:txBody>
          <a:bodyPr wrap="none" anchor="ctr">
            <a:spAutoFit/>
          </a:bodyPr>
          <a:lstStyle/>
          <a:p>
            <a:r>
              <a:rPr lang="en-US" sz="1100"/>
              <a:t/>
            </a:r>
            <a:br>
              <a:rPr lang="en-US" sz="1100"/>
            </a:br>
            <a:endParaRPr lang="en-US"/>
          </a:p>
        </p:txBody>
      </p:sp>
      <p:pic>
        <p:nvPicPr>
          <p:cNvPr id="2050" name="Picture 2" descr="http://www.ldschurchnews.com/media/photos/2005/20678.jpg"/>
          <p:cNvPicPr>
            <a:picLocks noChangeAspect="1" noChangeArrowheads="1"/>
          </p:cNvPicPr>
          <p:nvPr/>
        </p:nvPicPr>
        <p:blipFill>
          <a:blip r:embed="rId3" cstate="print"/>
          <a:srcRect/>
          <a:stretch>
            <a:fillRect/>
          </a:stretch>
        </p:blipFill>
        <p:spPr bwMode="auto">
          <a:xfrm>
            <a:off x="228599" y="1828800"/>
            <a:ext cx="4074057" cy="27432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4191000" cy="1371600"/>
          </a:xfrm>
        </p:spPr>
        <p:txBody>
          <a:bodyPr/>
          <a:lstStyle/>
          <a:p>
            <a:r>
              <a:rPr lang="en-US" b="1" dirty="0" smtClean="0">
                <a:solidFill>
                  <a:srgbClr val="008000"/>
                </a:solidFill>
              </a:rPr>
              <a:t>Section 20 Structure</a:t>
            </a:r>
            <a:endParaRPr lang="en-US" b="1" dirty="0">
              <a:solidFill>
                <a:srgbClr val="008000"/>
              </a:solidFill>
            </a:endParaRPr>
          </a:p>
        </p:txBody>
      </p:sp>
      <p:sp>
        <p:nvSpPr>
          <p:cNvPr id="3" name="Content Placeholder 2"/>
          <p:cNvSpPr>
            <a:spLocks noGrp="1"/>
          </p:cNvSpPr>
          <p:nvPr>
            <p:ph idx="1"/>
          </p:nvPr>
        </p:nvSpPr>
        <p:spPr>
          <a:xfrm>
            <a:off x="381000" y="2590800"/>
            <a:ext cx="8229600" cy="3886200"/>
          </a:xfrm>
        </p:spPr>
        <p:txBody>
          <a:bodyPr/>
          <a:lstStyle/>
          <a:p>
            <a:pPr>
              <a:buNone/>
            </a:pPr>
            <a:r>
              <a:rPr lang="en-US" b="1" dirty="0" smtClean="0">
                <a:solidFill>
                  <a:srgbClr val="008000"/>
                </a:solidFill>
              </a:rPr>
              <a:t>1-4 Intro</a:t>
            </a:r>
          </a:p>
          <a:p>
            <a:pPr>
              <a:buNone/>
            </a:pPr>
            <a:r>
              <a:rPr lang="en-US" b="1" dirty="0" smtClean="0">
                <a:solidFill>
                  <a:srgbClr val="008000"/>
                </a:solidFill>
              </a:rPr>
              <a:t>5-12    Joseph Called and Purified</a:t>
            </a:r>
          </a:p>
          <a:p>
            <a:pPr>
              <a:buNone/>
            </a:pPr>
            <a:r>
              <a:rPr lang="en-US" b="1" dirty="0" smtClean="0">
                <a:solidFill>
                  <a:srgbClr val="008000"/>
                </a:solidFill>
              </a:rPr>
              <a:t>13-16  Witnesses Testify</a:t>
            </a:r>
          </a:p>
          <a:p>
            <a:pPr>
              <a:buNone/>
            </a:pPr>
            <a:r>
              <a:rPr lang="en-US" b="1" dirty="0" smtClean="0">
                <a:solidFill>
                  <a:srgbClr val="008000"/>
                </a:solidFill>
              </a:rPr>
              <a:t>17-28  Nature of God and Man</a:t>
            </a:r>
          </a:p>
          <a:p>
            <a:pPr>
              <a:buNone/>
            </a:pPr>
            <a:endParaRPr lang="en-US" b="1" dirty="0" smtClean="0">
              <a:solidFill>
                <a:srgbClr val="008000"/>
              </a:solidFill>
            </a:endParaRPr>
          </a:p>
        </p:txBody>
      </p:sp>
      <p:pic>
        <p:nvPicPr>
          <p:cNvPr id="37890" name="Picture 2" descr="http://seminary.lds.org/content/images/manuals/dc-ssg/wlcm-2.gif"/>
          <p:cNvPicPr>
            <a:picLocks noChangeAspect="1" noChangeArrowheads="1"/>
          </p:cNvPicPr>
          <p:nvPr/>
        </p:nvPicPr>
        <p:blipFill>
          <a:blip r:embed="rId3" cstate="print"/>
          <a:srcRect/>
          <a:stretch>
            <a:fillRect/>
          </a:stretch>
        </p:blipFill>
        <p:spPr bwMode="auto">
          <a:xfrm>
            <a:off x="4267200" y="51752"/>
            <a:ext cx="4141570" cy="3377248"/>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1"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solidFill>
                  <a:srgbClr val="008000"/>
                </a:solidFill>
              </a:rPr>
              <a:t>Hugh Nibley</a:t>
            </a:r>
          </a:p>
        </p:txBody>
      </p:sp>
      <p:sp>
        <p:nvSpPr>
          <p:cNvPr id="4099" name="Rectangle 3"/>
          <p:cNvSpPr>
            <a:spLocks noGrp="1" noChangeArrowheads="1"/>
          </p:cNvSpPr>
          <p:nvPr>
            <p:ph type="body" idx="1"/>
          </p:nvPr>
        </p:nvSpPr>
        <p:spPr>
          <a:xfrm>
            <a:off x="152400" y="1600200"/>
            <a:ext cx="4267200" cy="4953000"/>
          </a:xfrm>
        </p:spPr>
        <p:txBody>
          <a:bodyPr/>
          <a:lstStyle/>
          <a:p>
            <a:pPr>
              <a:lnSpc>
                <a:spcPct val="80000"/>
              </a:lnSpc>
              <a:buFont typeface="Wingdings" pitchFamily="2" charset="2"/>
              <a:buNone/>
            </a:pPr>
            <a:r>
              <a:rPr lang="en-US" sz="1600" b="1" dirty="0">
                <a:solidFill>
                  <a:srgbClr val="008000"/>
                </a:solidFill>
              </a:rPr>
              <a:t>The astonishing fulfillment of </a:t>
            </a:r>
            <a:r>
              <a:rPr lang="en-US" sz="1600" b="1" dirty="0" err="1">
                <a:solidFill>
                  <a:srgbClr val="008000"/>
                </a:solidFill>
              </a:rPr>
              <a:t>Moroni's</a:t>
            </a:r>
            <a:r>
              <a:rPr lang="en-US" sz="1600" b="1" dirty="0">
                <a:solidFill>
                  <a:srgbClr val="008000"/>
                </a:solidFill>
              </a:rPr>
              <a:t> prophecy to a country kid living out in the backwoods, that his name would be known for good and evil among men everywhere, is enough in itself to prove that Joseph Smith was a true prophet. . . . </a:t>
            </a:r>
          </a:p>
          <a:p>
            <a:pPr>
              <a:lnSpc>
                <a:spcPct val="80000"/>
              </a:lnSpc>
              <a:buFont typeface="Wingdings" pitchFamily="2" charset="2"/>
              <a:buNone/>
            </a:pPr>
            <a:endParaRPr lang="en-US" sz="1600" b="1" dirty="0">
              <a:solidFill>
                <a:srgbClr val="008000"/>
              </a:solidFill>
            </a:endParaRPr>
          </a:p>
          <a:p>
            <a:pPr>
              <a:lnSpc>
                <a:spcPct val="80000"/>
              </a:lnSpc>
              <a:buFont typeface="Wingdings" pitchFamily="2" charset="2"/>
              <a:buNone/>
            </a:pPr>
            <a:r>
              <a:rPr lang="en-US" sz="1600" b="1" dirty="0">
                <a:solidFill>
                  <a:srgbClr val="008000"/>
                </a:solidFill>
              </a:rPr>
              <a:t>It was mostly </a:t>
            </a:r>
            <a:r>
              <a:rPr lang="en-US" sz="1600" b="1" dirty="0" err="1">
                <a:solidFill>
                  <a:srgbClr val="008000"/>
                </a:solidFill>
              </a:rPr>
              <a:t>Moroni's</a:t>
            </a:r>
            <a:r>
              <a:rPr lang="en-US" sz="1600" b="1" dirty="0">
                <a:solidFill>
                  <a:srgbClr val="008000"/>
                </a:solidFill>
              </a:rPr>
              <a:t> fault. The night he visited Joseph Smith, he widened the yawning gulf which the First Vision had placed between Joseph and normal people, and removed him from the sphere of established theology and rational thinking.</a:t>
            </a:r>
          </a:p>
          <a:p>
            <a:pPr>
              <a:lnSpc>
                <a:spcPct val="80000"/>
              </a:lnSpc>
              <a:buFont typeface="Wingdings" pitchFamily="2" charset="2"/>
              <a:buNone/>
            </a:pPr>
            <a:endParaRPr lang="en-US" sz="1600" b="1" dirty="0">
              <a:solidFill>
                <a:srgbClr val="008000"/>
              </a:solidFill>
            </a:endParaRPr>
          </a:p>
          <a:p>
            <a:pPr>
              <a:lnSpc>
                <a:spcPct val="80000"/>
              </a:lnSpc>
              <a:buFont typeface="Wingdings" pitchFamily="2" charset="2"/>
              <a:buNone/>
            </a:pPr>
            <a:r>
              <a:rPr lang="en-US" sz="1600" b="1" dirty="0">
                <a:solidFill>
                  <a:srgbClr val="008000"/>
                </a:solidFill>
              </a:rPr>
              <a:t>Some kind of an inspired super-devil might have gotten away with some of the things he did, but no blundering, dreaming, undisciplined, shallow, and opportunistic fakir could have left behind what Joseph Smith did, both in men's hearts and on paper.</a:t>
            </a:r>
          </a:p>
        </p:txBody>
      </p:sp>
      <p:pic>
        <p:nvPicPr>
          <p:cNvPr id="4101" name="Picture 5" descr="http://www.sugardoodle.net/sdclipart/wp-content/uploads/2008/12/jan09-02.jpg"/>
          <p:cNvPicPr>
            <a:picLocks noChangeAspect="1" noChangeArrowheads="1"/>
          </p:cNvPicPr>
          <p:nvPr/>
        </p:nvPicPr>
        <p:blipFill>
          <a:blip r:embed="rId3" cstate="print"/>
          <a:srcRect/>
          <a:stretch>
            <a:fillRect/>
          </a:stretch>
        </p:blipFill>
        <p:spPr bwMode="auto">
          <a:xfrm>
            <a:off x="4800600" y="838200"/>
            <a:ext cx="3886200" cy="5841222"/>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fade">
                                      <p:cBhvr>
                                        <p:cTn id="12" dur="2000"/>
                                        <p:tgtEl>
                                          <p:spTgt spid="4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animEffect transition="in" filter="fade">
                                      <p:cBhvr>
                                        <p:cTn id="17" dur="20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4191000" cy="1371600"/>
          </a:xfrm>
        </p:spPr>
        <p:txBody>
          <a:bodyPr/>
          <a:lstStyle/>
          <a:p>
            <a:r>
              <a:rPr lang="en-US" b="1" dirty="0" smtClean="0">
                <a:solidFill>
                  <a:srgbClr val="008000"/>
                </a:solidFill>
              </a:rPr>
              <a:t>Section 20 Structure</a:t>
            </a:r>
            <a:endParaRPr lang="en-US" b="1" dirty="0">
              <a:solidFill>
                <a:srgbClr val="008000"/>
              </a:solidFill>
            </a:endParaRPr>
          </a:p>
        </p:txBody>
      </p:sp>
      <p:sp>
        <p:nvSpPr>
          <p:cNvPr id="3" name="Content Placeholder 2"/>
          <p:cNvSpPr>
            <a:spLocks noGrp="1"/>
          </p:cNvSpPr>
          <p:nvPr>
            <p:ph idx="1"/>
          </p:nvPr>
        </p:nvSpPr>
        <p:spPr>
          <a:xfrm>
            <a:off x="381000" y="2590800"/>
            <a:ext cx="8229600" cy="3886200"/>
          </a:xfrm>
        </p:spPr>
        <p:txBody>
          <a:bodyPr/>
          <a:lstStyle/>
          <a:p>
            <a:pPr>
              <a:buNone/>
            </a:pPr>
            <a:r>
              <a:rPr lang="en-US" b="1" dirty="0" smtClean="0">
                <a:solidFill>
                  <a:srgbClr val="008000"/>
                </a:solidFill>
              </a:rPr>
              <a:t>1-4 Intro</a:t>
            </a:r>
          </a:p>
          <a:p>
            <a:pPr>
              <a:buNone/>
            </a:pPr>
            <a:r>
              <a:rPr lang="en-US" b="1" dirty="0" smtClean="0">
                <a:solidFill>
                  <a:srgbClr val="008000"/>
                </a:solidFill>
              </a:rPr>
              <a:t>5-12    Joseph Called and Purified</a:t>
            </a:r>
          </a:p>
          <a:p>
            <a:pPr>
              <a:buNone/>
            </a:pPr>
            <a:r>
              <a:rPr lang="en-US" b="1" dirty="0" smtClean="0">
                <a:solidFill>
                  <a:srgbClr val="008000"/>
                </a:solidFill>
              </a:rPr>
              <a:t>13-16  Witnesses Testify</a:t>
            </a:r>
          </a:p>
          <a:p>
            <a:pPr>
              <a:buNone/>
            </a:pPr>
            <a:r>
              <a:rPr lang="en-US" b="1" dirty="0" smtClean="0">
                <a:solidFill>
                  <a:srgbClr val="008000"/>
                </a:solidFill>
              </a:rPr>
              <a:t>17-28  Nature of God and Man</a:t>
            </a:r>
          </a:p>
          <a:p>
            <a:pPr>
              <a:buNone/>
            </a:pPr>
            <a:r>
              <a:rPr lang="en-US" b="1" dirty="0" smtClean="0">
                <a:solidFill>
                  <a:srgbClr val="008000"/>
                </a:solidFill>
              </a:rPr>
              <a:t>29-36  You too can be purified</a:t>
            </a:r>
          </a:p>
        </p:txBody>
      </p:sp>
      <p:pic>
        <p:nvPicPr>
          <p:cNvPr id="37890" name="Picture 2" descr="http://seminary.lds.org/content/images/manuals/dc-ssg/wlcm-2.gif"/>
          <p:cNvPicPr>
            <a:picLocks noChangeAspect="1" noChangeArrowheads="1"/>
          </p:cNvPicPr>
          <p:nvPr/>
        </p:nvPicPr>
        <p:blipFill>
          <a:blip r:embed="rId3" cstate="print"/>
          <a:srcRect/>
          <a:stretch>
            <a:fillRect/>
          </a:stretch>
        </p:blipFill>
        <p:spPr bwMode="auto">
          <a:xfrm>
            <a:off x="4267200" y="51752"/>
            <a:ext cx="4141570" cy="3377248"/>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lstStyle/>
          <a:p>
            <a:r>
              <a:rPr lang="en-US" dirty="0" smtClean="0"/>
              <a:t>Confusing?</a:t>
            </a:r>
            <a:endParaRPr lang="en-US" dirty="0"/>
          </a:p>
        </p:txBody>
      </p:sp>
      <p:sp>
        <p:nvSpPr>
          <p:cNvPr id="5" name="Text Placeholder 4"/>
          <p:cNvSpPr>
            <a:spLocks noGrp="1"/>
          </p:cNvSpPr>
          <p:nvPr>
            <p:ph type="body" idx="1"/>
          </p:nvPr>
        </p:nvSpPr>
        <p:spPr>
          <a:xfrm>
            <a:off x="457200" y="1143000"/>
            <a:ext cx="4040188" cy="369887"/>
          </a:xfrm>
        </p:spPr>
        <p:txBody>
          <a:bodyPr/>
          <a:lstStyle/>
          <a:p>
            <a:r>
              <a:rPr lang="en-US" dirty="0" smtClean="0"/>
              <a:t>Justification</a:t>
            </a:r>
            <a:endParaRPr lang="en-US" dirty="0"/>
          </a:p>
        </p:txBody>
      </p:sp>
      <p:sp>
        <p:nvSpPr>
          <p:cNvPr id="6" name="Content Placeholder 5"/>
          <p:cNvSpPr>
            <a:spLocks noGrp="1"/>
          </p:cNvSpPr>
          <p:nvPr>
            <p:ph sz="half" idx="2"/>
          </p:nvPr>
        </p:nvSpPr>
        <p:spPr>
          <a:xfrm>
            <a:off x="457200" y="1524000"/>
            <a:ext cx="4040188" cy="3951288"/>
          </a:xfrm>
        </p:spPr>
        <p:txBody>
          <a:bodyPr/>
          <a:lstStyle/>
          <a:p>
            <a:pPr>
              <a:buNone/>
            </a:pPr>
            <a:r>
              <a:rPr lang="en-US" sz="1800" b="1" dirty="0" smtClean="0"/>
              <a:t>Christ,</a:t>
            </a:r>
          </a:p>
          <a:p>
            <a:pPr>
              <a:buNone/>
            </a:pPr>
            <a:r>
              <a:rPr lang="en-US" sz="1800" dirty="0" smtClean="0"/>
              <a:t>	Acts 13:39; </a:t>
            </a:r>
            <a:r>
              <a:rPr lang="en-US" sz="1800" dirty="0" err="1" smtClean="0"/>
              <a:t>Mosiah</a:t>
            </a:r>
            <a:r>
              <a:rPr lang="en-US" sz="1800" dirty="0" smtClean="0"/>
              <a:t> 14:11 </a:t>
            </a:r>
          </a:p>
          <a:p>
            <a:pPr>
              <a:buNone/>
            </a:pPr>
            <a:r>
              <a:rPr lang="en-US" sz="1800" b="1" dirty="0" smtClean="0"/>
              <a:t>by faith,</a:t>
            </a:r>
          </a:p>
          <a:p>
            <a:pPr>
              <a:buNone/>
            </a:pPr>
            <a:r>
              <a:rPr lang="en-US" sz="1800" dirty="0" smtClean="0"/>
              <a:t>	Acts 26:18; Romans 3:28, 30 </a:t>
            </a:r>
          </a:p>
          <a:p>
            <a:pPr>
              <a:buNone/>
            </a:pPr>
            <a:r>
              <a:rPr lang="en-US" sz="1800" b="1" dirty="0" smtClean="0"/>
              <a:t>by grace,</a:t>
            </a:r>
          </a:p>
          <a:p>
            <a:pPr>
              <a:buNone/>
            </a:pPr>
            <a:r>
              <a:rPr lang="en-US" sz="1800" dirty="0" smtClean="0"/>
              <a:t>	Romans 3:24; D&amp;C 20:30. </a:t>
            </a:r>
          </a:p>
          <a:p>
            <a:pPr>
              <a:buNone/>
            </a:pPr>
            <a:r>
              <a:rPr lang="en-US" sz="1800" b="1" dirty="0" smtClean="0"/>
              <a:t>by works,</a:t>
            </a:r>
          </a:p>
          <a:p>
            <a:pPr>
              <a:buNone/>
            </a:pPr>
            <a:r>
              <a:rPr lang="en-US" sz="1800" dirty="0" smtClean="0"/>
              <a:t>	James 2:21–25. </a:t>
            </a:r>
          </a:p>
          <a:p>
            <a:pPr>
              <a:buNone/>
            </a:pPr>
            <a:r>
              <a:rPr lang="en-US" sz="1800" b="1" dirty="0" smtClean="0"/>
              <a:t>by Christ's blood</a:t>
            </a:r>
            <a:r>
              <a:rPr lang="en-US" sz="1800" dirty="0" smtClean="0"/>
              <a:t>,</a:t>
            </a:r>
          </a:p>
          <a:p>
            <a:pPr>
              <a:buNone/>
            </a:pPr>
            <a:r>
              <a:rPr lang="en-US" sz="1800" dirty="0" smtClean="0"/>
              <a:t>	Romans 5:9. </a:t>
            </a:r>
          </a:p>
          <a:p>
            <a:pPr>
              <a:buNone/>
            </a:pPr>
            <a:r>
              <a:rPr lang="en-US" sz="1800" b="1" dirty="0" smtClean="0"/>
              <a:t>and by the Spirit.</a:t>
            </a:r>
          </a:p>
          <a:p>
            <a:pPr>
              <a:buNone/>
            </a:pPr>
            <a:r>
              <a:rPr lang="en-US" sz="1800" dirty="0" smtClean="0"/>
              <a:t>	Moses 6:60</a:t>
            </a:r>
            <a:endParaRPr lang="en-US" sz="1800" dirty="0"/>
          </a:p>
        </p:txBody>
      </p:sp>
      <p:sp>
        <p:nvSpPr>
          <p:cNvPr id="7" name="Text Placeholder 6"/>
          <p:cNvSpPr>
            <a:spLocks noGrp="1"/>
          </p:cNvSpPr>
          <p:nvPr>
            <p:ph type="body" sz="quarter" idx="3"/>
          </p:nvPr>
        </p:nvSpPr>
        <p:spPr>
          <a:xfrm>
            <a:off x="4645025" y="1143000"/>
            <a:ext cx="4041775" cy="369887"/>
          </a:xfrm>
        </p:spPr>
        <p:txBody>
          <a:bodyPr/>
          <a:lstStyle/>
          <a:p>
            <a:r>
              <a:rPr lang="en-US" dirty="0" smtClean="0"/>
              <a:t>Sanctification</a:t>
            </a:r>
            <a:endParaRPr lang="en-US" dirty="0"/>
          </a:p>
        </p:txBody>
      </p:sp>
      <p:sp>
        <p:nvSpPr>
          <p:cNvPr id="8" name="Content Placeholder 7"/>
          <p:cNvSpPr>
            <a:spLocks noGrp="1"/>
          </p:cNvSpPr>
          <p:nvPr>
            <p:ph sz="quarter" idx="4"/>
          </p:nvPr>
        </p:nvSpPr>
        <p:spPr>
          <a:xfrm>
            <a:off x="4645025" y="1524000"/>
            <a:ext cx="4194175" cy="3951288"/>
          </a:xfrm>
        </p:spPr>
        <p:txBody>
          <a:bodyPr/>
          <a:lstStyle/>
          <a:p>
            <a:pPr>
              <a:buNone/>
            </a:pPr>
            <a:r>
              <a:rPr lang="en-US" sz="1600" b="1" dirty="0" smtClean="0"/>
              <a:t>by Christ</a:t>
            </a:r>
          </a:p>
          <a:p>
            <a:pPr>
              <a:buNone/>
            </a:pPr>
            <a:r>
              <a:rPr lang="en-US" sz="1600" dirty="0" smtClean="0"/>
              <a:t>	1 Corinthians 1:2; Hebrews 2:11. </a:t>
            </a:r>
          </a:p>
          <a:p>
            <a:pPr>
              <a:buNone/>
            </a:pPr>
            <a:r>
              <a:rPr lang="en-US" sz="1600" b="1" dirty="0" smtClean="0"/>
              <a:t>by the grace of God,</a:t>
            </a:r>
          </a:p>
          <a:p>
            <a:pPr>
              <a:buNone/>
            </a:pPr>
            <a:r>
              <a:rPr lang="en-US" sz="1600" dirty="0" smtClean="0"/>
              <a:t>	</a:t>
            </a:r>
            <a:r>
              <a:rPr lang="en-US" sz="1600" dirty="0" err="1" smtClean="0"/>
              <a:t>Moroni</a:t>
            </a:r>
            <a:r>
              <a:rPr lang="en-US" sz="1600" dirty="0" smtClean="0"/>
              <a:t> 10:33; D&amp;C 20:31. </a:t>
            </a:r>
          </a:p>
          <a:p>
            <a:pPr>
              <a:buNone/>
            </a:pPr>
            <a:r>
              <a:rPr lang="en-US" sz="1600" b="1" dirty="0" smtClean="0"/>
              <a:t>by the truth,</a:t>
            </a:r>
          </a:p>
          <a:p>
            <a:pPr>
              <a:buNone/>
            </a:pPr>
            <a:r>
              <a:rPr lang="en-US" sz="1600" dirty="0" smtClean="0"/>
              <a:t>	John 17:17, 19 </a:t>
            </a:r>
          </a:p>
          <a:p>
            <a:pPr>
              <a:buNone/>
            </a:pPr>
            <a:r>
              <a:rPr lang="en-US" sz="1600" b="1" dirty="0" smtClean="0"/>
              <a:t>by the word of God</a:t>
            </a:r>
          </a:p>
          <a:p>
            <a:pPr>
              <a:buNone/>
            </a:pPr>
            <a:r>
              <a:rPr lang="en-US" sz="1600" dirty="0" smtClean="0"/>
              <a:t>	1 Timothy 4:5. </a:t>
            </a:r>
          </a:p>
          <a:p>
            <a:pPr>
              <a:buNone/>
            </a:pPr>
            <a:r>
              <a:rPr lang="en-US" sz="1600" b="1" dirty="0" smtClean="0"/>
              <a:t>by God the Father,</a:t>
            </a:r>
          </a:p>
          <a:p>
            <a:pPr>
              <a:buNone/>
            </a:pPr>
            <a:r>
              <a:rPr lang="en-US" sz="1600" dirty="0" smtClean="0"/>
              <a:t>	Jude 1:1. </a:t>
            </a:r>
          </a:p>
          <a:p>
            <a:pPr>
              <a:buNone/>
            </a:pPr>
            <a:r>
              <a:rPr lang="en-US" sz="1600" b="1" dirty="0" smtClean="0"/>
              <a:t>by law</a:t>
            </a:r>
          </a:p>
          <a:p>
            <a:pPr>
              <a:buNone/>
            </a:pPr>
            <a:r>
              <a:rPr lang="en-US" sz="1600" dirty="0" smtClean="0"/>
              <a:t>	D&amp;C 88:21, 34. </a:t>
            </a:r>
          </a:p>
          <a:p>
            <a:pPr>
              <a:buNone/>
            </a:pPr>
            <a:r>
              <a:rPr lang="en-US" sz="1600" b="1" dirty="0" smtClean="0"/>
              <a:t>by water</a:t>
            </a:r>
          </a:p>
          <a:p>
            <a:pPr>
              <a:buNone/>
            </a:pPr>
            <a:r>
              <a:rPr lang="en-US" sz="1600" dirty="0" smtClean="0"/>
              <a:t>	Ephesians 5:26 </a:t>
            </a:r>
          </a:p>
          <a:p>
            <a:pPr>
              <a:buNone/>
            </a:pPr>
            <a:r>
              <a:rPr lang="en-US" sz="1600" b="1" dirty="0" smtClean="0"/>
              <a:t>by the Holy Spirit</a:t>
            </a:r>
          </a:p>
          <a:p>
            <a:pPr>
              <a:buNone/>
            </a:pPr>
            <a:r>
              <a:rPr lang="en-US" sz="1600" dirty="0" smtClean="0"/>
              <a:t>	Romans 15:16; </a:t>
            </a:r>
          </a:p>
          <a:p>
            <a:pPr>
              <a:buNone/>
            </a:pPr>
            <a:r>
              <a:rPr lang="en-US" sz="1600" b="1" dirty="0" smtClean="0"/>
              <a:t>and by blood</a:t>
            </a:r>
          </a:p>
          <a:p>
            <a:pPr>
              <a:buNone/>
            </a:pPr>
            <a:r>
              <a:rPr lang="en-US" sz="1600" dirty="0" smtClean="0"/>
              <a:t>	Hebrews 9:14</a:t>
            </a:r>
            <a:endParaRPr lang="en-US" sz="1600" dirty="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Being ‘Saved’</a:t>
            </a:r>
            <a:endParaRPr lang="en-US" dirty="0"/>
          </a:p>
        </p:txBody>
      </p:sp>
      <p:sp>
        <p:nvSpPr>
          <p:cNvPr id="3" name="Content Placeholder 2"/>
          <p:cNvSpPr>
            <a:spLocks noGrp="1"/>
          </p:cNvSpPr>
          <p:nvPr>
            <p:ph idx="1"/>
          </p:nvPr>
        </p:nvSpPr>
        <p:spPr>
          <a:xfrm>
            <a:off x="4191000" y="533400"/>
            <a:ext cx="4495800" cy="3886200"/>
          </a:xfrm>
        </p:spPr>
        <p:txBody>
          <a:bodyPr/>
          <a:lstStyle/>
          <a:p>
            <a:pPr>
              <a:buNone/>
            </a:pPr>
            <a:r>
              <a:rPr lang="en-US" sz="1800" b="1" dirty="0" smtClean="0"/>
              <a:t>Christians who follow the teachings of John Calvin deny the possibility of "falling from grace," insisting instead on the "perseverance of the Saints" (once saved always saved). </a:t>
            </a:r>
          </a:p>
          <a:p>
            <a:pPr>
              <a:buNone/>
            </a:pPr>
            <a:r>
              <a:rPr lang="en-US" sz="1800" b="1" dirty="0" smtClean="0"/>
              <a:t>This is a major difference between Latter-day Saints and Calvinist Christians. </a:t>
            </a:r>
          </a:p>
          <a:p>
            <a:pPr>
              <a:buNone/>
            </a:pPr>
            <a:r>
              <a:rPr lang="en-US" sz="1800" b="1" dirty="0" smtClean="0"/>
              <a:t>We as members of the Church sometimes get confused and insist that coming into the covenant requires works, which, if we perform well, God will then reward with grace. </a:t>
            </a:r>
          </a:p>
          <a:p>
            <a:pPr>
              <a:buNone/>
            </a:pPr>
            <a:r>
              <a:rPr lang="en-US" sz="1800" b="1" dirty="0" smtClean="0"/>
              <a:t>But this is backwards. </a:t>
            </a:r>
          </a:p>
          <a:p>
            <a:pPr>
              <a:buNone/>
            </a:pPr>
            <a:r>
              <a:rPr lang="en-US" sz="1800" b="1" dirty="0" smtClean="0"/>
              <a:t>Entering the covenant requires faith and grace; </a:t>
            </a:r>
            <a:r>
              <a:rPr lang="en-US" sz="1800" b="1" i="1" dirty="0" smtClean="0"/>
              <a:t>staying</a:t>
            </a:r>
            <a:r>
              <a:rPr lang="en-US" sz="1800" b="1" dirty="0" smtClean="0"/>
              <a:t> in it, enduring to the end and not falling from grace already received, requires work as well.</a:t>
            </a:r>
            <a:endParaRPr lang="en-US" sz="1800" b="1" dirty="0"/>
          </a:p>
        </p:txBody>
      </p:sp>
      <p:pic>
        <p:nvPicPr>
          <p:cNvPr id="2050" name="Picture 2" descr="http://hardnews.ansci.usu.edu/archive/pixel/images/jillprichard/lds13.JPG"/>
          <p:cNvPicPr>
            <a:picLocks noChangeAspect="1" noChangeArrowheads="1"/>
          </p:cNvPicPr>
          <p:nvPr/>
        </p:nvPicPr>
        <p:blipFill>
          <a:blip r:embed="rId3" cstate="print"/>
          <a:srcRect/>
          <a:stretch>
            <a:fillRect/>
          </a:stretch>
        </p:blipFill>
        <p:spPr bwMode="auto">
          <a:xfrm>
            <a:off x="228600" y="1676400"/>
            <a:ext cx="3875974" cy="35814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4191000" cy="1371600"/>
          </a:xfrm>
        </p:spPr>
        <p:txBody>
          <a:bodyPr/>
          <a:lstStyle/>
          <a:p>
            <a:r>
              <a:rPr lang="en-US" b="1" dirty="0" smtClean="0">
                <a:solidFill>
                  <a:srgbClr val="008000"/>
                </a:solidFill>
              </a:rPr>
              <a:t>Section 20 Structure</a:t>
            </a:r>
            <a:endParaRPr lang="en-US" b="1" dirty="0">
              <a:solidFill>
                <a:srgbClr val="008000"/>
              </a:solidFill>
            </a:endParaRPr>
          </a:p>
        </p:txBody>
      </p:sp>
      <p:sp>
        <p:nvSpPr>
          <p:cNvPr id="3" name="Content Placeholder 2"/>
          <p:cNvSpPr>
            <a:spLocks noGrp="1"/>
          </p:cNvSpPr>
          <p:nvPr>
            <p:ph idx="1"/>
          </p:nvPr>
        </p:nvSpPr>
        <p:spPr>
          <a:xfrm>
            <a:off x="381000" y="2590800"/>
            <a:ext cx="8229600" cy="3886200"/>
          </a:xfrm>
        </p:spPr>
        <p:txBody>
          <a:bodyPr/>
          <a:lstStyle/>
          <a:p>
            <a:pPr>
              <a:buNone/>
            </a:pPr>
            <a:r>
              <a:rPr lang="en-US" b="1" dirty="0" smtClean="0">
                <a:solidFill>
                  <a:srgbClr val="008000"/>
                </a:solidFill>
              </a:rPr>
              <a:t>1-4 Intro</a:t>
            </a:r>
          </a:p>
          <a:p>
            <a:pPr>
              <a:buNone/>
            </a:pPr>
            <a:r>
              <a:rPr lang="en-US" b="1" dirty="0" smtClean="0">
                <a:solidFill>
                  <a:srgbClr val="008000"/>
                </a:solidFill>
              </a:rPr>
              <a:t>5-12    Joseph Called and Purified</a:t>
            </a:r>
          </a:p>
          <a:p>
            <a:pPr>
              <a:buNone/>
            </a:pPr>
            <a:r>
              <a:rPr lang="en-US" b="1" dirty="0" smtClean="0">
                <a:solidFill>
                  <a:srgbClr val="008000"/>
                </a:solidFill>
              </a:rPr>
              <a:t>13-16  Witnesses Testify</a:t>
            </a:r>
          </a:p>
          <a:p>
            <a:pPr>
              <a:buNone/>
            </a:pPr>
            <a:r>
              <a:rPr lang="en-US" b="1" dirty="0" smtClean="0">
                <a:solidFill>
                  <a:srgbClr val="008000"/>
                </a:solidFill>
              </a:rPr>
              <a:t>17-28  Nature of God and Man</a:t>
            </a:r>
          </a:p>
          <a:p>
            <a:pPr>
              <a:buNone/>
            </a:pPr>
            <a:r>
              <a:rPr lang="en-US" b="1" dirty="0" smtClean="0">
                <a:solidFill>
                  <a:srgbClr val="008000"/>
                </a:solidFill>
              </a:rPr>
              <a:t>29-36  You too can be purified</a:t>
            </a:r>
          </a:p>
          <a:p>
            <a:pPr>
              <a:buNone/>
            </a:pPr>
            <a:r>
              <a:rPr lang="en-US" b="1" dirty="0" smtClean="0">
                <a:solidFill>
                  <a:srgbClr val="008000"/>
                </a:solidFill>
              </a:rPr>
              <a:t>37-       Baptism and Church Structure</a:t>
            </a:r>
            <a:endParaRPr lang="en-US" b="1" dirty="0">
              <a:solidFill>
                <a:srgbClr val="008000"/>
              </a:solidFill>
            </a:endParaRPr>
          </a:p>
        </p:txBody>
      </p:sp>
      <p:pic>
        <p:nvPicPr>
          <p:cNvPr id="37890" name="Picture 2" descr="http://seminary.lds.org/content/images/manuals/dc-ssg/wlcm-2.gif"/>
          <p:cNvPicPr>
            <a:picLocks noChangeAspect="1" noChangeArrowheads="1"/>
          </p:cNvPicPr>
          <p:nvPr/>
        </p:nvPicPr>
        <p:blipFill>
          <a:blip r:embed="rId3" cstate="print"/>
          <a:srcRect/>
          <a:stretch>
            <a:fillRect/>
          </a:stretch>
        </p:blipFill>
        <p:spPr bwMode="auto">
          <a:xfrm>
            <a:off x="4267200" y="51752"/>
            <a:ext cx="4141570" cy="3377248"/>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21</a:t>
            </a:r>
            <a:endParaRPr lang="en-US" dirty="0"/>
          </a:p>
        </p:txBody>
      </p:sp>
      <p:sp>
        <p:nvSpPr>
          <p:cNvPr id="3" name="Content Placeholder 2"/>
          <p:cNvSpPr>
            <a:spLocks noGrp="1"/>
          </p:cNvSpPr>
          <p:nvPr>
            <p:ph idx="1"/>
          </p:nvPr>
        </p:nvSpPr>
        <p:spPr>
          <a:xfrm>
            <a:off x="457200" y="1981200"/>
            <a:ext cx="4038600" cy="3886200"/>
          </a:xfrm>
        </p:spPr>
        <p:txBody>
          <a:bodyPr/>
          <a:lstStyle/>
          <a:p>
            <a:pPr>
              <a:buNone/>
            </a:pPr>
            <a:r>
              <a:rPr lang="en-US" dirty="0" smtClean="0"/>
              <a:t>Received April 6</a:t>
            </a:r>
            <a:r>
              <a:rPr lang="en-US" baseline="30000" dirty="0" smtClean="0"/>
              <a:t>th</a:t>
            </a:r>
            <a:endParaRPr lang="en-US" dirty="0" smtClean="0"/>
          </a:p>
          <a:p>
            <a:pPr>
              <a:buNone/>
            </a:pPr>
            <a:r>
              <a:rPr lang="en-US" dirty="0" smtClean="0"/>
              <a:t>V. 6-8</a:t>
            </a:r>
            <a:endParaRPr lang="en-US" dirty="0"/>
          </a:p>
        </p:txBody>
      </p:sp>
      <p:pic>
        <p:nvPicPr>
          <p:cNvPr id="48130" name="Picture 2" descr="http://images.josephsmithpapers.org/6465/6465_ms22505_bcr_028_med.jpg"/>
          <p:cNvPicPr>
            <a:picLocks noChangeAspect="1" noChangeArrowheads="1"/>
          </p:cNvPicPr>
          <p:nvPr/>
        </p:nvPicPr>
        <p:blipFill>
          <a:blip r:embed="rId3" cstate="print"/>
          <a:srcRect/>
          <a:stretch>
            <a:fillRect/>
          </a:stretch>
        </p:blipFill>
        <p:spPr bwMode="auto">
          <a:xfrm>
            <a:off x="4876800" y="-1"/>
            <a:ext cx="4152900" cy="6803429"/>
          </a:xfrm>
          <a:prstGeom prst="rect">
            <a:avLst/>
          </a:prstGeom>
          <a:noFill/>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Elder Maxwell</a:t>
            </a:r>
            <a:endParaRPr lang="en-US" dirty="0"/>
          </a:p>
        </p:txBody>
      </p:sp>
      <p:sp>
        <p:nvSpPr>
          <p:cNvPr id="3" name="Content Placeholder 2"/>
          <p:cNvSpPr>
            <a:spLocks noGrp="1"/>
          </p:cNvSpPr>
          <p:nvPr>
            <p:ph idx="1"/>
          </p:nvPr>
        </p:nvSpPr>
        <p:spPr>
          <a:xfrm>
            <a:off x="228600" y="1676400"/>
            <a:ext cx="4267200" cy="4495800"/>
          </a:xfrm>
        </p:spPr>
        <p:txBody>
          <a:bodyPr/>
          <a:lstStyle/>
          <a:p>
            <a:pPr>
              <a:buNone/>
            </a:pPr>
            <a:r>
              <a:rPr lang="en-US" sz="2000" dirty="0" smtClean="0"/>
              <a:t>“God does not live in the dimension of time as do we. We are not only hampered by our finiteness (experiential and intellectual), but also by being in the dimension of time. </a:t>
            </a:r>
          </a:p>
          <a:p>
            <a:pPr>
              <a:buNone/>
            </a:pPr>
            <a:r>
              <a:rPr lang="en-US" sz="2000" dirty="0" smtClean="0"/>
              <a:t>Moreover, God, since ‘all things are present’ with him, is not simply predicting based solely on the past. </a:t>
            </a:r>
          </a:p>
          <a:p>
            <a:pPr>
              <a:buNone/>
            </a:pPr>
            <a:r>
              <a:rPr lang="en-US" sz="2000" dirty="0" smtClean="0"/>
              <a:t>In ways that are not clear to us, he </a:t>
            </a:r>
            <a:r>
              <a:rPr lang="en-US" sz="2000" i="1" dirty="0" smtClean="0"/>
              <a:t>sees </a:t>
            </a:r>
            <a:r>
              <a:rPr lang="en-US" sz="2000" dirty="0" smtClean="0"/>
              <a:t>rather than </a:t>
            </a:r>
            <a:r>
              <a:rPr lang="en-US" sz="2000" i="1" dirty="0" smtClean="0"/>
              <a:t>foresees </a:t>
            </a:r>
            <a:r>
              <a:rPr lang="en-US" sz="2000" dirty="0" smtClean="0"/>
              <a:t>the future, because all things are at once present before him”</a:t>
            </a:r>
          </a:p>
          <a:p>
            <a:pPr>
              <a:buNone/>
            </a:pPr>
            <a:r>
              <a:rPr lang="en-US" sz="1200" dirty="0" smtClean="0"/>
              <a:t>		( </a:t>
            </a:r>
            <a:r>
              <a:rPr lang="en-US" sz="1200" i="1" dirty="0" smtClean="0"/>
              <a:t>Things As They Really Are </a:t>
            </a:r>
            <a:r>
              <a:rPr lang="en-US" sz="1200" dirty="0" smtClean="0"/>
              <a:t>[1978], 29;</a:t>
            </a:r>
            <a:endParaRPr lang="en-US" sz="1200" dirty="0"/>
          </a:p>
        </p:txBody>
      </p:sp>
      <p:pic>
        <p:nvPicPr>
          <p:cNvPr id="50178" name="Picture 2" descr="http://www.3wo.net/d/file/2009-01-18/a1ff8d40e9af8ad3d3d3a738432f3da6.jpg"/>
          <p:cNvPicPr>
            <a:picLocks noChangeAspect="1" noChangeArrowheads="1"/>
          </p:cNvPicPr>
          <p:nvPr/>
        </p:nvPicPr>
        <p:blipFill>
          <a:blip r:embed="rId3" cstate="print"/>
          <a:srcRect/>
          <a:stretch>
            <a:fillRect/>
          </a:stretch>
        </p:blipFill>
        <p:spPr bwMode="auto">
          <a:xfrm>
            <a:off x="4953000" y="457200"/>
            <a:ext cx="3657600" cy="6096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Psychology 101:</a:t>
            </a:r>
            <a:br>
              <a:rPr lang="en-US" dirty="0" smtClean="0"/>
            </a:br>
            <a:r>
              <a:rPr lang="en-US" dirty="0" smtClean="0"/>
              <a:t>Passive-Aggressive… </a:t>
            </a:r>
            <a:endParaRPr lang="en-US" dirty="0"/>
          </a:p>
        </p:txBody>
      </p:sp>
      <p:sp>
        <p:nvSpPr>
          <p:cNvPr id="3" name="Content Placeholder 2"/>
          <p:cNvSpPr>
            <a:spLocks noGrp="1"/>
          </p:cNvSpPr>
          <p:nvPr>
            <p:ph idx="1"/>
          </p:nvPr>
        </p:nvSpPr>
        <p:spPr/>
        <p:txBody>
          <a:bodyPr/>
          <a:lstStyle/>
          <a:p>
            <a:endParaRPr lang="en-US"/>
          </a:p>
        </p:txBody>
      </p:sp>
      <p:pic>
        <p:nvPicPr>
          <p:cNvPr id="51202" name="Picture 2" descr="9 hrs ago"/>
          <p:cNvPicPr>
            <a:picLocks noChangeAspect="1" noChangeArrowheads="1"/>
          </p:cNvPicPr>
          <p:nvPr/>
        </p:nvPicPr>
        <p:blipFill>
          <a:blip r:embed="rId3" cstate="print"/>
          <a:srcRect/>
          <a:stretch>
            <a:fillRect/>
          </a:stretch>
        </p:blipFill>
        <p:spPr bwMode="auto">
          <a:xfrm>
            <a:off x="152400" y="1981200"/>
            <a:ext cx="8950476" cy="2819400"/>
          </a:xfrm>
          <a:prstGeom prst="rect">
            <a:avLst/>
          </a:prstGeom>
          <a:noFill/>
        </p:spPr>
      </p:pic>
      <p:sp>
        <p:nvSpPr>
          <p:cNvPr id="5" name="Rectangle 4"/>
          <p:cNvSpPr/>
          <p:nvPr/>
        </p:nvSpPr>
        <p:spPr>
          <a:xfrm>
            <a:off x="3048000" y="1905000"/>
            <a:ext cx="3200400" cy="3276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48400" y="1828800"/>
            <a:ext cx="3200400" cy="3276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ppt_w</p:attrName>
                                        </p:attrNameLst>
                                      </p:cBhvr>
                                      <p:tavLst>
                                        <p:tav tm="0">
                                          <p:val>
                                            <p:strVal val="#ppt_w*0.70"/>
                                          </p:val>
                                        </p:tav>
                                        <p:tav tm="100000">
                                          <p:val>
                                            <p:strVal val="#ppt_w"/>
                                          </p:val>
                                        </p:tav>
                                      </p:tavLst>
                                    </p:anim>
                                    <p:anim calcmode="lin" valueType="num">
                                      <p:cBhvr>
                                        <p:cTn id="8" dur="1000" fill="hold"/>
                                        <p:tgtEl>
                                          <p:spTgt spid="51202"/>
                                        </p:tgtEl>
                                        <p:attrNameLst>
                                          <p:attrName>ppt_h</p:attrName>
                                        </p:attrNameLst>
                                      </p:cBhvr>
                                      <p:tavLst>
                                        <p:tav tm="0">
                                          <p:val>
                                            <p:strVal val="#ppt_h"/>
                                          </p:val>
                                        </p:tav>
                                        <p:tav tm="100000">
                                          <p:val>
                                            <p:strVal val="#ppt_h"/>
                                          </p:val>
                                        </p:tav>
                                      </p:tavLst>
                                    </p:anim>
                                    <p:animEffect transition="in" filter="fade">
                                      <p:cBhvr>
                                        <p:cTn id="9" dur="1000"/>
                                        <p:tgtEl>
                                          <p:spTgt spid="5120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xit" presetSubtype="0" fill="hold" grpId="0" nodeType="clickEffect">
                                  <p:stCondLst>
                                    <p:cond delay="0"/>
                                  </p:stCondLst>
                                  <p:childTnLst>
                                    <p:anim calcmode="lin" valueType="num">
                                      <p:cBhvr>
                                        <p:cTn id="13" dur="1000"/>
                                        <p:tgtEl>
                                          <p:spTgt spid="5"/>
                                        </p:tgtEl>
                                        <p:attrNameLst>
                                          <p:attrName>ppt_x</p:attrName>
                                        </p:attrNameLst>
                                      </p:cBhvr>
                                      <p:tavLst>
                                        <p:tav tm="0">
                                          <p:val>
                                            <p:strVal val="ppt_x"/>
                                          </p:val>
                                        </p:tav>
                                        <p:tav tm="100000">
                                          <p:val>
                                            <p:strVal val="ppt_x-.2"/>
                                          </p:val>
                                        </p:tav>
                                      </p:tavLst>
                                    </p:anim>
                                    <p:anim calcmode="lin" valueType="num">
                                      <p:cBhvr>
                                        <p:cTn id="14" dur="1000"/>
                                        <p:tgtEl>
                                          <p:spTgt spid="5"/>
                                        </p:tgtEl>
                                        <p:attrNameLst>
                                          <p:attrName>ppt_y</p:attrName>
                                        </p:attrNameLst>
                                      </p:cBhvr>
                                      <p:tavLst>
                                        <p:tav tm="0">
                                          <p:val>
                                            <p:strVal val="ppt_y"/>
                                          </p:val>
                                        </p:tav>
                                        <p:tav tm="100000">
                                          <p:val>
                                            <p:strVal val="ppt_y"/>
                                          </p:val>
                                        </p:tav>
                                      </p:tavLst>
                                    </p:anim>
                                    <p:animEffect transition="out" filter="fade">
                                      <p:cBhvr>
                                        <p:cTn id="15" dur="1000"/>
                                        <p:tgtEl>
                                          <p:spTgt spid="5"/>
                                        </p:tgtEl>
                                      </p:cBhvr>
                                    </p:animEffect>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9" presetClass="exit" presetSubtype="0" fill="hold" grpId="0" nodeType="clickEffect">
                                  <p:stCondLst>
                                    <p:cond delay="0"/>
                                  </p:stCondLst>
                                  <p:childTnLst>
                                    <p:anim calcmode="lin" valueType="num">
                                      <p:cBhvr>
                                        <p:cTn id="20" dur="1000"/>
                                        <p:tgtEl>
                                          <p:spTgt spid="6"/>
                                        </p:tgtEl>
                                        <p:attrNameLst>
                                          <p:attrName>ppt_x</p:attrName>
                                        </p:attrNameLst>
                                      </p:cBhvr>
                                      <p:tavLst>
                                        <p:tav tm="0">
                                          <p:val>
                                            <p:strVal val="ppt_x"/>
                                          </p:val>
                                        </p:tav>
                                        <p:tav tm="100000">
                                          <p:val>
                                            <p:strVal val="ppt_x-.2"/>
                                          </p:val>
                                        </p:tav>
                                      </p:tavLst>
                                    </p:anim>
                                    <p:anim calcmode="lin" valueType="num">
                                      <p:cBhvr>
                                        <p:cTn id="21" dur="1000"/>
                                        <p:tgtEl>
                                          <p:spTgt spid="6"/>
                                        </p:tgtEl>
                                        <p:attrNameLst>
                                          <p:attrName>ppt_y</p:attrName>
                                        </p:attrNameLst>
                                      </p:cBhvr>
                                      <p:tavLst>
                                        <p:tav tm="0">
                                          <p:val>
                                            <p:strVal val="ppt_y"/>
                                          </p:val>
                                        </p:tav>
                                        <p:tav tm="100000">
                                          <p:val>
                                            <p:strVal val="ppt_y"/>
                                          </p:val>
                                        </p:tav>
                                      </p:tavLst>
                                    </p:anim>
                                    <p:animEffect transition="out" filter="fade">
                                      <p:cBhvr>
                                        <p:cTn id="22" dur="1000"/>
                                        <p:tgtEl>
                                          <p:spTgt spid="6"/>
                                        </p:tgtEl>
                                      </p:cBhvr>
                                    </p:animEffect>
                                    <p:set>
                                      <p:cBhvr>
                                        <p:cTn id="23"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371600"/>
          </a:xfrm>
        </p:spPr>
        <p:txBody>
          <a:bodyPr/>
          <a:lstStyle/>
          <a:p>
            <a:r>
              <a:rPr lang="en-US" b="1" dirty="0" smtClean="0"/>
              <a:t>The Organization of the Church</a:t>
            </a:r>
            <a:endParaRPr lang="en-US" b="1" dirty="0"/>
          </a:p>
        </p:txBody>
      </p:sp>
      <p:sp>
        <p:nvSpPr>
          <p:cNvPr id="3" name="Content Placeholder 2"/>
          <p:cNvSpPr>
            <a:spLocks noGrp="1"/>
          </p:cNvSpPr>
          <p:nvPr>
            <p:ph idx="1"/>
          </p:nvPr>
        </p:nvSpPr>
        <p:spPr>
          <a:xfrm>
            <a:off x="228600" y="1981200"/>
            <a:ext cx="5181600" cy="3886200"/>
          </a:xfrm>
        </p:spPr>
        <p:txBody>
          <a:bodyPr/>
          <a:lstStyle/>
          <a:p>
            <a:pPr>
              <a:buNone/>
            </a:pPr>
            <a:r>
              <a:rPr lang="en-US" b="1" dirty="0" smtClean="0"/>
              <a:t>Priesthood given in 1829</a:t>
            </a:r>
          </a:p>
          <a:p>
            <a:pPr>
              <a:buNone/>
            </a:pPr>
            <a:r>
              <a:rPr lang="en-US" b="1" dirty="0" smtClean="0"/>
              <a:t>D&amp;C 18:2-4</a:t>
            </a:r>
            <a:endParaRPr lang="en-US" b="1" dirty="0"/>
          </a:p>
        </p:txBody>
      </p:sp>
      <p:pic>
        <p:nvPicPr>
          <p:cNvPr id="49154" name="Picture 2" descr="http://3.bp.blogspot.com/_rb5czKt61FA/TBWRya16f3I/AAAAAAAAA6M/zzUnotq_WgY/s1600/20.JPG"/>
          <p:cNvPicPr>
            <a:picLocks noChangeAspect="1" noChangeArrowheads="1"/>
          </p:cNvPicPr>
          <p:nvPr/>
        </p:nvPicPr>
        <p:blipFill>
          <a:blip r:embed="rId3" cstate="print"/>
          <a:srcRect/>
          <a:stretch>
            <a:fillRect/>
          </a:stretch>
        </p:blipFill>
        <p:spPr bwMode="auto">
          <a:xfrm>
            <a:off x="5562600" y="1676399"/>
            <a:ext cx="3135963" cy="4684913"/>
          </a:xfrm>
          <a:prstGeom prst="rect">
            <a:avLst/>
          </a:prstGeom>
          <a:noFill/>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57200"/>
            <a:ext cx="4038600" cy="1371600"/>
          </a:xfrm>
        </p:spPr>
        <p:txBody>
          <a:bodyPr/>
          <a:lstStyle/>
          <a:p>
            <a:r>
              <a:rPr lang="en-US" dirty="0" smtClean="0"/>
              <a:t>June 1829</a:t>
            </a:r>
            <a:endParaRPr lang="en-US" dirty="0"/>
          </a:p>
        </p:txBody>
      </p:sp>
      <p:sp>
        <p:nvSpPr>
          <p:cNvPr id="3" name="Content Placeholder 2"/>
          <p:cNvSpPr>
            <a:spLocks noGrp="1"/>
          </p:cNvSpPr>
          <p:nvPr>
            <p:ph idx="1"/>
          </p:nvPr>
        </p:nvSpPr>
        <p:spPr>
          <a:xfrm>
            <a:off x="304800" y="762000"/>
            <a:ext cx="4267200" cy="3886200"/>
          </a:xfrm>
        </p:spPr>
        <p:txBody>
          <a:bodyPr/>
          <a:lstStyle/>
          <a:p>
            <a:pPr>
              <a:buNone/>
            </a:pPr>
            <a:r>
              <a:rPr lang="en-US" sz="1400" dirty="0" smtClean="0">
                <a:solidFill>
                  <a:schemeClr val="tx1"/>
                </a:solidFill>
                <a:latin typeface="+mn-lt"/>
                <a:ea typeface="+mn-ea"/>
                <a:cs typeface="+mn-cs"/>
              </a:rPr>
              <a:t>“… </a:t>
            </a:r>
            <a:r>
              <a:rPr lang="en-US" sz="1400" dirty="0">
                <a:solidFill>
                  <a:schemeClr val="tx1"/>
                </a:solidFill>
                <a:latin typeface="+mn-lt"/>
                <a:ea typeface="+mn-ea"/>
                <a:cs typeface="+mn-cs"/>
              </a:rPr>
              <a:t>for we had not long been engaged in solemn and fervent prayer, when the word of the Lord came unto us in the chamber, commanding us that I should ordain Oliver </a:t>
            </a:r>
            <a:r>
              <a:rPr lang="en-US" sz="1400" dirty="0" err="1">
                <a:solidFill>
                  <a:schemeClr val="tx1"/>
                </a:solidFill>
                <a:latin typeface="+mn-lt"/>
                <a:ea typeface="+mn-ea"/>
                <a:cs typeface="+mn-cs"/>
              </a:rPr>
              <a:t>Cowdery</a:t>
            </a:r>
            <a:r>
              <a:rPr lang="en-US" sz="1400" dirty="0">
                <a:solidFill>
                  <a:schemeClr val="tx1"/>
                </a:solidFill>
                <a:latin typeface="+mn-lt"/>
                <a:ea typeface="+mn-ea"/>
                <a:cs typeface="+mn-cs"/>
              </a:rPr>
              <a:t> to be an elder in The Church of Jesus Christ; and that he should also ordain me to the same office; and then to ordain others, as it should be made known unto us from time to time. </a:t>
            </a:r>
            <a:endParaRPr lang="en-US" sz="1400" dirty="0" smtClean="0">
              <a:solidFill>
                <a:schemeClr val="tx1"/>
              </a:solidFill>
              <a:latin typeface="+mn-lt"/>
              <a:ea typeface="+mn-ea"/>
              <a:cs typeface="+mn-cs"/>
            </a:endParaRPr>
          </a:p>
          <a:p>
            <a:pPr>
              <a:buNone/>
            </a:pPr>
            <a:r>
              <a:rPr lang="en-US" sz="1400" i="1" u="sng" dirty="0" smtClean="0">
                <a:solidFill>
                  <a:schemeClr val="tx1"/>
                </a:solidFill>
                <a:latin typeface="+mn-lt"/>
                <a:ea typeface="+mn-ea"/>
                <a:cs typeface="+mn-cs"/>
              </a:rPr>
              <a:t>We </a:t>
            </a:r>
            <a:r>
              <a:rPr lang="en-US" sz="1400" i="1" u="sng" dirty="0">
                <a:solidFill>
                  <a:schemeClr val="tx1"/>
                </a:solidFill>
                <a:latin typeface="+mn-lt"/>
                <a:ea typeface="+mn-ea"/>
                <a:cs typeface="+mn-cs"/>
              </a:rPr>
              <a:t>were, however, commanded to defer our ordination</a:t>
            </a:r>
            <a:r>
              <a:rPr lang="en-US" sz="1400" dirty="0">
                <a:solidFill>
                  <a:schemeClr val="tx1"/>
                </a:solidFill>
                <a:latin typeface="+mn-lt"/>
                <a:ea typeface="+mn-ea"/>
                <a:cs typeface="+mn-cs"/>
              </a:rPr>
              <a:t> until such time as it should be practicable to have our brethren, who had been and who should be baptized, assembled together, when we must have their sanction to … ordain each other, </a:t>
            </a:r>
            <a:endParaRPr lang="en-US" sz="1400" dirty="0" smtClean="0">
              <a:solidFill>
                <a:schemeClr val="tx1"/>
              </a:solidFill>
              <a:latin typeface="+mn-lt"/>
              <a:ea typeface="+mn-ea"/>
              <a:cs typeface="+mn-cs"/>
            </a:endParaRPr>
          </a:p>
          <a:p>
            <a:pPr>
              <a:buNone/>
            </a:pPr>
            <a:r>
              <a:rPr lang="en-US" sz="1400" dirty="0" smtClean="0">
                <a:solidFill>
                  <a:schemeClr val="tx1"/>
                </a:solidFill>
                <a:latin typeface="+mn-lt"/>
                <a:ea typeface="+mn-ea"/>
                <a:cs typeface="+mn-cs"/>
              </a:rPr>
              <a:t>and </a:t>
            </a:r>
            <a:r>
              <a:rPr lang="en-US" sz="1400" dirty="0">
                <a:solidFill>
                  <a:schemeClr val="tx1"/>
                </a:solidFill>
                <a:latin typeface="+mn-lt"/>
                <a:ea typeface="+mn-ea"/>
                <a:cs typeface="+mn-cs"/>
              </a:rPr>
              <a:t>have them decide by vote whether they were willing to accept us as spiritual teachers or not; when also we were commanded to bless bread and break it with them, and to take wine, bless it, and drink it with them; </a:t>
            </a:r>
            <a:endParaRPr lang="en-US" sz="1400" dirty="0" smtClean="0">
              <a:solidFill>
                <a:schemeClr val="tx1"/>
              </a:solidFill>
              <a:latin typeface="+mn-lt"/>
              <a:ea typeface="+mn-ea"/>
              <a:cs typeface="+mn-cs"/>
            </a:endParaRPr>
          </a:p>
          <a:p>
            <a:pPr>
              <a:buNone/>
            </a:pPr>
            <a:r>
              <a:rPr lang="en-US" sz="1400" dirty="0" smtClean="0">
                <a:solidFill>
                  <a:schemeClr val="tx1"/>
                </a:solidFill>
                <a:latin typeface="+mn-lt"/>
                <a:ea typeface="+mn-ea"/>
                <a:cs typeface="+mn-cs"/>
              </a:rPr>
              <a:t>afterward </a:t>
            </a:r>
            <a:r>
              <a:rPr lang="en-US" sz="1400" dirty="0">
                <a:solidFill>
                  <a:schemeClr val="tx1"/>
                </a:solidFill>
                <a:latin typeface="+mn-lt"/>
                <a:ea typeface="+mn-ea"/>
                <a:cs typeface="+mn-cs"/>
              </a:rPr>
              <a:t>proceed to ordain each other according to commandment; then call out such men as the Spirit should dictate, and ordain them; </a:t>
            </a:r>
            <a:endParaRPr lang="en-US" sz="1400" dirty="0" smtClean="0">
              <a:solidFill>
                <a:schemeClr val="tx1"/>
              </a:solidFill>
              <a:latin typeface="+mn-lt"/>
              <a:ea typeface="+mn-ea"/>
              <a:cs typeface="+mn-cs"/>
            </a:endParaRPr>
          </a:p>
          <a:p>
            <a:pPr>
              <a:buNone/>
            </a:pPr>
            <a:r>
              <a:rPr lang="en-US" sz="1400" dirty="0" smtClean="0">
                <a:solidFill>
                  <a:schemeClr val="tx1"/>
                </a:solidFill>
                <a:latin typeface="+mn-lt"/>
                <a:ea typeface="+mn-ea"/>
                <a:cs typeface="+mn-cs"/>
              </a:rPr>
              <a:t>and </a:t>
            </a:r>
            <a:r>
              <a:rPr lang="en-US" sz="1400" dirty="0">
                <a:solidFill>
                  <a:schemeClr val="tx1"/>
                </a:solidFill>
                <a:latin typeface="+mn-lt"/>
                <a:ea typeface="+mn-ea"/>
                <a:cs typeface="+mn-cs"/>
              </a:rPr>
              <a:t>then attend to the laying on of hands for the gift of the Holy Ghost, upon all those whom we had previously baptized, doing all things in the name of the Lord.” (</a:t>
            </a:r>
            <a:r>
              <a:rPr lang="en-US" sz="1400" i="1" dirty="0">
                <a:solidFill>
                  <a:schemeClr val="tx1"/>
                </a:solidFill>
                <a:latin typeface="+mn-lt"/>
                <a:ea typeface="+mn-ea"/>
                <a:cs typeface="+mn-cs"/>
              </a:rPr>
              <a:t>DHC </a:t>
            </a:r>
            <a:r>
              <a:rPr lang="en-US" sz="1400" dirty="0">
                <a:solidFill>
                  <a:schemeClr val="tx1"/>
                </a:solidFill>
                <a:latin typeface="+mn-lt"/>
                <a:ea typeface="+mn-ea"/>
                <a:cs typeface="+mn-cs"/>
              </a:rPr>
              <a:t>1:60–61.)</a:t>
            </a:r>
            <a:endParaRPr lang="en-US" sz="1400" dirty="0"/>
          </a:p>
        </p:txBody>
      </p:sp>
      <p:pic>
        <p:nvPicPr>
          <p:cNvPr id="53250" name="Picture 2" descr="http://www.willhiteweb.com/lds_historic_sights/peter_whitmer_cabin.jpg"/>
          <p:cNvPicPr>
            <a:picLocks noChangeAspect="1" noChangeArrowheads="1"/>
          </p:cNvPicPr>
          <p:nvPr/>
        </p:nvPicPr>
        <p:blipFill>
          <a:blip r:embed="rId3" cstate="print"/>
          <a:srcRect/>
          <a:stretch>
            <a:fillRect/>
          </a:stretch>
        </p:blipFill>
        <p:spPr bwMode="auto">
          <a:xfrm>
            <a:off x="4648200" y="1600200"/>
            <a:ext cx="4343399" cy="3545126"/>
          </a:xfrm>
          <a:prstGeom prst="rect">
            <a:avLst/>
          </a:prstGeom>
          <a:noFill/>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1220%5b1%5d"/>
          <p:cNvPicPr>
            <a:picLocks noChangeAspect="1" noChangeArrowheads="1"/>
          </p:cNvPicPr>
          <p:nvPr/>
        </p:nvPicPr>
        <p:blipFill>
          <a:blip r:embed="rId3" cstate="print"/>
          <a:srcRect/>
          <a:stretch>
            <a:fillRect/>
          </a:stretch>
        </p:blipFill>
        <p:spPr bwMode="auto">
          <a:xfrm>
            <a:off x="228600" y="152400"/>
            <a:ext cx="5267325" cy="3943350"/>
          </a:xfrm>
          <a:prstGeom prst="rect">
            <a:avLst/>
          </a:prstGeom>
          <a:noFill/>
        </p:spPr>
      </p:pic>
      <p:pic>
        <p:nvPicPr>
          <p:cNvPr id="13319" name="Picture 7" descr="1213%5b1%5d"/>
          <p:cNvPicPr>
            <a:picLocks noChangeAspect="1" noChangeArrowheads="1"/>
          </p:cNvPicPr>
          <p:nvPr/>
        </p:nvPicPr>
        <p:blipFill>
          <a:blip r:embed="rId4" cstate="print"/>
          <a:srcRect/>
          <a:stretch>
            <a:fillRect/>
          </a:stretch>
        </p:blipFill>
        <p:spPr bwMode="auto">
          <a:xfrm>
            <a:off x="5943600" y="2133600"/>
            <a:ext cx="2838450" cy="38481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image3DP"/>
          <p:cNvPicPr>
            <a:picLocks noChangeAspect="1" noChangeArrowheads="1"/>
          </p:cNvPicPr>
          <p:nvPr/>
        </p:nvPicPr>
        <p:blipFill>
          <a:blip r:embed="rId3" cstate="print"/>
          <a:srcRect/>
          <a:stretch>
            <a:fillRect/>
          </a:stretch>
        </p:blipFill>
        <p:spPr bwMode="auto">
          <a:xfrm>
            <a:off x="1066800" y="1344613"/>
            <a:ext cx="7086600" cy="4294187"/>
          </a:xfrm>
          <a:prstGeom prst="rect">
            <a:avLst/>
          </a:prstGeom>
          <a:noFill/>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Rectangle 8"/>
          <p:cNvSpPr>
            <a:spLocks noChangeArrowheads="1"/>
          </p:cNvSpPr>
          <p:nvPr/>
        </p:nvSpPr>
        <p:spPr bwMode="auto">
          <a:xfrm>
            <a:off x="1893888" y="-1039813"/>
            <a:ext cx="184150" cy="641350"/>
          </a:xfrm>
          <a:prstGeom prst="rect">
            <a:avLst/>
          </a:prstGeom>
          <a:noFill/>
          <a:ln w="9525">
            <a:noFill/>
            <a:miter lim="800000"/>
            <a:headEnd/>
            <a:tailEnd/>
          </a:ln>
          <a:effectLst/>
        </p:spPr>
        <p:txBody>
          <a:bodyPr wrap="none" anchor="ctr">
            <a:spAutoFit/>
          </a:bodyPr>
          <a:lstStyle/>
          <a:p>
            <a:r>
              <a:rPr lang="en-US"/>
              <a:t/>
            </a:r>
            <a:br>
              <a:rPr lang="en-US"/>
            </a:br>
            <a:endParaRPr lang="en-US"/>
          </a:p>
        </p:txBody>
      </p:sp>
      <p:graphicFrame>
        <p:nvGraphicFramePr>
          <p:cNvPr id="11292" name="Group 28"/>
          <p:cNvGraphicFramePr>
            <a:graphicFrameLocks noGrp="1"/>
          </p:cNvGraphicFramePr>
          <p:nvPr/>
        </p:nvGraphicFramePr>
        <p:xfrm>
          <a:off x="1219200" y="158750"/>
          <a:ext cx="7239000" cy="6375400"/>
        </p:xfrm>
        <a:graphic>
          <a:graphicData uri="http://schemas.openxmlformats.org/drawingml/2006/table">
            <a:tbl>
              <a:tblPr/>
              <a:tblGrid>
                <a:gridCol w="7239000"/>
              </a:tblGrid>
              <a:tr h="6375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200" b="0" i="0" u="none" strike="noStrike" cap="none" normalizeH="0" baseline="0" smtClean="0">
                        <a:ln>
                          <a:noFill/>
                        </a:ln>
                        <a:solidFill>
                          <a:schemeClr val="tx1"/>
                        </a:solidFill>
                        <a:effectLst/>
                        <a:latin typeface="Times"/>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a:cs typeface="Arial" pitchFamily="34" charset="0"/>
                        </a:rPr>
                        <a:t>  </a:t>
                      </a:r>
                      <a:r>
                        <a:rPr kumimoji="0" lang="en-US" sz="3600" b="0" i="0" u="none" strike="noStrike" cap="none" normalizeH="0" baseline="0" smtClean="0">
                          <a:ln>
                            <a:noFill/>
                          </a:ln>
                          <a:solidFill>
                            <a:schemeClr val="tx1"/>
                          </a:solidFill>
                          <a:effectLst/>
                          <a:latin typeface="Times"/>
                          <a:cs typeface="Arial" pitchFamily="34" charset="0"/>
                        </a:rPr>
                        <a:t> </a:t>
                      </a:r>
                      <a:r>
                        <a:rPr kumimoji="0" lang="en-US" sz="1200" b="0" i="0" u="none" strike="noStrike" cap="none" normalizeH="0" baseline="0" smtClean="0">
                          <a:ln>
                            <a:noFill/>
                          </a:ln>
                          <a:solidFill>
                            <a:schemeClr val="tx1"/>
                          </a:solidFill>
                          <a:effectLst/>
                          <a:latin typeface="Times"/>
                          <a:cs typeface="Arial" pitchFamily="34" charset="0"/>
                        </a:rPr>
                        <a:t>                                                                                                                                                                                                                                      </a:t>
                      </a:r>
                      <a:br>
                        <a:rPr kumimoji="0" lang="en-US" sz="1200" b="0" i="0" u="none" strike="noStrike" cap="none" normalizeH="0" baseline="0" smtClean="0">
                          <a:ln>
                            <a:noFill/>
                          </a:ln>
                          <a:solidFill>
                            <a:schemeClr val="tx1"/>
                          </a:solidFill>
                          <a:effectLst/>
                          <a:latin typeface="Times"/>
                          <a:cs typeface="Arial" pitchFamily="34" charset="0"/>
                        </a:rPr>
                      </a:br>
                      <a:r>
                        <a:rPr kumimoji="0" lang="en-US" sz="1100" b="0" i="0" u="none" strike="noStrike" cap="none" normalizeH="0" baseline="0" smtClean="0">
                          <a:ln>
                            <a:noFill/>
                          </a:ln>
                          <a:solidFill>
                            <a:schemeClr val="tx1"/>
                          </a:solidFill>
                          <a:effectLst/>
                          <a:latin typeface="Times"/>
                          <a:cs typeface="Arial" pitchFamily="34" charset="0"/>
                        </a:rPr>
                        <a:t>Know then thyself, presume not God to scan!</a:t>
                      </a:r>
                      <a:br>
                        <a:rPr kumimoji="0" lang="en-US" sz="1100" b="0" i="0" u="none" strike="noStrike" cap="none" normalizeH="0" baseline="0" smtClean="0">
                          <a:ln>
                            <a:noFill/>
                          </a:ln>
                          <a:solidFill>
                            <a:schemeClr val="tx1"/>
                          </a:solidFill>
                          <a:effectLst/>
                          <a:latin typeface="Times"/>
                          <a:cs typeface="Arial" pitchFamily="34" charset="0"/>
                        </a:rPr>
                      </a:br>
                      <a:r>
                        <a:rPr kumimoji="0" lang="en-US" sz="1100" b="0" i="0" u="none" strike="noStrike" cap="none" normalizeH="0" baseline="0" smtClean="0">
                          <a:ln>
                            <a:noFill/>
                          </a:ln>
                          <a:solidFill>
                            <a:schemeClr val="tx1"/>
                          </a:solidFill>
                          <a:effectLst/>
                          <a:latin typeface="Times"/>
                          <a:cs typeface="Arial" pitchFamily="34" charset="0"/>
                        </a:rPr>
                        <a:t>  The proper study of mankind is Man - - - </a:t>
                      </a:r>
                      <a:r>
                        <a:rPr kumimoji="0" lang="en-US" sz="1100" b="0" i="1" u="none" strike="noStrike" cap="none" normalizeH="0" baseline="0" smtClean="0">
                          <a:ln>
                            <a:noFill/>
                          </a:ln>
                          <a:solidFill>
                            <a:schemeClr val="tx1"/>
                          </a:solidFill>
                          <a:effectLst/>
                          <a:latin typeface="Times"/>
                          <a:cs typeface="Arial" pitchFamily="34" charset="0"/>
                        </a:rPr>
                        <a:t>Pope.</a:t>
                      </a:r>
                      <a:r>
                        <a:rPr kumimoji="0" lang="en-US" sz="1100" b="0" i="0" u="none" strike="noStrike" cap="none" normalizeH="0" baseline="0" smtClean="0">
                          <a:ln>
                            <a:noFill/>
                          </a:ln>
                          <a:solidFill>
                            <a:schemeClr val="tx1"/>
                          </a:solidFill>
                          <a:effectLst/>
                          <a:latin typeface="Times"/>
                          <a:cs typeface="Arial" pitchFamily="34" charset="0"/>
                        </a:rPr>
                        <a:t/>
                      </a:r>
                      <a:br>
                        <a:rPr kumimoji="0" lang="en-US" sz="1100" b="0" i="0" u="none" strike="noStrike" cap="none" normalizeH="0" baseline="0" smtClean="0">
                          <a:ln>
                            <a:noFill/>
                          </a:ln>
                          <a:solidFill>
                            <a:schemeClr val="tx1"/>
                          </a:solidFill>
                          <a:effectLst/>
                          <a:latin typeface="Times"/>
                          <a:cs typeface="Arial" pitchFamily="34" charset="0"/>
                        </a:rPr>
                      </a:br>
                      <a:r>
                        <a:rPr kumimoji="0" lang="en-US" sz="1100" b="0" i="0" u="none" strike="noStrike" cap="none" normalizeH="0" baseline="0" smtClean="0">
                          <a:ln>
                            <a:noFill/>
                          </a:ln>
                          <a:solidFill>
                            <a:schemeClr val="tx1"/>
                          </a:solidFill>
                          <a:effectLst/>
                          <a:latin typeface="Times"/>
                          <a:cs typeface="Arial" pitchFamily="34" charset="0"/>
                        </a:rPr>
                        <a:t>  </a:t>
                      </a:r>
                      <a:r>
                        <a:rPr kumimoji="0" lang="en-US" sz="400" b="0" i="0" u="none" strike="noStrike" cap="none" normalizeH="0" baseline="0" smtClean="0">
                          <a:ln>
                            <a:noFill/>
                          </a:ln>
                          <a:solidFill>
                            <a:schemeClr val="tx1"/>
                          </a:solidFill>
                          <a:effectLst/>
                          <a:latin typeface="Times"/>
                          <a:cs typeface="Arial" pitchFamily="34" charset="0"/>
                        </a:rPr>
                        <a:t> </a:t>
                      </a:r>
                      <a:r>
                        <a:rPr kumimoji="0" lang="en-US" sz="1100" b="0" i="0" u="none" strike="noStrike" cap="none" normalizeH="0" baseline="0" smtClean="0">
                          <a:ln>
                            <a:noFill/>
                          </a:ln>
                          <a:solidFill>
                            <a:schemeClr val="tx1"/>
                          </a:solidFill>
                          <a:effectLst/>
                          <a:latin typeface="Times"/>
                          <a:cs typeface="Arial" pitchFamily="34" charset="0"/>
                        </a:rPr>
                        <a:t>                                                                                                                                                                                                                                                                             </a:t>
                      </a:r>
                      <a:br>
                        <a:rPr kumimoji="0" lang="en-US" sz="1100" b="0" i="0" u="none" strike="noStrike" cap="none" normalizeH="0" baseline="0" smtClean="0">
                          <a:ln>
                            <a:noFill/>
                          </a:ln>
                          <a:solidFill>
                            <a:schemeClr val="tx1"/>
                          </a:solidFill>
                          <a:effectLst/>
                          <a:latin typeface="Times"/>
                          <a:cs typeface="Arial" pitchFamily="34" charset="0"/>
                        </a:rPr>
                      </a:br>
                      <a:r>
                        <a:rPr kumimoji="0" lang="en-US" sz="1100" b="0" i="0" u="none" strike="noStrike" cap="none" normalizeH="0" baseline="0" smtClean="0">
                          <a:ln>
                            <a:noFill/>
                          </a:ln>
                          <a:solidFill>
                            <a:schemeClr val="tx1"/>
                          </a:solidFill>
                          <a:effectLst/>
                          <a:latin typeface="Times"/>
                          <a:cs typeface="Arial" pitchFamily="34" charset="0"/>
                        </a:rPr>
                        <a:t>By O. Dogberry, Esq.]               Palmyra, January 13, 1830.               [New Series -- No. 3.</a:t>
                      </a:r>
                      <a:br>
                        <a:rPr kumimoji="0" lang="en-US" sz="1100" b="0" i="0" u="none" strike="noStrike" cap="none" normalizeH="0" baseline="0" smtClean="0">
                          <a:ln>
                            <a:noFill/>
                          </a:ln>
                          <a:solidFill>
                            <a:schemeClr val="tx1"/>
                          </a:solidFill>
                          <a:effectLst/>
                          <a:latin typeface="Times"/>
                          <a:cs typeface="Arial" pitchFamily="34" charset="0"/>
                        </a:rPr>
                      </a:br>
                      <a:r>
                        <a:rPr kumimoji="0" lang="en-US" sz="1100" b="0" i="0" u="none" strike="noStrike" cap="none" normalizeH="0" baseline="0" smtClean="0">
                          <a:ln>
                            <a:noFill/>
                          </a:ln>
                          <a:solidFill>
                            <a:schemeClr val="tx1"/>
                          </a:solidFill>
                          <a:effectLst/>
                          <a:latin typeface="Times"/>
                          <a:cs typeface="Arial" pitchFamily="34" charset="0"/>
                        </a:rPr>
                        <a:t>  </a:t>
                      </a:r>
                      <a:r>
                        <a:rPr kumimoji="0" lang="en-US" sz="400" b="0" i="0" u="none" strike="noStrike" cap="none" normalizeH="0" baseline="0" smtClean="0">
                          <a:ln>
                            <a:noFill/>
                          </a:ln>
                          <a:solidFill>
                            <a:schemeClr val="tx1"/>
                          </a:solidFill>
                          <a:effectLst/>
                          <a:latin typeface="Times"/>
                          <a:cs typeface="Arial" pitchFamily="34" charset="0"/>
                        </a:rPr>
                        <a:t> </a:t>
                      </a:r>
                      <a:r>
                        <a:rPr kumimoji="0" lang="en-US" sz="1100" b="0" i="0" u="none" strike="noStrike" cap="none" normalizeH="0" baseline="0" smtClean="0">
                          <a:ln>
                            <a:noFill/>
                          </a:ln>
                          <a:solidFill>
                            <a:schemeClr val="tx1"/>
                          </a:solidFill>
                          <a:effectLst/>
                          <a:latin typeface="Times"/>
                          <a:cs typeface="Arial" pitchFamily="34" charset="0"/>
                        </a:rPr>
                        <a:t>                                                                                                                                                                                                                                                                             </a:t>
                      </a:r>
                      <a:br>
                        <a:rPr kumimoji="0" lang="en-US" sz="1100" b="0" i="0" u="none" strike="noStrike" cap="none" normalizeH="0" baseline="0" smtClean="0">
                          <a:ln>
                            <a:noFill/>
                          </a:ln>
                          <a:solidFill>
                            <a:schemeClr val="tx1"/>
                          </a:solidFill>
                          <a:effectLst/>
                          <a:latin typeface="Times"/>
                          <a:cs typeface="Arial" pitchFamily="34" charset="0"/>
                        </a:rPr>
                      </a:br>
                      <a:endParaRPr kumimoji="0" lang="en-US" sz="1400" b="0" i="0" u="none" strike="noStrike" cap="none" normalizeH="0" baseline="0" smtClean="0">
                        <a:ln>
                          <a:noFill/>
                        </a:ln>
                        <a:solidFill>
                          <a:schemeClr val="tx1"/>
                        </a:solidFill>
                        <a:effectLst/>
                        <a:latin typeface="Times"/>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Times"/>
                          <a:cs typeface="Arial" pitchFamily="34" charset="0"/>
                        </a:rPr>
                        <a:t>(From the "Book of Mormon," erroneously called the </a:t>
                      </a:r>
                      <a:r>
                        <a:rPr kumimoji="0" lang="en-US" sz="1300" b="0" i="1" u="none" strike="noStrike" cap="none" normalizeH="0" baseline="0" smtClean="0">
                          <a:ln>
                            <a:noFill/>
                          </a:ln>
                          <a:solidFill>
                            <a:schemeClr val="tx1"/>
                          </a:solidFill>
                          <a:effectLst/>
                          <a:latin typeface="Times"/>
                          <a:cs typeface="Arial" pitchFamily="34" charset="0"/>
                        </a:rPr>
                        <a:t>"Gold Bible."</a:t>
                      </a:r>
                      <a:r>
                        <a:rPr kumimoji="0" lang="en-US" sz="1300" b="0" i="0" u="none" strike="noStrike" cap="none" normalizeH="0" baseline="0" smtClean="0">
                          <a:ln>
                            <a:noFill/>
                          </a:ln>
                          <a:solidFill>
                            <a:schemeClr val="tx1"/>
                          </a:solidFill>
                          <a:effectLst/>
                          <a:latin typeface="Times"/>
                          <a:cs typeface="Arial" pitchFamily="34" charset="0"/>
                        </a:rPr>
                        <a:t>) </a:t>
                      </a:r>
                      <a:br>
                        <a:rPr kumimoji="0" lang="en-US" sz="1300" b="0" i="0" u="none" strike="noStrike" cap="none" normalizeH="0" baseline="0" smtClean="0">
                          <a:ln>
                            <a:noFill/>
                          </a:ln>
                          <a:solidFill>
                            <a:schemeClr val="tx1"/>
                          </a:solidFill>
                          <a:effectLst/>
                          <a:latin typeface="Times"/>
                          <a:cs typeface="Arial" pitchFamily="34" charset="0"/>
                        </a:rPr>
                      </a:br>
                      <a:r>
                        <a:rPr kumimoji="0" lang="en-US" sz="1400" b="0" i="0" u="none" strike="noStrike" cap="none" normalizeH="0" baseline="0" smtClean="0">
                          <a:ln>
                            <a:noFill/>
                          </a:ln>
                          <a:solidFill>
                            <a:schemeClr val="tx1"/>
                          </a:solidFill>
                          <a:effectLst/>
                          <a:latin typeface="Times"/>
                          <a:cs typeface="Arial" pitchFamily="34" charset="0"/>
                        </a:rPr>
                        <a:t>____ </a:t>
                      </a:r>
                      <a:br>
                        <a:rPr kumimoji="0" lang="en-US" sz="1400" b="0" i="0" u="none" strike="noStrike" cap="none" normalizeH="0" baseline="0" smtClean="0">
                          <a:ln>
                            <a:noFill/>
                          </a:ln>
                          <a:solidFill>
                            <a:schemeClr val="tx1"/>
                          </a:solidFill>
                          <a:effectLst/>
                          <a:latin typeface="Times"/>
                          <a:cs typeface="Arial" pitchFamily="34" charset="0"/>
                        </a:rPr>
                      </a:br>
                      <a:r>
                        <a:rPr kumimoji="0" lang="en-US" sz="1400" b="0" i="0" u="none" strike="noStrike" cap="none" normalizeH="0" baseline="0" smtClean="0">
                          <a:ln>
                            <a:noFill/>
                          </a:ln>
                          <a:solidFill>
                            <a:schemeClr val="tx1"/>
                          </a:solidFill>
                          <a:effectLst/>
                          <a:latin typeface="Times"/>
                          <a:cs typeface="Arial" pitchFamily="34" charset="0"/>
                        </a:rPr>
                        <a:t/>
                      </a:r>
                      <a:br>
                        <a:rPr kumimoji="0" lang="en-US" sz="1400" b="0" i="0" u="none" strike="noStrike" cap="none" normalizeH="0" baseline="0" smtClean="0">
                          <a:ln>
                            <a:noFill/>
                          </a:ln>
                          <a:solidFill>
                            <a:schemeClr val="tx1"/>
                          </a:solidFill>
                          <a:effectLst/>
                          <a:latin typeface="Times"/>
                          <a:cs typeface="Arial" pitchFamily="34" charset="0"/>
                        </a:rPr>
                      </a:br>
                      <a:r>
                        <a:rPr kumimoji="0" lang="en-US" sz="1400" b="1" i="0" u="none" strike="noStrike" cap="none" normalizeH="0" baseline="0" smtClean="0">
                          <a:ln>
                            <a:noFill/>
                          </a:ln>
                          <a:solidFill>
                            <a:schemeClr val="tx1"/>
                          </a:solidFill>
                          <a:effectLst/>
                          <a:latin typeface="Times"/>
                          <a:cs typeface="Arial" pitchFamily="34" charset="0"/>
                        </a:rPr>
                        <a:t>THE  FIRST  BOOK  OF  NEPHI.</a:t>
                      </a:r>
                      <a:r>
                        <a:rPr kumimoji="0" lang="en-US" sz="1400" b="0" i="0" u="none" strike="noStrike" cap="none" normalizeH="0" baseline="0" smtClean="0">
                          <a:ln>
                            <a:noFill/>
                          </a:ln>
                          <a:solidFill>
                            <a:schemeClr val="tx1"/>
                          </a:solidFill>
                          <a:effectLst/>
                          <a:latin typeface="Times"/>
                          <a:cs typeface="Arial" pitchFamily="34" charset="0"/>
                        </a:rPr>
                        <a:t/>
                      </a:r>
                      <a:br>
                        <a:rPr kumimoji="0" lang="en-US" sz="1400" b="0" i="0" u="none" strike="noStrike" cap="none" normalizeH="0" baseline="0" smtClean="0">
                          <a:ln>
                            <a:noFill/>
                          </a:ln>
                          <a:solidFill>
                            <a:schemeClr val="tx1"/>
                          </a:solidFill>
                          <a:effectLst/>
                          <a:latin typeface="Times"/>
                          <a:cs typeface="Arial" pitchFamily="34" charset="0"/>
                        </a:rPr>
                      </a:br>
                      <a:r>
                        <a:rPr kumimoji="0" lang="en-US" sz="1400" b="0" i="0" u="none" strike="noStrike" cap="none" normalizeH="0" baseline="0" smtClean="0">
                          <a:ln>
                            <a:noFill/>
                          </a:ln>
                          <a:solidFill>
                            <a:schemeClr val="tx1"/>
                          </a:solidFill>
                          <a:effectLst/>
                          <a:latin typeface="Times"/>
                          <a:cs typeface="Arial" pitchFamily="34" charset="0"/>
                        </a:rPr>
                        <a:t>HIS  REIGN  AND  MINISTRY.</a:t>
                      </a:r>
                      <a:br>
                        <a:rPr kumimoji="0" lang="en-US" sz="1400" b="0" i="0" u="none" strike="noStrike" cap="none" normalizeH="0" baseline="0" smtClean="0">
                          <a:ln>
                            <a:noFill/>
                          </a:ln>
                          <a:solidFill>
                            <a:schemeClr val="tx1"/>
                          </a:solidFill>
                          <a:effectLst/>
                          <a:latin typeface="Times"/>
                          <a:cs typeface="Arial" pitchFamily="34" charset="0"/>
                        </a:rPr>
                      </a:br>
                      <a:r>
                        <a:rPr kumimoji="0" lang="en-US" sz="1400" b="0" i="0" u="none" strike="noStrike" cap="none" normalizeH="0" baseline="0" smtClean="0">
                          <a:ln>
                            <a:noFill/>
                          </a:ln>
                          <a:solidFill>
                            <a:schemeClr val="tx1"/>
                          </a:solidFill>
                          <a:effectLst/>
                          <a:latin typeface="Times"/>
                          <a:cs typeface="Arial" pitchFamily="34" charset="0"/>
                        </a:rPr>
                        <a:t>____ </a:t>
                      </a:r>
                      <a:br>
                        <a:rPr kumimoji="0" lang="en-US" sz="1400" b="0" i="0" u="none" strike="noStrike" cap="none" normalizeH="0" baseline="0" smtClean="0">
                          <a:ln>
                            <a:noFill/>
                          </a:ln>
                          <a:solidFill>
                            <a:schemeClr val="tx1"/>
                          </a:solidFill>
                          <a:effectLst/>
                          <a:latin typeface="Times"/>
                          <a:cs typeface="Arial" pitchFamily="34" charset="0"/>
                        </a:rPr>
                      </a:br>
                      <a:r>
                        <a:rPr kumimoji="0" lang="en-US" sz="1400" b="0" i="0" u="none" strike="noStrike" cap="none" normalizeH="0" baseline="0" smtClean="0">
                          <a:ln>
                            <a:noFill/>
                          </a:ln>
                          <a:solidFill>
                            <a:schemeClr val="tx1"/>
                          </a:solidFill>
                          <a:effectLst/>
                          <a:latin typeface="Times"/>
                          <a:cs typeface="Arial" pitchFamily="34" charset="0"/>
                        </a:rPr>
                        <a:t/>
                      </a:r>
                      <a:br>
                        <a:rPr kumimoji="0" lang="en-US" sz="1400" b="0" i="0" u="none" strike="noStrike" cap="none" normalizeH="0" baseline="0" smtClean="0">
                          <a:ln>
                            <a:noFill/>
                          </a:ln>
                          <a:solidFill>
                            <a:schemeClr val="tx1"/>
                          </a:solidFill>
                          <a:effectLst/>
                          <a:latin typeface="Times"/>
                          <a:cs typeface="Arial" pitchFamily="34" charset="0"/>
                        </a:rPr>
                      </a:br>
                      <a:r>
                        <a:rPr kumimoji="0" lang="en-US" sz="1400" b="1" i="0" u="none" strike="noStrike" cap="none" normalizeH="0" baseline="0" smtClean="0">
                          <a:ln>
                            <a:noFill/>
                          </a:ln>
                          <a:solidFill>
                            <a:schemeClr val="tx1"/>
                          </a:solidFill>
                          <a:effectLst/>
                          <a:latin typeface="Times"/>
                          <a:cs typeface="Arial" pitchFamily="34" charset="0"/>
                        </a:rPr>
                        <a:t>CHAPTER I.</a:t>
                      </a:r>
                      <a:r>
                        <a:rPr kumimoji="0" lang="en-US" sz="1400" b="0" i="0" u="none" strike="noStrike" cap="none" normalizeH="0" baseline="0" smtClean="0">
                          <a:ln>
                            <a:noFill/>
                          </a:ln>
                          <a:solidFill>
                            <a:schemeClr val="tx1"/>
                          </a:solidFill>
                          <a:effectLst/>
                          <a:latin typeface="Times"/>
                          <a:cs typeface="Arial" pitchFamily="34" charset="0"/>
                        </a:rPr>
                        <a:t/>
                      </a:r>
                      <a:br>
                        <a:rPr kumimoji="0" lang="en-US" sz="1400" b="0" i="0" u="none" strike="noStrike" cap="none" normalizeH="0" baseline="0" smtClean="0">
                          <a:ln>
                            <a:noFill/>
                          </a:ln>
                          <a:solidFill>
                            <a:schemeClr val="tx1"/>
                          </a:solidFill>
                          <a:effectLst/>
                          <a:latin typeface="Times"/>
                          <a:cs typeface="Arial" pitchFamily="34" charset="0"/>
                        </a:rPr>
                      </a:br>
                      <a:r>
                        <a:rPr kumimoji="0" lang="en-US" sz="1300" b="0" i="1" u="none" strike="noStrike" cap="none" normalizeH="0" baseline="0" smtClean="0">
                          <a:ln>
                            <a:noFill/>
                          </a:ln>
                          <a:solidFill>
                            <a:schemeClr val="tx1"/>
                          </a:solidFill>
                          <a:effectLst/>
                          <a:latin typeface="Times"/>
                          <a:cs typeface="Arial" pitchFamily="34" charset="0"/>
                        </a:rPr>
                        <a:t>(Continued from our last.)</a:t>
                      </a:r>
                      <a:r>
                        <a:rPr kumimoji="0" lang="en-US" sz="1400" b="0" i="1" u="none" strike="noStrike" cap="none" normalizeH="0" baseline="0" smtClean="0">
                          <a:ln>
                            <a:noFill/>
                          </a:ln>
                          <a:solidFill>
                            <a:schemeClr val="tx1"/>
                          </a:solidFill>
                          <a:effectLst/>
                          <a:latin typeface="Times"/>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a:cs typeface="Arial" pitchFamily="34" charset="0"/>
                        </a:rPr>
                        <a:t>And it came to pass that he departed into the wilderness. And he left his house, and the land of his inheritance, and his gold, and his silver, and his precious things, and took nothing with him, save it were his family, and provisions, and tents, and he departed into the wilderness; and he came down by the borders near the shore of the Red Sea; and he traveled in the wilderness, on the borders which was nearer the Red Sea; and he did travel in the wilderness with his family, which consisted of my mother, Sarah, and my elder brothers, who were Laman, Lemuel, and Sam. </a:t>
                      </a:r>
                      <a:br>
                        <a:rPr kumimoji="0" lang="en-US" sz="1400" b="0" i="1" u="none" strike="noStrike" cap="none" normalizeH="0" baseline="0" smtClean="0">
                          <a:ln>
                            <a:noFill/>
                          </a:ln>
                          <a:solidFill>
                            <a:schemeClr val="tx1"/>
                          </a:solidFill>
                          <a:effectLst/>
                          <a:latin typeface="Times"/>
                          <a:cs typeface="Arial" pitchFamily="34" charset="0"/>
                        </a:rPr>
                      </a:br>
                      <a:endParaRPr kumimoji="0" lang="en-US" sz="1400" b="0" i="0" u="none" strike="noStrike" cap="none" normalizeH="0" baseline="0" smtClean="0">
                        <a:ln>
                          <a:noFill/>
                        </a:ln>
                        <a:solidFill>
                          <a:schemeClr val="tx1"/>
                        </a:solidFill>
                        <a:effectLst/>
                        <a:latin typeface="Times"/>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EED"/>
                    </a:solidFill>
                  </a:tcPr>
                </a:tc>
              </a:tr>
            </a:tbl>
          </a:graphicData>
        </a:graphic>
      </p:graphicFrame>
      <p:pic>
        <p:nvPicPr>
          <p:cNvPr id="11274" name="Picture 10" descr="mastrefl"/>
          <p:cNvPicPr>
            <a:picLocks noChangeAspect="1" noChangeArrowheads="1"/>
          </p:cNvPicPr>
          <p:nvPr/>
        </p:nvPicPr>
        <p:blipFill>
          <a:blip r:embed="rId3" cstate="print"/>
          <a:srcRect/>
          <a:stretch>
            <a:fillRect/>
          </a:stretch>
        </p:blipFill>
        <p:spPr bwMode="auto">
          <a:xfrm>
            <a:off x="2028825" y="379413"/>
            <a:ext cx="5143500" cy="571500"/>
          </a:xfrm>
          <a:prstGeom prst="rect">
            <a:avLst/>
          </a:prstGeom>
          <a:noFill/>
        </p:spPr>
      </p:pic>
      <p:pic>
        <p:nvPicPr>
          <p:cNvPr id="11275" name="Picture 11" descr="mastspc2"/>
          <p:cNvPicPr>
            <a:picLocks noChangeAspect="1" noChangeArrowheads="1"/>
          </p:cNvPicPr>
          <p:nvPr/>
        </p:nvPicPr>
        <p:blipFill>
          <a:blip r:embed="rId4" cstate="print"/>
          <a:srcRect/>
          <a:stretch>
            <a:fillRect/>
          </a:stretch>
        </p:blipFill>
        <p:spPr bwMode="auto">
          <a:xfrm>
            <a:off x="2024063" y="1447800"/>
            <a:ext cx="5143500" cy="66675"/>
          </a:xfrm>
          <a:prstGeom prst="rect">
            <a:avLst/>
          </a:prstGeom>
          <a:noFill/>
        </p:spPr>
      </p:pic>
      <p:pic>
        <p:nvPicPr>
          <p:cNvPr id="11276" name="Picture 12" descr="mastspc2"/>
          <p:cNvPicPr>
            <a:picLocks noChangeAspect="1" noChangeArrowheads="1"/>
          </p:cNvPicPr>
          <p:nvPr/>
        </p:nvPicPr>
        <p:blipFill>
          <a:blip r:embed="rId4" cstate="print"/>
          <a:srcRect/>
          <a:stretch>
            <a:fillRect/>
          </a:stretch>
        </p:blipFill>
        <p:spPr bwMode="auto">
          <a:xfrm>
            <a:off x="2024063" y="2289175"/>
            <a:ext cx="5143500" cy="66675"/>
          </a:xfrm>
          <a:prstGeom prst="rect">
            <a:avLst/>
          </a:prstGeom>
          <a:noFill/>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1893888" y="242888"/>
            <a:ext cx="184150" cy="641350"/>
          </a:xfrm>
          <a:prstGeom prst="rect">
            <a:avLst/>
          </a:prstGeom>
          <a:noFill/>
          <a:ln w="9525">
            <a:noFill/>
            <a:miter lim="800000"/>
            <a:headEnd/>
            <a:tailEnd/>
          </a:ln>
          <a:effectLst/>
        </p:spPr>
        <p:txBody>
          <a:bodyPr wrap="none" anchor="ctr">
            <a:spAutoFit/>
          </a:bodyPr>
          <a:lstStyle/>
          <a:p>
            <a:r>
              <a:rPr lang="en-US"/>
              <a:t/>
            </a:r>
            <a:br>
              <a:rPr lang="en-US"/>
            </a:br>
            <a:endParaRPr lang="en-US"/>
          </a:p>
        </p:txBody>
      </p:sp>
      <p:graphicFrame>
        <p:nvGraphicFramePr>
          <p:cNvPr id="10258" name="Group 18"/>
          <p:cNvGraphicFramePr>
            <a:graphicFrameLocks noGrp="1"/>
          </p:cNvGraphicFramePr>
          <p:nvPr/>
        </p:nvGraphicFramePr>
        <p:xfrm>
          <a:off x="1524000" y="884238"/>
          <a:ext cx="6629400" cy="5013960"/>
        </p:xfrm>
        <a:graphic>
          <a:graphicData uri="http://schemas.openxmlformats.org/drawingml/2006/table">
            <a:tbl>
              <a:tblPr/>
              <a:tblGrid>
                <a:gridCol w="6629400"/>
              </a:tblGrid>
              <a:tr h="4802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200" b="0" i="0" u="none" strike="noStrike" cap="none" normalizeH="0" baseline="0" smtClean="0">
                        <a:ln>
                          <a:noFill/>
                        </a:ln>
                        <a:solidFill>
                          <a:schemeClr val="tx1"/>
                        </a:solidFill>
                        <a:effectLst/>
                        <a:latin typeface="Times"/>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a:cs typeface="Arial" pitchFamily="34" charset="0"/>
                        </a:rPr>
                        <a:t>  </a:t>
                      </a:r>
                      <a:r>
                        <a:rPr kumimoji="0" lang="en-US" sz="3600" b="0" i="0" u="none" strike="noStrike" cap="none" normalizeH="0" baseline="0" smtClean="0">
                          <a:ln>
                            <a:noFill/>
                          </a:ln>
                          <a:solidFill>
                            <a:schemeClr val="tx1"/>
                          </a:solidFill>
                          <a:effectLst/>
                          <a:latin typeface="Times"/>
                          <a:cs typeface="Arial" pitchFamily="34" charset="0"/>
                        </a:rPr>
                        <a:t> </a:t>
                      </a:r>
                      <a:r>
                        <a:rPr kumimoji="0" lang="en-US" sz="1200" b="0" i="0" u="none" strike="noStrike" cap="none" normalizeH="0" baseline="0" smtClean="0">
                          <a:ln>
                            <a:noFill/>
                          </a:ln>
                          <a:solidFill>
                            <a:schemeClr val="tx1"/>
                          </a:solidFill>
                          <a:effectLst/>
                          <a:latin typeface="Times"/>
                          <a:cs typeface="Arial" pitchFamily="34" charset="0"/>
                        </a:rPr>
                        <a:t>                                                                                                                                                                                                                                      </a:t>
                      </a:r>
                      <a:br>
                        <a:rPr kumimoji="0" lang="en-US" sz="1200" b="0" i="0" u="none" strike="noStrike" cap="none" normalizeH="0" baseline="0" smtClean="0">
                          <a:ln>
                            <a:noFill/>
                          </a:ln>
                          <a:solidFill>
                            <a:schemeClr val="tx1"/>
                          </a:solidFill>
                          <a:effectLst/>
                          <a:latin typeface="Times"/>
                          <a:cs typeface="Arial" pitchFamily="34" charset="0"/>
                        </a:rPr>
                      </a:br>
                      <a:r>
                        <a:rPr kumimoji="0" lang="en-US" sz="1100" b="0" i="0" u="none" strike="noStrike" cap="none" normalizeH="0" baseline="0" smtClean="0">
                          <a:ln>
                            <a:noFill/>
                          </a:ln>
                          <a:solidFill>
                            <a:schemeClr val="tx1"/>
                          </a:solidFill>
                          <a:effectLst/>
                          <a:latin typeface="Times"/>
                          <a:cs typeface="Arial" pitchFamily="34" charset="0"/>
                        </a:rPr>
                        <a:t>Know then thyself, presume not God to scan!</a:t>
                      </a:r>
                      <a:br>
                        <a:rPr kumimoji="0" lang="en-US" sz="1100" b="0" i="0" u="none" strike="noStrike" cap="none" normalizeH="0" baseline="0" smtClean="0">
                          <a:ln>
                            <a:noFill/>
                          </a:ln>
                          <a:solidFill>
                            <a:schemeClr val="tx1"/>
                          </a:solidFill>
                          <a:effectLst/>
                          <a:latin typeface="Times"/>
                          <a:cs typeface="Arial" pitchFamily="34" charset="0"/>
                        </a:rPr>
                      </a:br>
                      <a:r>
                        <a:rPr kumimoji="0" lang="en-US" sz="1100" b="0" i="0" u="none" strike="noStrike" cap="none" normalizeH="0" baseline="0" smtClean="0">
                          <a:ln>
                            <a:noFill/>
                          </a:ln>
                          <a:solidFill>
                            <a:schemeClr val="tx1"/>
                          </a:solidFill>
                          <a:effectLst/>
                          <a:latin typeface="Times"/>
                          <a:cs typeface="Arial" pitchFamily="34" charset="0"/>
                        </a:rPr>
                        <a:t>  The proper study of mankind is Man - - - </a:t>
                      </a:r>
                      <a:r>
                        <a:rPr kumimoji="0" lang="en-US" sz="1100" b="0" i="1" u="none" strike="noStrike" cap="none" normalizeH="0" baseline="0" smtClean="0">
                          <a:ln>
                            <a:noFill/>
                          </a:ln>
                          <a:solidFill>
                            <a:schemeClr val="tx1"/>
                          </a:solidFill>
                          <a:effectLst/>
                          <a:latin typeface="Times"/>
                          <a:cs typeface="Arial" pitchFamily="34" charset="0"/>
                        </a:rPr>
                        <a:t>Pope.</a:t>
                      </a:r>
                      <a:r>
                        <a:rPr kumimoji="0" lang="en-US" sz="1100" b="0" i="0" u="none" strike="noStrike" cap="none" normalizeH="0" baseline="0" smtClean="0">
                          <a:ln>
                            <a:noFill/>
                          </a:ln>
                          <a:solidFill>
                            <a:schemeClr val="tx1"/>
                          </a:solidFill>
                          <a:effectLst/>
                          <a:latin typeface="Times"/>
                          <a:cs typeface="Arial" pitchFamily="34" charset="0"/>
                        </a:rPr>
                        <a:t/>
                      </a:r>
                      <a:br>
                        <a:rPr kumimoji="0" lang="en-US" sz="1100" b="0" i="0" u="none" strike="noStrike" cap="none" normalizeH="0" baseline="0" smtClean="0">
                          <a:ln>
                            <a:noFill/>
                          </a:ln>
                          <a:solidFill>
                            <a:schemeClr val="tx1"/>
                          </a:solidFill>
                          <a:effectLst/>
                          <a:latin typeface="Times"/>
                          <a:cs typeface="Arial" pitchFamily="34" charset="0"/>
                        </a:rPr>
                      </a:br>
                      <a:r>
                        <a:rPr kumimoji="0" lang="en-US" sz="1100" b="0" i="0" u="none" strike="noStrike" cap="none" normalizeH="0" baseline="0" smtClean="0">
                          <a:ln>
                            <a:noFill/>
                          </a:ln>
                          <a:solidFill>
                            <a:schemeClr val="tx1"/>
                          </a:solidFill>
                          <a:effectLst/>
                          <a:latin typeface="Times"/>
                          <a:cs typeface="Arial" pitchFamily="34" charset="0"/>
                        </a:rPr>
                        <a:t>  </a:t>
                      </a:r>
                      <a:r>
                        <a:rPr kumimoji="0" lang="en-US" sz="400" b="0" i="0" u="none" strike="noStrike" cap="none" normalizeH="0" baseline="0" smtClean="0">
                          <a:ln>
                            <a:noFill/>
                          </a:ln>
                          <a:solidFill>
                            <a:schemeClr val="tx1"/>
                          </a:solidFill>
                          <a:effectLst/>
                          <a:latin typeface="Times"/>
                          <a:cs typeface="Arial" pitchFamily="34" charset="0"/>
                        </a:rPr>
                        <a:t> </a:t>
                      </a:r>
                      <a:r>
                        <a:rPr kumimoji="0" lang="en-US" sz="1100" b="0" i="0" u="none" strike="noStrike" cap="none" normalizeH="0" baseline="0" smtClean="0">
                          <a:ln>
                            <a:noFill/>
                          </a:ln>
                          <a:solidFill>
                            <a:schemeClr val="tx1"/>
                          </a:solidFill>
                          <a:effectLst/>
                          <a:latin typeface="Times"/>
                          <a:cs typeface="Arial" pitchFamily="34" charset="0"/>
                        </a:rPr>
                        <a:t>                                                                                                                                                                                                                                                                             </a:t>
                      </a:r>
                      <a:br>
                        <a:rPr kumimoji="0" lang="en-US" sz="1100" b="0" i="0" u="none" strike="noStrike" cap="none" normalizeH="0" baseline="0" smtClean="0">
                          <a:ln>
                            <a:noFill/>
                          </a:ln>
                          <a:solidFill>
                            <a:schemeClr val="tx1"/>
                          </a:solidFill>
                          <a:effectLst/>
                          <a:latin typeface="Times"/>
                          <a:cs typeface="Arial" pitchFamily="34" charset="0"/>
                        </a:rPr>
                      </a:br>
                      <a:r>
                        <a:rPr kumimoji="0" lang="en-US" sz="1100" b="0" i="0" u="none" strike="noStrike" cap="none" normalizeH="0" baseline="0" smtClean="0">
                          <a:ln>
                            <a:noFill/>
                          </a:ln>
                          <a:solidFill>
                            <a:schemeClr val="tx1"/>
                          </a:solidFill>
                          <a:effectLst/>
                          <a:latin typeface="Times"/>
                          <a:cs typeface="Arial" pitchFamily="34" charset="0"/>
                        </a:rPr>
                        <a:t>By O. Dogberry, Esq.]               Palmyra, June 12, 1830.               [Third Series -- No. 5.</a:t>
                      </a:r>
                      <a:br>
                        <a:rPr kumimoji="0" lang="en-US" sz="1100" b="0" i="0" u="none" strike="noStrike" cap="none" normalizeH="0" baseline="0" smtClean="0">
                          <a:ln>
                            <a:noFill/>
                          </a:ln>
                          <a:solidFill>
                            <a:schemeClr val="tx1"/>
                          </a:solidFill>
                          <a:effectLst/>
                          <a:latin typeface="Times"/>
                          <a:cs typeface="Arial" pitchFamily="34" charset="0"/>
                        </a:rPr>
                      </a:br>
                      <a:r>
                        <a:rPr kumimoji="0" lang="en-US" sz="1100" b="0" i="0" u="none" strike="noStrike" cap="none" normalizeH="0" baseline="0" smtClean="0">
                          <a:ln>
                            <a:noFill/>
                          </a:ln>
                          <a:solidFill>
                            <a:schemeClr val="tx1"/>
                          </a:solidFill>
                          <a:effectLst/>
                          <a:latin typeface="Times"/>
                          <a:cs typeface="Arial" pitchFamily="34" charset="0"/>
                        </a:rPr>
                        <a:t>  </a:t>
                      </a:r>
                      <a:r>
                        <a:rPr kumimoji="0" lang="en-US" sz="400" b="0" i="0" u="none" strike="noStrike" cap="none" normalizeH="0" baseline="0" smtClean="0">
                          <a:ln>
                            <a:noFill/>
                          </a:ln>
                          <a:solidFill>
                            <a:schemeClr val="tx1"/>
                          </a:solidFill>
                          <a:effectLst/>
                          <a:latin typeface="Times"/>
                          <a:cs typeface="Arial" pitchFamily="34" charset="0"/>
                        </a:rPr>
                        <a:t> </a:t>
                      </a:r>
                      <a:r>
                        <a:rPr kumimoji="0" lang="en-US" sz="1100" b="0" i="0" u="none" strike="noStrike" cap="none" normalizeH="0" baseline="0" smtClean="0">
                          <a:ln>
                            <a:noFill/>
                          </a:ln>
                          <a:solidFill>
                            <a:schemeClr val="tx1"/>
                          </a:solidFill>
                          <a:effectLst/>
                          <a:latin typeface="Times"/>
                          <a:cs typeface="Arial" pitchFamily="34" charset="0"/>
                        </a:rPr>
                        <a:t>                                                                                                                                                                                                                                                                             </a:t>
                      </a:r>
                      <a:br>
                        <a:rPr kumimoji="0" lang="en-US" sz="1100" b="0" i="0" u="none" strike="noStrike" cap="none" normalizeH="0" baseline="0" smtClean="0">
                          <a:ln>
                            <a:noFill/>
                          </a:ln>
                          <a:solidFill>
                            <a:schemeClr val="tx1"/>
                          </a:solidFill>
                          <a:effectLst/>
                          <a:latin typeface="Times"/>
                          <a:cs typeface="Arial" pitchFamily="34" charset="0"/>
                        </a:rPr>
                      </a:br>
                      <a:endParaRPr kumimoji="0" lang="en-US" sz="1200" b="0" i="0" u="none" strike="noStrike" cap="none" normalizeH="0" baseline="0" smtClean="0">
                        <a:ln>
                          <a:noFill/>
                        </a:ln>
                        <a:solidFill>
                          <a:schemeClr val="tx1"/>
                        </a:solidFill>
                        <a:effectLst/>
                        <a:latin typeface="Time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a:cs typeface="Arial" pitchFamily="34" charset="0"/>
                        </a:rPr>
                        <a:t/>
                      </a:r>
                      <a:br>
                        <a:rPr kumimoji="0" lang="en-US" sz="1400" b="0" i="0" u="none" strike="noStrike" cap="none" normalizeH="0" baseline="0" smtClean="0">
                          <a:ln>
                            <a:noFill/>
                          </a:ln>
                          <a:solidFill>
                            <a:schemeClr val="tx1"/>
                          </a:solidFill>
                          <a:effectLst/>
                          <a:latin typeface="Times"/>
                          <a:cs typeface="Arial" pitchFamily="34" charset="0"/>
                        </a:rPr>
                      </a:br>
                      <a:r>
                        <a:rPr kumimoji="0" lang="en-US" sz="1400" b="0" i="0" u="none" strike="noStrike" cap="none" normalizeH="0" baseline="0" smtClean="0">
                          <a:ln>
                            <a:noFill/>
                          </a:ln>
                          <a:solidFill>
                            <a:schemeClr val="tx1"/>
                          </a:solidFill>
                          <a:effectLst/>
                          <a:latin typeface="Times"/>
                          <a:cs typeface="Arial" pitchFamily="34" charset="0"/>
                        </a:rPr>
                        <a:t/>
                      </a:r>
                      <a:br>
                        <a:rPr kumimoji="0" lang="en-US" sz="1400" b="0" i="0" u="none" strike="noStrike" cap="none" normalizeH="0" baseline="0" smtClean="0">
                          <a:ln>
                            <a:noFill/>
                          </a:ln>
                          <a:solidFill>
                            <a:schemeClr val="tx1"/>
                          </a:solidFill>
                          <a:effectLst/>
                          <a:latin typeface="Times"/>
                          <a:cs typeface="Arial" pitchFamily="34" charset="0"/>
                        </a:rPr>
                      </a:br>
                      <a:endParaRPr kumimoji="0" lang="en-US" sz="1400" b="0" i="0" u="none" strike="noStrike" cap="none" normalizeH="0" baseline="0" smtClean="0">
                        <a:ln>
                          <a:noFill/>
                        </a:ln>
                        <a:solidFill>
                          <a:schemeClr val="tx1"/>
                        </a:solidFill>
                        <a:effectLst/>
                        <a:latin typeface="Time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a:cs typeface="Arial" pitchFamily="34" charset="0"/>
                        </a:rPr>
                        <a:t>T</a:t>
                      </a:r>
                      <a:r>
                        <a:rPr kumimoji="0" lang="en-US" sz="1400" b="1" i="0" u="none" strike="noStrike" cap="none" normalizeH="0" baseline="0" smtClean="0">
                          <a:ln>
                            <a:noFill/>
                          </a:ln>
                          <a:solidFill>
                            <a:schemeClr val="tx1"/>
                          </a:solidFill>
                          <a:effectLst/>
                          <a:latin typeface="Times"/>
                          <a:cs typeface="Arial" pitchFamily="34" charset="0"/>
                        </a:rPr>
                        <a:t>HE </a:t>
                      </a:r>
                      <a:r>
                        <a:rPr kumimoji="0" lang="en-US" sz="1500" b="1" i="0" u="none" strike="noStrike" cap="none" normalizeH="0" baseline="0" smtClean="0">
                          <a:ln>
                            <a:noFill/>
                          </a:ln>
                          <a:solidFill>
                            <a:schemeClr val="tx1"/>
                          </a:solidFill>
                          <a:effectLst/>
                          <a:latin typeface="Times"/>
                          <a:cs typeface="Arial" pitchFamily="34" charset="0"/>
                        </a:rPr>
                        <a:t>B</a:t>
                      </a:r>
                      <a:r>
                        <a:rPr kumimoji="0" lang="en-US" sz="1400" b="1" i="0" u="none" strike="noStrike" cap="none" normalizeH="0" baseline="0" smtClean="0">
                          <a:ln>
                            <a:noFill/>
                          </a:ln>
                          <a:solidFill>
                            <a:schemeClr val="tx1"/>
                          </a:solidFill>
                          <a:effectLst/>
                          <a:latin typeface="Times"/>
                          <a:cs typeface="Arial" pitchFamily="34" charset="0"/>
                        </a:rPr>
                        <a:t>OOK OF </a:t>
                      </a:r>
                      <a:r>
                        <a:rPr kumimoji="0" lang="en-US" sz="1500" b="1" i="0" u="none" strike="noStrike" cap="none" normalizeH="0" baseline="0" smtClean="0">
                          <a:ln>
                            <a:noFill/>
                          </a:ln>
                          <a:solidFill>
                            <a:schemeClr val="tx1"/>
                          </a:solidFill>
                          <a:effectLst/>
                          <a:latin typeface="Times"/>
                          <a:cs typeface="Arial" pitchFamily="34" charset="0"/>
                        </a:rPr>
                        <a:t>P</a:t>
                      </a:r>
                      <a:r>
                        <a:rPr kumimoji="0" lang="en-US" sz="1400" b="1" i="0" u="none" strike="noStrike" cap="none" normalizeH="0" baseline="0" smtClean="0">
                          <a:ln>
                            <a:noFill/>
                          </a:ln>
                          <a:solidFill>
                            <a:schemeClr val="tx1"/>
                          </a:solidFill>
                          <a:effectLst/>
                          <a:latin typeface="Times"/>
                          <a:cs typeface="Arial" pitchFamily="34" charset="0"/>
                        </a:rPr>
                        <a:t>UKEI. -- </a:t>
                      </a:r>
                      <a:r>
                        <a:rPr kumimoji="0" lang="en-US" sz="1400" b="1" i="1" u="none" strike="noStrike" cap="none" normalizeH="0" baseline="0" smtClean="0">
                          <a:ln>
                            <a:noFill/>
                          </a:ln>
                          <a:solidFill>
                            <a:schemeClr val="tx1"/>
                          </a:solidFill>
                          <a:effectLst/>
                          <a:latin typeface="Times"/>
                          <a:cs typeface="Arial" pitchFamily="34" charset="0"/>
                        </a:rPr>
                        <a:t>Chap. 1.</a:t>
                      </a:r>
                      <a:r>
                        <a:rPr kumimoji="0" lang="en-US" sz="1400" b="0" i="0" u="none" strike="noStrike" cap="none" normalizeH="0" baseline="0" smtClean="0">
                          <a:ln>
                            <a:noFill/>
                          </a:ln>
                          <a:solidFill>
                            <a:schemeClr val="tx1"/>
                          </a:solidFill>
                          <a:effectLst/>
                          <a:latin typeface="Times"/>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a:cs typeface="Arial" pitchFamily="34" charset="0"/>
                        </a:rPr>
                        <a:t>1. And it came to pass in the latter days, that wickedness did much abound, and the "Idle and slothful said one to another, let us send for Walters the Magician, who has strange books, and deals with familiar spirits; peradventure he will inform us where the </a:t>
                      </a:r>
                      <a:r>
                        <a:rPr kumimoji="0" lang="en-US" sz="1400" b="0" i="1" u="none" strike="noStrike" cap="none" normalizeH="0" baseline="0" smtClean="0">
                          <a:ln>
                            <a:noFill/>
                          </a:ln>
                          <a:solidFill>
                            <a:schemeClr val="tx1"/>
                          </a:solidFill>
                          <a:effectLst/>
                          <a:latin typeface="Times"/>
                          <a:cs typeface="Arial" pitchFamily="34" charset="0"/>
                        </a:rPr>
                        <a:t>Nephites,</a:t>
                      </a:r>
                      <a:r>
                        <a:rPr kumimoji="0" lang="en-US" sz="1400" b="0" i="0" u="none" strike="noStrike" cap="none" normalizeH="0" baseline="0" smtClean="0">
                          <a:ln>
                            <a:noFill/>
                          </a:ln>
                          <a:solidFill>
                            <a:schemeClr val="tx1"/>
                          </a:solidFill>
                          <a:effectLst/>
                          <a:latin typeface="Times"/>
                          <a:cs typeface="Arial" pitchFamily="34" charset="0"/>
                        </a:rPr>
                        <a:t> hid their </a:t>
                      </a:r>
                      <a:r>
                        <a:rPr kumimoji="0" lang="en-US" sz="1400" b="0" i="1" u="none" strike="noStrike" cap="none" normalizeH="0" baseline="0" smtClean="0">
                          <a:ln>
                            <a:noFill/>
                          </a:ln>
                          <a:solidFill>
                            <a:schemeClr val="tx1"/>
                          </a:solidFill>
                          <a:effectLst/>
                          <a:latin typeface="Times"/>
                          <a:cs typeface="Arial" pitchFamily="34" charset="0"/>
                        </a:rPr>
                        <a:t>treasure,</a:t>
                      </a:r>
                      <a:r>
                        <a:rPr kumimoji="0" lang="en-US" sz="1400" b="0" i="0" u="none" strike="noStrike" cap="none" normalizeH="0" baseline="0" smtClean="0">
                          <a:ln>
                            <a:noFill/>
                          </a:ln>
                          <a:solidFill>
                            <a:schemeClr val="tx1"/>
                          </a:solidFill>
                          <a:effectLst/>
                          <a:latin typeface="Times"/>
                          <a:cs typeface="Arial" pitchFamily="34" charset="0"/>
                        </a:rPr>
                        <a:t> so be it, that we and our vagabond van, do not perish for lack of sustenance. </a:t>
                      </a:r>
                      <a:br>
                        <a:rPr kumimoji="0" lang="en-US" sz="1400" b="0" i="0" u="none" strike="noStrike" cap="none" normalizeH="0" baseline="0" smtClean="0">
                          <a:ln>
                            <a:noFill/>
                          </a:ln>
                          <a:solidFill>
                            <a:schemeClr val="tx1"/>
                          </a:solidFill>
                          <a:effectLst/>
                          <a:latin typeface="Times"/>
                          <a:cs typeface="Arial" pitchFamily="34" charset="0"/>
                        </a:rPr>
                      </a:br>
                      <a:endParaRPr kumimoji="0" lang="en-US" sz="1100" b="0" i="0" u="none" strike="noStrike" cap="none" normalizeH="0" baseline="0" smtClean="0">
                        <a:ln>
                          <a:noFill/>
                        </a:ln>
                        <a:solidFill>
                          <a:schemeClr val="tx1"/>
                        </a:solidFill>
                        <a:effectLst/>
                        <a:latin typeface="Times"/>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EED"/>
                    </a:solidFill>
                  </a:tcPr>
                </a:tc>
              </a:tr>
            </a:tbl>
          </a:graphicData>
        </a:graphic>
      </p:graphicFrame>
      <p:pic>
        <p:nvPicPr>
          <p:cNvPr id="10246" name="Picture 6" descr="mastrefl"/>
          <p:cNvPicPr>
            <a:picLocks noChangeAspect="1" noChangeArrowheads="1"/>
          </p:cNvPicPr>
          <p:nvPr/>
        </p:nvPicPr>
        <p:blipFill>
          <a:blip r:embed="rId3" cstate="print"/>
          <a:srcRect/>
          <a:stretch>
            <a:fillRect/>
          </a:stretch>
        </p:blipFill>
        <p:spPr bwMode="auto">
          <a:xfrm>
            <a:off x="2028825" y="1662113"/>
            <a:ext cx="5143500" cy="571500"/>
          </a:xfrm>
          <a:prstGeom prst="rect">
            <a:avLst/>
          </a:prstGeom>
          <a:noFill/>
        </p:spPr>
      </p:pic>
      <p:pic>
        <p:nvPicPr>
          <p:cNvPr id="10247" name="Picture 7" descr="mastspc2"/>
          <p:cNvPicPr>
            <a:picLocks noChangeAspect="1" noChangeArrowheads="1"/>
          </p:cNvPicPr>
          <p:nvPr/>
        </p:nvPicPr>
        <p:blipFill>
          <a:blip r:embed="rId4" cstate="print"/>
          <a:srcRect/>
          <a:stretch>
            <a:fillRect/>
          </a:stretch>
        </p:blipFill>
        <p:spPr bwMode="auto">
          <a:xfrm>
            <a:off x="2024063" y="2730500"/>
            <a:ext cx="5143500" cy="66675"/>
          </a:xfrm>
          <a:prstGeom prst="rect">
            <a:avLst/>
          </a:prstGeom>
          <a:noFill/>
        </p:spPr>
      </p:pic>
      <p:pic>
        <p:nvPicPr>
          <p:cNvPr id="10248" name="Picture 8" descr="mastspc2"/>
          <p:cNvPicPr>
            <a:picLocks noChangeAspect="1" noChangeArrowheads="1"/>
          </p:cNvPicPr>
          <p:nvPr/>
        </p:nvPicPr>
        <p:blipFill>
          <a:blip r:embed="rId4" cstate="print"/>
          <a:srcRect/>
          <a:stretch>
            <a:fillRect/>
          </a:stretch>
        </p:blipFill>
        <p:spPr bwMode="auto">
          <a:xfrm>
            <a:off x="2024063" y="3571875"/>
            <a:ext cx="5143500" cy="66675"/>
          </a:xfrm>
          <a:prstGeom prst="rect">
            <a:avLst/>
          </a:prstGeom>
          <a:noFill/>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1893888" y="938213"/>
            <a:ext cx="184150" cy="641350"/>
          </a:xfrm>
          <a:prstGeom prst="rect">
            <a:avLst/>
          </a:prstGeom>
          <a:noFill/>
          <a:ln w="9525">
            <a:noFill/>
            <a:miter lim="800000"/>
            <a:headEnd/>
            <a:tailEnd/>
          </a:ln>
          <a:effectLst/>
        </p:spPr>
        <p:txBody>
          <a:bodyPr wrap="none" anchor="ctr">
            <a:spAutoFit/>
          </a:bodyPr>
          <a:lstStyle/>
          <a:p>
            <a:r>
              <a:rPr lang="en-US"/>
              <a:t/>
            </a:r>
            <a:br>
              <a:rPr lang="en-US"/>
            </a:br>
            <a:endParaRPr lang="en-US"/>
          </a:p>
        </p:txBody>
      </p:sp>
      <p:graphicFrame>
        <p:nvGraphicFramePr>
          <p:cNvPr id="17426" name="Group 18"/>
          <p:cNvGraphicFramePr>
            <a:graphicFrameLocks noGrp="1"/>
          </p:cNvGraphicFramePr>
          <p:nvPr/>
        </p:nvGraphicFramePr>
        <p:xfrm>
          <a:off x="914400" y="1579562"/>
          <a:ext cx="7239000" cy="4516438"/>
        </p:xfrm>
        <a:graphic>
          <a:graphicData uri="http://schemas.openxmlformats.org/drawingml/2006/table">
            <a:tbl>
              <a:tblPr/>
              <a:tblGrid>
                <a:gridCol w="7239000"/>
              </a:tblGrid>
              <a:tr h="4516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000" b="0" i="0" u="none" strike="noStrike" cap="none" normalizeH="0" baseline="0" dirty="0" smtClean="0">
                        <a:ln>
                          <a:noFill/>
                        </a:ln>
                        <a:solidFill>
                          <a:schemeClr val="tx1"/>
                        </a:solidFill>
                        <a:effectLst/>
                        <a:latin typeface="Time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a:cs typeface="Arial" pitchFamily="34" charset="0"/>
                        </a:rPr>
                        <a:t>  </a:t>
                      </a:r>
                      <a:r>
                        <a:rPr kumimoji="0" lang="en-US" sz="3600" b="0" i="0" u="none" strike="noStrike" cap="none" normalizeH="0" baseline="0" dirty="0" smtClean="0">
                          <a:ln>
                            <a:noFill/>
                          </a:ln>
                          <a:solidFill>
                            <a:schemeClr val="tx1"/>
                          </a:solidFill>
                          <a:effectLst/>
                          <a:latin typeface="Times"/>
                          <a:cs typeface="Arial" pitchFamily="34" charset="0"/>
                        </a:rPr>
                        <a:t> </a:t>
                      </a:r>
                      <a:r>
                        <a:rPr kumimoji="0" lang="en-US" sz="1000" b="0" i="0" u="none" strike="noStrike" cap="none" normalizeH="0" baseline="0" dirty="0" smtClean="0">
                          <a:ln>
                            <a:noFill/>
                          </a:ln>
                          <a:solidFill>
                            <a:schemeClr val="tx1"/>
                          </a:solidFill>
                          <a:effectLst/>
                          <a:latin typeface="Times"/>
                          <a:cs typeface="Arial" pitchFamily="34" charset="0"/>
                        </a:rPr>
                        <a:t>                                                                                                                                                                                                                                                                                                     </a:t>
                      </a:r>
                      <a:br>
                        <a:rPr kumimoji="0" lang="en-US" sz="1000" b="0" i="0" u="none" strike="noStrike" cap="none" normalizeH="0" baseline="0" dirty="0" smtClean="0">
                          <a:ln>
                            <a:noFill/>
                          </a:ln>
                          <a:solidFill>
                            <a:schemeClr val="tx1"/>
                          </a:solidFill>
                          <a:effectLst/>
                          <a:latin typeface="Times"/>
                          <a:cs typeface="Arial" pitchFamily="34" charset="0"/>
                        </a:rPr>
                      </a:br>
                      <a:r>
                        <a:rPr kumimoji="0" lang="en-US" sz="1000" b="0" i="0" u="none" strike="noStrike" cap="none" normalizeH="0" baseline="0" dirty="0" smtClean="0">
                          <a:ln>
                            <a:noFill/>
                          </a:ln>
                          <a:solidFill>
                            <a:schemeClr val="tx1"/>
                          </a:solidFill>
                          <a:effectLst/>
                          <a:latin typeface="Times"/>
                          <a:cs typeface="Arial" pitchFamily="34" charset="0"/>
                        </a:rPr>
                        <a:t>Vol. VII. -- No. 28.]                  Palmyra, N. Y., Friday, March 19, 1830.              [Whole No. 336.</a:t>
                      </a:r>
                      <a:br>
                        <a:rPr kumimoji="0" lang="en-US" sz="1000" b="0" i="0" u="none" strike="noStrike" cap="none" normalizeH="0" baseline="0" dirty="0" smtClean="0">
                          <a:ln>
                            <a:noFill/>
                          </a:ln>
                          <a:solidFill>
                            <a:schemeClr val="tx1"/>
                          </a:solidFill>
                          <a:effectLst/>
                          <a:latin typeface="Times"/>
                          <a:cs typeface="Arial" pitchFamily="34" charset="0"/>
                        </a:rPr>
                      </a:br>
                      <a:r>
                        <a:rPr kumimoji="0" lang="en-US" sz="1000" b="0" i="0" u="none" strike="noStrike" cap="none" normalizeH="0" baseline="0" dirty="0" smtClean="0">
                          <a:ln>
                            <a:noFill/>
                          </a:ln>
                          <a:solidFill>
                            <a:schemeClr val="tx1"/>
                          </a:solidFill>
                          <a:effectLst/>
                          <a:latin typeface="Times"/>
                          <a:cs typeface="Arial" pitchFamily="34" charset="0"/>
                        </a:rPr>
                        <a:t>  </a:t>
                      </a:r>
                      <a:r>
                        <a:rPr kumimoji="0" lang="en-US" sz="400" b="0" i="0" u="none" strike="noStrike" cap="none" normalizeH="0" baseline="0" dirty="0" smtClean="0">
                          <a:ln>
                            <a:noFill/>
                          </a:ln>
                          <a:solidFill>
                            <a:schemeClr val="tx1"/>
                          </a:solidFill>
                          <a:effectLst/>
                          <a:latin typeface="Times"/>
                          <a:cs typeface="Arial" pitchFamily="34" charset="0"/>
                        </a:rPr>
                        <a:t> </a:t>
                      </a:r>
                      <a:r>
                        <a:rPr kumimoji="0" lang="en-US" sz="1000" b="0" i="0" u="none" strike="noStrike" cap="none" normalizeH="0" baseline="0" dirty="0" smtClean="0">
                          <a:ln>
                            <a:noFill/>
                          </a:ln>
                          <a:solidFill>
                            <a:schemeClr val="tx1"/>
                          </a:solidFill>
                          <a:effectLst/>
                          <a:latin typeface="Times"/>
                          <a:cs typeface="Arial" pitchFamily="34" charset="0"/>
                        </a:rPr>
                        <a:t>                                                                                                                                                                                                                                                                                                     </a:t>
                      </a:r>
                      <a:br>
                        <a:rPr kumimoji="0" lang="en-US" sz="1000" b="0" i="0" u="none" strike="noStrike" cap="none" normalizeH="0" baseline="0" dirty="0" smtClean="0">
                          <a:ln>
                            <a:noFill/>
                          </a:ln>
                          <a:solidFill>
                            <a:schemeClr val="tx1"/>
                          </a:solidFill>
                          <a:effectLst/>
                          <a:latin typeface="Times"/>
                          <a:cs typeface="Arial" pitchFamily="34" charset="0"/>
                        </a:rPr>
                      </a:br>
                      <a:endParaRPr kumimoji="0" lang="en-US" sz="1000" b="0" i="0" u="none" strike="noStrike" cap="none" normalizeH="0" baseline="0" dirty="0" smtClean="0">
                        <a:ln>
                          <a:noFill/>
                        </a:ln>
                        <a:solidFill>
                          <a:schemeClr val="tx1"/>
                        </a:solidFill>
                        <a:effectLst/>
                        <a:latin typeface="Time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a:cs typeface="Arial" pitchFamily="34" charset="0"/>
                        </a:rPr>
                        <a:t/>
                      </a:r>
                      <a:br>
                        <a:rPr kumimoji="0" lang="en-US" sz="1400" b="0" i="0" u="none" strike="noStrike" cap="none" normalizeH="0" baseline="0" dirty="0" smtClean="0">
                          <a:ln>
                            <a:noFill/>
                          </a:ln>
                          <a:solidFill>
                            <a:schemeClr val="tx1"/>
                          </a:solidFill>
                          <a:effectLst/>
                          <a:latin typeface="Times"/>
                          <a:cs typeface="Arial" pitchFamily="34" charset="0"/>
                        </a:rPr>
                      </a:br>
                      <a:r>
                        <a:rPr kumimoji="0" lang="en-US" sz="1400" b="0" i="0" u="none" strike="noStrike" cap="none" normalizeH="0" baseline="0" dirty="0" smtClean="0">
                          <a:ln>
                            <a:noFill/>
                          </a:ln>
                          <a:solidFill>
                            <a:schemeClr val="tx1"/>
                          </a:solidFill>
                          <a:effectLst/>
                          <a:latin typeface="Times"/>
                          <a:cs typeface="Arial" pitchFamily="34" charset="0"/>
                        </a:rPr>
                        <a:t/>
                      </a:r>
                      <a:br>
                        <a:rPr kumimoji="0" lang="en-US" sz="1400" b="0" i="0" u="none" strike="noStrike" cap="none" normalizeH="0" baseline="0" dirty="0" smtClean="0">
                          <a:ln>
                            <a:noFill/>
                          </a:ln>
                          <a:solidFill>
                            <a:schemeClr val="tx1"/>
                          </a:solidFill>
                          <a:effectLst/>
                          <a:latin typeface="Times"/>
                          <a:cs typeface="Arial" pitchFamily="34" charset="0"/>
                        </a:rPr>
                      </a:br>
                      <a:r>
                        <a:rPr kumimoji="0" lang="en-US" sz="1400" b="0" i="0" u="none" strike="noStrike" cap="none" normalizeH="0" baseline="0" dirty="0" smtClean="0">
                          <a:ln>
                            <a:noFill/>
                          </a:ln>
                          <a:solidFill>
                            <a:schemeClr val="tx1"/>
                          </a:solidFill>
                          <a:effectLst/>
                          <a:latin typeface="Times"/>
                          <a:cs typeface="Arial" pitchFamily="34" charset="0"/>
                        </a:rPr>
                        <a:t>We are requested to announce that the "Book of Mormon" will be ready for sale in the course of next week. </a:t>
                      </a:r>
                      <a:r>
                        <a:rPr kumimoji="0" lang="en-US" sz="1200" b="0" i="0" u="none" strike="noStrike" cap="none" normalizeH="0" baseline="0" dirty="0" smtClean="0">
                          <a:ln>
                            <a:noFill/>
                          </a:ln>
                          <a:solidFill>
                            <a:srgbClr val="800000"/>
                          </a:solidFill>
                          <a:effectLst/>
                          <a:latin typeface="Times"/>
                          <a:cs typeface="Arial" pitchFamily="34" charset="0"/>
                        </a:rPr>
                        <a:t> </a:t>
                      </a:r>
                      <a:br>
                        <a:rPr kumimoji="0" lang="en-US" sz="1200" b="0" i="0" u="none" strike="noStrike" cap="none" normalizeH="0" baseline="0" dirty="0" smtClean="0">
                          <a:ln>
                            <a:noFill/>
                          </a:ln>
                          <a:solidFill>
                            <a:srgbClr val="800000"/>
                          </a:solidFill>
                          <a:effectLst/>
                          <a:latin typeface="Times"/>
                          <a:cs typeface="Arial" pitchFamily="34" charset="0"/>
                        </a:rPr>
                      </a:br>
                      <a:r>
                        <a:rPr kumimoji="0" lang="en-US" sz="1400" b="0" i="0" u="none" strike="noStrike" cap="none" normalizeH="0" baseline="0" dirty="0" smtClean="0">
                          <a:ln>
                            <a:noFill/>
                          </a:ln>
                          <a:solidFill>
                            <a:schemeClr val="tx1"/>
                          </a:solidFill>
                          <a:effectLst/>
                          <a:latin typeface="Times"/>
                          <a:cs typeface="Arial" pitchFamily="34" charset="0"/>
                        </a:rPr>
                        <a:t/>
                      </a:r>
                      <a:br>
                        <a:rPr kumimoji="0" lang="en-US" sz="1400" b="0" i="0" u="none" strike="noStrike" cap="none" normalizeH="0" baseline="0" dirty="0" smtClean="0">
                          <a:ln>
                            <a:noFill/>
                          </a:ln>
                          <a:solidFill>
                            <a:schemeClr val="tx1"/>
                          </a:solidFill>
                          <a:effectLst/>
                          <a:latin typeface="Times"/>
                          <a:cs typeface="Arial" pitchFamily="34" charset="0"/>
                        </a:rPr>
                      </a:br>
                      <a:endParaRPr kumimoji="0" lang="en-US" sz="1000" b="0" i="0" u="none" strike="noStrike" cap="none" normalizeH="0" baseline="0" dirty="0" smtClean="0">
                        <a:ln>
                          <a:noFill/>
                        </a:ln>
                        <a:solidFill>
                          <a:schemeClr val="tx1"/>
                        </a:solidFill>
                        <a:effectLst/>
                        <a:latin typeface="Times"/>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EED"/>
                    </a:solidFill>
                  </a:tcPr>
                </a:tc>
              </a:tr>
            </a:tbl>
          </a:graphicData>
        </a:graphic>
      </p:graphicFrame>
      <p:sp>
        <p:nvSpPr>
          <p:cNvPr id="17425" name="Rectangle 17"/>
          <p:cNvSpPr>
            <a:spLocks noChangeArrowheads="1"/>
          </p:cNvSpPr>
          <p:nvPr/>
        </p:nvSpPr>
        <p:spPr bwMode="auto">
          <a:xfrm>
            <a:off x="1893888" y="5386388"/>
            <a:ext cx="184150" cy="534987"/>
          </a:xfrm>
          <a:prstGeom prst="rect">
            <a:avLst/>
          </a:prstGeom>
          <a:noFill/>
          <a:ln w="9525">
            <a:noFill/>
            <a:miter lim="800000"/>
            <a:headEnd/>
            <a:tailEnd/>
          </a:ln>
          <a:effectLst/>
        </p:spPr>
        <p:txBody>
          <a:bodyPr wrap="none" anchor="ctr">
            <a:spAutoFit/>
          </a:bodyPr>
          <a:lstStyle/>
          <a:p>
            <a:r>
              <a:rPr lang="en-US" sz="1100"/>
              <a:t/>
            </a:r>
            <a:br>
              <a:rPr lang="en-US" sz="1100"/>
            </a:br>
            <a:endParaRPr lang="en-US"/>
          </a:p>
        </p:txBody>
      </p:sp>
      <p:pic>
        <p:nvPicPr>
          <p:cNvPr id="17414" name="Picture 6" descr="mastsen1"/>
          <p:cNvPicPr>
            <a:picLocks noChangeAspect="1" noChangeArrowheads="1"/>
          </p:cNvPicPr>
          <p:nvPr/>
        </p:nvPicPr>
        <p:blipFill>
          <a:blip r:embed="rId3" cstate="print"/>
          <a:srcRect/>
          <a:stretch>
            <a:fillRect/>
          </a:stretch>
        </p:blipFill>
        <p:spPr bwMode="auto">
          <a:xfrm>
            <a:off x="2020888" y="2327275"/>
            <a:ext cx="5143500" cy="571500"/>
          </a:xfrm>
          <a:prstGeom prst="rect">
            <a:avLst/>
          </a:prstGeom>
          <a:noFill/>
        </p:spPr>
      </p:pic>
      <p:pic>
        <p:nvPicPr>
          <p:cNvPr id="17415" name="Picture 7" descr="mastspc2"/>
          <p:cNvPicPr>
            <a:picLocks noChangeAspect="1" noChangeArrowheads="1"/>
          </p:cNvPicPr>
          <p:nvPr/>
        </p:nvPicPr>
        <p:blipFill>
          <a:blip r:embed="rId4" cstate="print"/>
          <a:srcRect/>
          <a:stretch>
            <a:fillRect/>
          </a:stretch>
        </p:blipFill>
        <p:spPr bwMode="auto">
          <a:xfrm>
            <a:off x="2020888" y="3486150"/>
            <a:ext cx="5143500" cy="66675"/>
          </a:xfrm>
          <a:prstGeom prst="rect">
            <a:avLst/>
          </a:prstGeom>
          <a:noFill/>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5984</TotalTime>
  <Words>702</Words>
  <Application>Microsoft Office PowerPoint</Application>
  <PresentationFormat>On-screen Show (4:3)</PresentationFormat>
  <Paragraphs>129</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Pixel</vt:lpstr>
      <vt:lpstr>The Rise of the Church</vt:lpstr>
      <vt:lpstr>Psychology 101: Passive-Aggressive… </vt:lpstr>
      <vt:lpstr>The Organization of the Church</vt:lpstr>
      <vt:lpstr>June 1829</vt:lpstr>
      <vt:lpstr>Slide 5</vt:lpstr>
      <vt:lpstr>Slide 6</vt:lpstr>
      <vt:lpstr>Slide 7</vt:lpstr>
      <vt:lpstr>Slide 8</vt:lpstr>
      <vt:lpstr>Slide 9</vt:lpstr>
      <vt:lpstr>On April 6th</vt:lpstr>
      <vt:lpstr>Section 20 Structure</vt:lpstr>
      <vt:lpstr>Hugh Nibley</vt:lpstr>
      <vt:lpstr>Section 20 Structure</vt:lpstr>
      <vt:lpstr>Confusing?</vt:lpstr>
      <vt:lpstr>Being ‘Saved’</vt:lpstr>
      <vt:lpstr>Section 20 Structure</vt:lpstr>
      <vt:lpstr>Section 21</vt:lpstr>
      <vt:lpstr>Elder Maxwell</vt:lpstr>
    </vt:vector>
  </TitlesOfParts>
  <Company>Mature Money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Hinckley</dc:creator>
  <cp:lastModifiedBy>Kevin</cp:lastModifiedBy>
  <cp:revision>24</cp:revision>
  <dcterms:created xsi:type="dcterms:W3CDTF">2005-02-25T04:32:59Z</dcterms:created>
  <dcterms:modified xsi:type="dcterms:W3CDTF">2012-02-26T15:14:13Z</dcterms:modified>
</cp:coreProperties>
</file>