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8" r:id="rId3"/>
    <p:sldId id="257" r:id="rId4"/>
    <p:sldId id="261" r:id="rId5"/>
    <p:sldId id="259" r:id="rId6"/>
    <p:sldId id="262" r:id="rId7"/>
    <p:sldId id="260"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6" y="-3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8E45EA-A1ED-4FE9-9095-1011F66FE50A}" type="datetimeFigureOut">
              <a:rPr lang="en-US" smtClean="0"/>
              <a:pPr/>
              <a:t>11/4/2012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CDC533-4A36-4D11-8329-EF01B66FD8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CDC533-4A36-4D11-8329-EF01B66FD83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CDC533-4A36-4D11-8329-EF01B66FD831}"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CDC533-4A36-4D11-8329-EF01B66FD83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CDC533-4A36-4D11-8329-EF01B66FD83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CDC533-4A36-4D11-8329-EF01B66FD83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CDC533-4A36-4D11-8329-EF01B66FD83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CDC533-4A36-4D11-8329-EF01B66FD83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CDC533-4A36-4D11-8329-EF01B66FD83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CDC533-4A36-4D11-8329-EF01B66FD83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CDC533-4A36-4D11-8329-EF01B66FD83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D46BAAD-11E0-4899-93D4-839F594B4C7B}" type="datetimeFigureOut">
              <a:rPr lang="en-US" smtClean="0"/>
              <a:pPr/>
              <a:t>11/4/2012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FD8B1B4-8ADA-4B8E-8DB5-60FBE9BEA376}"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46BAAD-11E0-4899-93D4-839F594B4C7B}" type="datetimeFigureOut">
              <a:rPr lang="en-US" smtClean="0"/>
              <a:pPr/>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8B1B4-8ADA-4B8E-8DB5-60FBE9BEA3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46BAAD-11E0-4899-93D4-839F594B4C7B}" type="datetimeFigureOut">
              <a:rPr lang="en-US" smtClean="0"/>
              <a:pPr/>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8B1B4-8ADA-4B8E-8DB5-60FBE9BEA3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D46BAAD-11E0-4899-93D4-839F594B4C7B}" type="datetimeFigureOut">
              <a:rPr lang="en-US" smtClean="0"/>
              <a:pPr/>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8B1B4-8ADA-4B8E-8DB5-60FBE9BEA37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D46BAAD-11E0-4899-93D4-839F594B4C7B}" type="datetimeFigureOut">
              <a:rPr lang="en-US" smtClean="0"/>
              <a:pPr/>
              <a:t>11/4/2012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FD8B1B4-8ADA-4B8E-8DB5-60FBE9BEA37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D46BAAD-11E0-4899-93D4-839F594B4C7B}" type="datetimeFigureOut">
              <a:rPr lang="en-US" smtClean="0"/>
              <a:pPr/>
              <a:t>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8B1B4-8ADA-4B8E-8DB5-60FBE9BEA37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D46BAAD-11E0-4899-93D4-839F594B4C7B}" type="datetimeFigureOut">
              <a:rPr lang="en-US" smtClean="0"/>
              <a:pPr/>
              <a:t>11/4/2012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D8B1B4-8ADA-4B8E-8DB5-60FBE9BEA37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46BAAD-11E0-4899-93D4-839F594B4C7B}" type="datetimeFigureOut">
              <a:rPr lang="en-US" smtClean="0"/>
              <a:pPr/>
              <a:t>11/4/2012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D8B1B4-8ADA-4B8E-8DB5-60FBE9BEA3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46BAAD-11E0-4899-93D4-839F594B4C7B}" type="datetimeFigureOut">
              <a:rPr lang="en-US" smtClean="0"/>
              <a:pPr/>
              <a:t>11/4/2012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8B1B4-8ADA-4B8E-8DB5-60FBE9BEA3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D46BAAD-11E0-4899-93D4-839F594B4C7B}" type="datetimeFigureOut">
              <a:rPr lang="en-US" smtClean="0"/>
              <a:pPr/>
              <a:t>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8B1B4-8ADA-4B8E-8DB5-60FBE9BEA37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D46BAAD-11E0-4899-93D4-839F594B4C7B}" type="datetimeFigureOut">
              <a:rPr lang="en-US" smtClean="0"/>
              <a:pPr/>
              <a:t>11/4/2012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FD8B1B4-8ADA-4B8E-8DB5-60FBE9BEA376}"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D46BAAD-11E0-4899-93D4-839F594B4C7B}" type="datetimeFigureOut">
              <a:rPr lang="en-US" smtClean="0"/>
              <a:pPr/>
              <a:t>11/4/2012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FD8B1B4-8ADA-4B8E-8DB5-60FBE9BEA3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media.knoxnews.com/media/img/photos/2012/10/30/Superstorm_Sandy__goddardd@knews.com_15_t607.JPG"/>
          <p:cNvPicPr>
            <a:picLocks noChangeAspect="1" noChangeArrowheads="1"/>
          </p:cNvPicPr>
          <p:nvPr/>
        </p:nvPicPr>
        <p:blipFill>
          <a:blip r:embed="rId3" cstate="print"/>
          <a:srcRect/>
          <a:stretch>
            <a:fillRect/>
          </a:stretch>
        </p:blipFill>
        <p:spPr bwMode="auto">
          <a:xfrm>
            <a:off x="0" y="0"/>
            <a:ext cx="9357621" cy="6858000"/>
          </a:xfrm>
          <a:prstGeom prst="rect">
            <a:avLst/>
          </a:prstGeom>
          <a:noFill/>
        </p:spPr>
      </p:pic>
      <p:sp>
        <p:nvSpPr>
          <p:cNvPr id="3" name="Subtitle 2"/>
          <p:cNvSpPr>
            <a:spLocks noGrp="1"/>
          </p:cNvSpPr>
          <p:nvPr>
            <p:ph type="subTitle" idx="1"/>
          </p:nvPr>
        </p:nvSpPr>
        <p:spPr>
          <a:xfrm rot="5400000">
            <a:off x="4991100" y="1638300"/>
            <a:ext cx="6400800" cy="1752600"/>
          </a:xfrm>
        </p:spPr>
        <p:txBody>
          <a:bodyPr>
            <a:normAutofit/>
          </a:bodyPr>
          <a:lstStyle/>
          <a:p>
            <a:r>
              <a:rPr lang="en-US" sz="1600" dirty="0" smtClean="0"/>
              <a:t>www.kevinhinckley.com</a:t>
            </a:r>
            <a:endParaRPr lang="en-US" sz="1600" dirty="0"/>
          </a:p>
        </p:txBody>
      </p:sp>
      <p:sp>
        <p:nvSpPr>
          <p:cNvPr id="2" name="Title 1"/>
          <p:cNvSpPr>
            <a:spLocks noGrp="1"/>
          </p:cNvSpPr>
          <p:nvPr>
            <p:ph type="ctrTitle"/>
          </p:nvPr>
        </p:nvSpPr>
        <p:spPr>
          <a:xfrm>
            <a:off x="685800" y="5464175"/>
            <a:ext cx="7772400" cy="1470025"/>
          </a:xfrm>
        </p:spPr>
        <p:txBody>
          <a:bodyPr>
            <a:normAutofit/>
          </a:bodyPr>
          <a:lstStyle/>
          <a:p>
            <a:pPr algn="l"/>
            <a:r>
              <a:rPr lang="en-US" sz="7200" b="1" dirty="0" smtClean="0">
                <a:solidFill>
                  <a:schemeClr val="bg1"/>
                </a:solidFill>
              </a:rPr>
              <a:t>The Oracles</a:t>
            </a:r>
            <a:endParaRPr lang="en-US" sz="7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772400" cy="1143000"/>
          </a:xfrm>
        </p:spPr>
        <p:txBody>
          <a:bodyPr/>
          <a:lstStyle/>
          <a:p>
            <a:r>
              <a:rPr lang="en-US" dirty="0" smtClean="0"/>
              <a:t>Elder CS Lewis</a:t>
            </a:r>
            <a:endParaRPr lang="en-US" dirty="0"/>
          </a:p>
        </p:txBody>
      </p:sp>
      <p:sp>
        <p:nvSpPr>
          <p:cNvPr id="3" name="Content Placeholder 2"/>
          <p:cNvSpPr>
            <a:spLocks noGrp="1"/>
          </p:cNvSpPr>
          <p:nvPr>
            <p:ph sz="quarter" idx="1"/>
          </p:nvPr>
        </p:nvSpPr>
        <p:spPr>
          <a:xfrm>
            <a:off x="3657600" y="381000"/>
            <a:ext cx="5257800" cy="6324600"/>
          </a:xfrm>
        </p:spPr>
        <p:txBody>
          <a:bodyPr>
            <a:normAutofit fontScale="70000" lnSpcReduction="20000"/>
          </a:bodyPr>
          <a:lstStyle/>
          <a:p>
            <a:r>
              <a:rPr lang="en-US" b="1" i="1" dirty="0" smtClean="0">
                <a:solidFill>
                  <a:srgbClr val="002060"/>
                </a:solidFill>
              </a:rPr>
              <a:t>Make no mistake, [Christ would say]</a:t>
            </a:r>
            <a:r>
              <a:rPr lang="en-US" b="1" dirty="0" smtClean="0">
                <a:solidFill>
                  <a:srgbClr val="002060"/>
                </a:solidFill>
              </a:rPr>
              <a:t> </a:t>
            </a:r>
            <a:r>
              <a:rPr lang="en-US" b="1" i="1" dirty="0" smtClean="0">
                <a:solidFill>
                  <a:srgbClr val="002060"/>
                </a:solidFill>
              </a:rPr>
              <a:t>if you let Me, I will make you perfect. The moment you put yourself in My hands, that is what you are in for. Nothing less, or other, than that. You have free will, and if you choose, you can push Me away. But if you do not push Me away, understand that I am going to see this job through. </a:t>
            </a:r>
            <a:endParaRPr lang="en-US" b="1" i="1" dirty="0" smtClean="0">
              <a:solidFill>
                <a:srgbClr val="002060"/>
              </a:solidFill>
            </a:endParaRPr>
          </a:p>
          <a:p>
            <a:r>
              <a:rPr lang="en-US" b="1" i="1" dirty="0" smtClean="0">
                <a:solidFill>
                  <a:srgbClr val="002060"/>
                </a:solidFill>
              </a:rPr>
              <a:t>Whatever </a:t>
            </a:r>
            <a:r>
              <a:rPr lang="en-US" b="1" i="1" dirty="0" smtClean="0">
                <a:solidFill>
                  <a:srgbClr val="002060"/>
                </a:solidFill>
              </a:rPr>
              <a:t>suffering it may cost you in your earthly life, whatever inconceivable purification it may cost you after death, whatever it costs Me, I will never rest, nor let you rest, until you are literally perfect—until My Father can say without reservation that He is well pleased with you, as He said He was well pleased with Me. This I can do and will do. But I will not do anything less.</a:t>
            </a:r>
            <a:endParaRPr lang="en-US" b="1" dirty="0" smtClean="0">
              <a:solidFill>
                <a:srgbClr val="002060"/>
              </a:solidFill>
            </a:endParaRPr>
          </a:p>
          <a:p>
            <a:r>
              <a:rPr lang="en-US" b="1" i="1" dirty="0" smtClean="0">
                <a:solidFill>
                  <a:srgbClr val="002060"/>
                </a:solidFill>
              </a:rPr>
              <a:t>God's demand for perfection need not discourage you in the least in your present attempts to be good, or even in your present failures. Each time you fall He will pick you up again. And He knows perfectly well that your own efforts are never going to bring you anywhere near perfection. </a:t>
            </a:r>
            <a:endParaRPr lang="en-US" b="1" i="1" dirty="0" smtClean="0">
              <a:solidFill>
                <a:srgbClr val="002060"/>
              </a:solidFill>
            </a:endParaRPr>
          </a:p>
          <a:p>
            <a:r>
              <a:rPr lang="en-US" b="1" i="1" dirty="0" smtClean="0">
                <a:solidFill>
                  <a:srgbClr val="002060"/>
                </a:solidFill>
              </a:rPr>
              <a:t>On </a:t>
            </a:r>
            <a:r>
              <a:rPr lang="en-US" b="1" i="1" dirty="0" smtClean="0">
                <a:solidFill>
                  <a:srgbClr val="002060"/>
                </a:solidFill>
              </a:rPr>
              <a:t>the other hand, you must realize from the onset that the goal toward which He is beginning to guide you is absolute perfection; and no power in the whole universe, except you yourself can prevent Him from taking you to that goal. That is what you are in for. </a:t>
            </a:r>
            <a:endParaRPr lang="en-US" b="1" i="1" dirty="0" smtClean="0">
              <a:solidFill>
                <a:srgbClr val="002060"/>
              </a:solidFill>
            </a:endParaRPr>
          </a:p>
          <a:p>
            <a:pPr lvl="3"/>
            <a:r>
              <a:rPr lang="en-US" dirty="0" smtClean="0"/>
              <a:t>[Mere Christianity, </a:t>
            </a:r>
            <a:r>
              <a:rPr lang="en-US" dirty="0" smtClean="0"/>
              <a:t>1960, pp. 172, 174]</a:t>
            </a:r>
          </a:p>
          <a:p>
            <a:pPr>
              <a:buNone/>
            </a:pPr>
            <a:endParaRPr lang="en-US" dirty="0"/>
          </a:p>
        </p:txBody>
      </p:sp>
      <p:pic>
        <p:nvPicPr>
          <p:cNvPr id="33794" name="Picture 2" descr="http://www.walkoffwalk.com/pics/sunrise.jpg"/>
          <p:cNvPicPr>
            <a:picLocks noChangeAspect="1" noChangeArrowheads="1"/>
          </p:cNvPicPr>
          <p:nvPr/>
        </p:nvPicPr>
        <p:blipFill>
          <a:blip r:embed="rId3" cstate="print"/>
          <a:srcRect/>
          <a:stretch>
            <a:fillRect/>
          </a:stretch>
        </p:blipFill>
        <p:spPr bwMode="auto">
          <a:xfrm>
            <a:off x="228600" y="1219200"/>
            <a:ext cx="3276600" cy="4914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thewritingnut.com/wp-content/uploads/2011/04/key-737977.jpg"/>
          <p:cNvPicPr>
            <a:picLocks noChangeAspect="1" noChangeArrowheads="1"/>
          </p:cNvPicPr>
          <p:nvPr/>
        </p:nvPicPr>
        <p:blipFill>
          <a:blip r:embed="rId3" cstate="print"/>
          <a:srcRect/>
          <a:stretch>
            <a:fillRect/>
          </a:stretch>
        </p:blipFill>
        <p:spPr bwMode="auto">
          <a:xfrm>
            <a:off x="1295400" y="1371600"/>
            <a:ext cx="5181600" cy="5181600"/>
          </a:xfrm>
          <a:prstGeom prst="rect">
            <a:avLst/>
          </a:prstGeom>
          <a:noFill/>
        </p:spPr>
      </p:pic>
      <p:sp>
        <p:nvSpPr>
          <p:cNvPr id="2" name="Title 1"/>
          <p:cNvSpPr>
            <a:spLocks noGrp="1"/>
          </p:cNvSpPr>
          <p:nvPr>
            <p:ph type="title"/>
          </p:nvPr>
        </p:nvSpPr>
        <p:spPr/>
        <p:txBody>
          <a:bodyPr>
            <a:normAutofit/>
          </a:bodyPr>
          <a:lstStyle/>
          <a:p>
            <a:r>
              <a:rPr lang="en-US" sz="6600" b="1" dirty="0" smtClean="0">
                <a:solidFill>
                  <a:srgbClr val="C00000"/>
                </a:solidFill>
              </a:rPr>
              <a:t>Keys</a:t>
            </a:r>
            <a:endParaRPr lang="en-US" sz="6600" b="1" dirty="0">
              <a:solidFill>
                <a:srgbClr val="C00000"/>
              </a:solidFill>
            </a:endParaRPr>
          </a:p>
        </p:txBody>
      </p:sp>
      <p:sp>
        <p:nvSpPr>
          <p:cNvPr id="3" name="Content Placeholder 2"/>
          <p:cNvSpPr>
            <a:spLocks noGrp="1"/>
          </p:cNvSpPr>
          <p:nvPr>
            <p:ph sz="quarter" idx="1"/>
          </p:nvPr>
        </p:nvSpPr>
        <p:spPr>
          <a:xfrm>
            <a:off x="4572000" y="1447800"/>
            <a:ext cx="4114800" cy="4572000"/>
          </a:xfrm>
        </p:spPr>
        <p:txBody>
          <a:bodyPr>
            <a:normAutofit/>
          </a:bodyPr>
          <a:lstStyle/>
          <a:p>
            <a:pPr>
              <a:buNone/>
            </a:pPr>
            <a:r>
              <a:rPr lang="en-US" sz="6600" b="1" i="1" dirty="0" smtClean="0">
                <a:solidFill>
                  <a:srgbClr val="FF0000"/>
                </a:solidFill>
              </a:rPr>
              <a:t>D&amp;C 90:2,3</a:t>
            </a:r>
            <a:endParaRPr lang="en-US" sz="6600" b="1" i="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5400" y="76200"/>
            <a:ext cx="3810000" cy="1143000"/>
          </a:xfrm>
        </p:spPr>
        <p:txBody>
          <a:bodyPr>
            <a:normAutofit fontScale="90000"/>
          </a:bodyPr>
          <a:lstStyle/>
          <a:p>
            <a:r>
              <a:rPr lang="en-US" dirty="0" smtClean="0"/>
              <a:t>George Q. Cannon</a:t>
            </a:r>
            <a:endParaRPr lang="en-US" dirty="0"/>
          </a:p>
        </p:txBody>
      </p:sp>
      <p:sp>
        <p:nvSpPr>
          <p:cNvPr id="3" name="Content Placeholder 2"/>
          <p:cNvSpPr>
            <a:spLocks noGrp="1"/>
          </p:cNvSpPr>
          <p:nvPr>
            <p:ph sz="quarter" idx="1"/>
          </p:nvPr>
        </p:nvSpPr>
        <p:spPr>
          <a:xfrm>
            <a:off x="228600" y="381000"/>
            <a:ext cx="4800600" cy="6172200"/>
          </a:xfrm>
        </p:spPr>
        <p:txBody>
          <a:bodyPr>
            <a:normAutofit fontScale="62500" lnSpcReduction="20000"/>
          </a:bodyPr>
          <a:lstStyle/>
          <a:p>
            <a:pPr>
              <a:buNone/>
            </a:pPr>
            <a:r>
              <a:rPr lang="en-US" b="1" dirty="0" smtClean="0">
                <a:solidFill>
                  <a:srgbClr val="C00000"/>
                </a:solidFill>
              </a:rPr>
              <a:t>Now we may come to this conclusion; that God, having once bestowed the keys of the holy Priesthood on man here on the earth for the building of His Church, will never take them from the man or men who hold them and authorize others to bestow them. </a:t>
            </a:r>
          </a:p>
          <a:p>
            <a:pPr>
              <a:buNone/>
            </a:pPr>
            <a:r>
              <a:rPr lang="en-US" b="1" dirty="0" smtClean="0">
                <a:solidFill>
                  <a:srgbClr val="C00000"/>
                </a:solidFill>
              </a:rPr>
              <a:t>If you will read the history of the Church from the beginning, you will find that Joseph was visited by various angelic beings, but not one of them professed to give him the keys until John the Baptist came to him. </a:t>
            </a:r>
          </a:p>
          <a:p>
            <a:pPr>
              <a:buNone/>
            </a:pPr>
            <a:r>
              <a:rPr lang="en-US" b="1" dirty="0" err="1" smtClean="0">
                <a:solidFill>
                  <a:srgbClr val="C00000"/>
                </a:solidFill>
              </a:rPr>
              <a:t>Moroni</a:t>
            </a:r>
            <a:r>
              <a:rPr lang="en-US" b="1" dirty="0" smtClean="0">
                <a:solidFill>
                  <a:srgbClr val="C00000"/>
                </a:solidFill>
              </a:rPr>
              <a:t>, who held the keys of the record of the stick of Ephraim, visited Joseph; he had doubtless, also, visits from Nephi and it may be from Alma and others, but though they came and had authority, holding the authority of the Priesthood, we have no account of their ordaining him, neither did Joseph ever profess, because of the ministration of these angels, to have authority to administer in any of the ordinances of the Kingdom of God. </a:t>
            </a:r>
          </a:p>
          <a:p>
            <a:pPr>
              <a:buNone/>
            </a:pPr>
            <a:r>
              <a:rPr lang="en-US" b="1" dirty="0" smtClean="0">
                <a:solidFill>
                  <a:srgbClr val="C00000"/>
                </a:solidFill>
              </a:rPr>
              <a:t>He never baptized anybody, nor attempted to lay on hands for the reception of the Holy Ghost; and, in fact, he never attempted, that we have any account of, to exercise any of the functions of the holy Priesthood. He was a prophet, it is true, but a man may be a prophet and yet not have authority to administer in the Priesthood. </a:t>
            </a:r>
          </a:p>
          <a:p>
            <a:pPr>
              <a:buNone/>
            </a:pPr>
            <a:r>
              <a:rPr lang="en-US" b="1" dirty="0" smtClean="0">
                <a:solidFill>
                  <a:srgbClr val="C00000"/>
                </a:solidFill>
              </a:rPr>
              <a:t>		(</a:t>
            </a:r>
            <a:r>
              <a:rPr lang="en-US" b="1" i="1" dirty="0" smtClean="0">
                <a:solidFill>
                  <a:srgbClr val="C00000"/>
                </a:solidFill>
              </a:rPr>
              <a:t>Journal of Discourses</a:t>
            </a:r>
            <a:r>
              <a:rPr lang="en-US" b="1" dirty="0" smtClean="0">
                <a:solidFill>
                  <a:srgbClr val="C00000"/>
                </a:solidFill>
              </a:rPr>
              <a:t>, 12/5/1869, vol. 13:47)</a:t>
            </a:r>
            <a:endParaRPr lang="en-US" b="1" dirty="0">
              <a:solidFill>
                <a:srgbClr val="C00000"/>
              </a:solidFill>
            </a:endParaRPr>
          </a:p>
        </p:txBody>
      </p:sp>
      <p:pic>
        <p:nvPicPr>
          <p:cNvPr id="14338" name="Picture 2" descr="http://www.josephsmith.net/Static%20Images/parson-aaronic-priesthood_MD.jpg"/>
          <p:cNvPicPr>
            <a:picLocks noChangeAspect="1" noChangeArrowheads="1"/>
          </p:cNvPicPr>
          <p:nvPr/>
        </p:nvPicPr>
        <p:blipFill>
          <a:blip r:embed="rId3" cstate="print"/>
          <a:srcRect/>
          <a:stretch>
            <a:fillRect/>
          </a:stretch>
        </p:blipFill>
        <p:spPr bwMode="auto">
          <a:xfrm>
            <a:off x="5181600" y="1371600"/>
            <a:ext cx="3800475" cy="4762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thewritingnut.com/wp-content/uploads/2011/04/key-737977.jpg"/>
          <p:cNvPicPr>
            <a:picLocks noChangeAspect="1" noChangeArrowheads="1"/>
          </p:cNvPicPr>
          <p:nvPr/>
        </p:nvPicPr>
        <p:blipFill>
          <a:blip r:embed="rId3" cstate="print"/>
          <a:srcRect/>
          <a:stretch>
            <a:fillRect/>
          </a:stretch>
        </p:blipFill>
        <p:spPr bwMode="auto">
          <a:xfrm rot="18222238">
            <a:off x="2105977" y="353377"/>
            <a:ext cx="4191000" cy="4191000"/>
          </a:xfrm>
          <a:prstGeom prst="rect">
            <a:avLst/>
          </a:prstGeom>
          <a:noFill/>
        </p:spPr>
      </p:pic>
      <p:sp>
        <p:nvSpPr>
          <p:cNvPr id="2" name="Title 1"/>
          <p:cNvSpPr>
            <a:spLocks noGrp="1"/>
          </p:cNvSpPr>
          <p:nvPr>
            <p:ph type="title"/>
          </p:nvPr>
        </p:nvSpPr>
        <p:spPr/>
        <p:txBody>
          <a:bodyPr>
            <a:normAutofit/>
          </a:bodyPr>
          <a:lstStyle/>
          <a:p>
            <a:r>
              <a:rPr lang="en-US" sz="6600" b="1" dirty="0" smtClean="0">
                <a:solidFill>
                  <a:srgbClr val="C00000"/>
                </a:solidFill>
              </a:rPr>
              <a:t>Keys</a:t>
            </a:r>
            <a:endParaRPr lang="en-US" sz="6600" b="1" dirty="0">
              <a:solidFill>
                <a:srgbClr val="C00000"/>
              </a:solidFill>
            </a:endParaRPr>
          </a:p>
        </p:txBody>
      </p:sp>
      <p:sp>
        <p:nvSpPr>
          <p:cNvPr id="3" name="Content Placeholder 2"/>
          <p:cNvSpPr>
            <a:spLocks noGrp="1"/>
          </p:cNvSpPr>
          <p:nvPr>
            <p:ph sz="quarter" idx="1"/>
          </p:nvPr>
        </p:nvSpPr>
        <p:spPr>
          <a:xfrm>
            <a:off x="838200" y="4953000"/>
            <a:ext cx="2971800" cy="1371600"/>
          </a:xfrm>
        </p:spPr>
        <p:txBody>
          <a:bodyPr>
            <a:noAutofit/>
          </a:bodyPr>
          <a:lstStyle/>
          <a:p>
            <a:pPr>
              <a:buNone/>
            </a:pPr>
            <a:r>
              <a:rPr lang="en-US" sz="4800" b="1" i="1" dirty="0" smtClean="0">
                <a:solidFill>
                  <a:srgbClr val="FF0000"/>
                </a:solidFill>
              </a:rPr>
              <a:t>Priesthood</a:t>
            </a:r>
          </a:p>
          <a:p>
            <a:pPr>
              <a:buNone/>
            </a:pPr>
            <a:r>
              <a:rPr lang="en-US" sz="4800" b="1" i="1" dirty="0" smtClean="0">
                <a:solidFill>
                  <a:srgbClr val="FF0000"/>
                </a:solidFill>
              </a:rPr>
              <a:t>Authority</a:t>
            </a:r>
            <a:endParaRPr lang="en-US" sz="4800" b="1" i="1" dirty="0">
              <a:solidFill>
                <a:srgbClr val="FF0000"/>
              </a:solidFill>
            </a:endParaRPr>
          </a:p>
        </p:txBody>
      </p:sp>
      <p:sp>
        <p:nvSpPr>
          <p:cNvPr id="5" name="Content Placeholder 2"/>
          <p:cNvSpPr txBox="1">
            <a:spLocks/>
          </p:cNvSpPr>
          <p:nvPr/>
        </p:nvSpPr>
        <p:spPr>
          <a:xfrm>
            <a:off x="5715000" y="4953000"/>
            <a:ext cx="3048000" cy="1600200"/>
          </a:xfrm>
          <a:prstGeom prst="rect">
            <a:avLst/>
          </a:prstGeom>
        </p:spPr>
        <p:txBody>
          <a:bodyPr vert="horz">
            <a:no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en-US" sz="4800" b="1" i="1" dirty="0" smtClean="0">
                <a:solidFill>
                  <a:srgbClr val="FF0000"/>
                </a:solidFill>
              </a:rPr>
              <a:t>Motherhood</a:t>
            </a:r>
            <a:endParaRPr kumimoji="0" lang="en-US" sz="4800" b="1" i="1" u="none" strike="noStrike" kern="1200" cap="none" spc="0" normalizeH="0" baseline="0" noProof="0" dirty="0" smtClean="0">
              <a:ln>
                <a:noFill/>
              </a:ln>
              <a:solidFill>
                <a:srgbClr val="FF0000"/>
              </a:solidFill>
              <a:effectLst/>
              <a:uLnTx/>
              <a:uFillTx/>
              <a:latin typeface="+mn-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4800" b="1" i="1" u="none" strike="noStrike" kern="1200" cap="none" spc="0" normalizeH="0" baseline="0" noProof="0" dirty="0" smtClean="0">
                <a:ln>
                  <a:noFill/>
                </a:ln>
                <a:solidFill>
                  <a:srgbClr val="FF0000"/>
                </a:solidFill>
                <a:effectLst/>
                <a:uLnTx/>
                <a:uFillTx/>
                <a:latin typeface="+mn-lt"/>
                <a:ea typeface="+mn-ea"/>
                <a:cs typeface="+mn-cs"/>
              </a:rPr>
              <a:t>Authority</a:t>
            </a:r>
            <a:endParaRPr kumimoji="0" lang="en-US" sz="4800" b="1" i="1" u="none" strike="noStrike" kern="1200" cap="none" spc="0" normalizeH="0" baseline="0" noProof="0" dirty="0">
              <a:ln>
                <a:noFill/>
              </a:ln>
              <a:solidFill>
                <a:srgbClr val="FF0000"/>
              </a:solidFill>
              <a:effectLst/>
              <a:uLnTx/>
              <a:uFillTx/>
              <a:latin typeface="+mn-lt"/>
              <a:ea typeface="+mn-ea"/>
              <a:cs typeface="+mn-cs"/>
            </a:endParaRPr>
          </a:p>
        </p:txBody>
      </p:sp>
      <p:sp>
        <p:nvSpPr>
          <p:cNvPr id="6" name="Content Placeholder 2"/>
          <p:cNvSpPr txBox="1">
            <a:spLocks/>
          </p:cNvSpPr>
          <p:nvPr/>
        </p:nvSpPr>
        <p:spPr>
          <a:xfrm>
            <a:off x="3657600" y="2743200"/>
            <a:ext cx="2971800" cy="1371600"/>
          </a:xfrm>
          <a:prstGeom prst="rect">
            <a:avLst/>
          </a:prstGeom>
        </p:spPr>
        <p:txBody>
          <a:bodyPr vert="horz">
            <a:noAutofit/>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4800" b="1" i="1" u="none" strike="noStrike" kern="1200" cap="none" spc="0" normalizeH="0" baseline="0" noProof="0" dirty="0" smtClean="0">
                <a:ln>
                  <a:noFill/>
                </a:ln>
                <a:solidFill>
                  <a:srgbClr val="FF0000"/>
                </a:solidFill>
                <a:effectLst/>
                <a:uLnTx/>
                <a:uFillTx/>
                <a:latin typeface="+mn-lt"/>
                <a:ea typeface="+mn-ea"/>
                <a:cs typeface="+mn-cs"/>
              </a:rPr>
              <a:t>Priesthood</a:t>
            </a:r>
          </a:p>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en-US" sz="4800" b="1" i="1" dirty="0" smtClean="0">
                <a:solidFill>
                  <a:srgbClr val="FF0000"/>
                </a:solidFill>
              </a:rPr>
              <a:t>Keys</a:t>
            </a:r>
            <a:endParaRPr kumimoji="0" lang="en-US" sz="4800" b="1" i="1" u="none" strike="noStrike" kern="1200" cap="none" spc="0" normalizeH="0" baseline="0" noProof="0" dirty="0">
              <a:ln>
                <a:noFill/>
              </a:ln>
              <a:solidFill>
                <a:srgbClr val="FF0000"/>
              </a:solidFill>
              <a:effectLst/>
              <a:uLnTx/>
              <a:uFillTx/>
              <a:latin typeface="+mn-lt"/>
              <a:ea typeface="+mn-ea"/>
              <a:cs typeface="+mn-cs"/>
            </a:endParaRPr>
          </a:p>
        </p:txBody>
      </p:sp>
      <p:cxnSp>
        <p:nvCxnSpPr>
          <p:cNvPr id="8" name="Straight Arrow Connector 7"/>
          <p:cNvCxnSpPr>
            <a:endCxn id="3" idx="0"/>
          </p:cNvCxnSpPr>
          <p:nvPr/>
        </p:nvCxnSpPr>
        <p:spPr>
          <a:xfrm flipH="1">
            <a:off x="2324100" y="3810000"/>
            <a:ext cx="1943100" cy="11430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867400" y="3733800"/>
            <a:ext cx="1600200" cy="12954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wipe(left)">
                                      <p:cBhvr>
                                        <p:cTn id="7" dur="500"/>
                                        <p:tgtEl>
                                          <p:spTgt spid="3174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wipe(left)">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wipe(left)">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left)">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media.knoxnews.com/media/img/photos/2012/10/30/Superstorm_Sandy__goddardd@knews.com_15_t607.JPG"/>
          <p:cNvPicPr>
            <a:picLocks noChangeAspect="1" noChangeArrowheads="1"/>
          </p:cNvPicPr>
          <p:nvPr/>
        </p:nvPicPr>
        <p:blipFill>
          <a:blip r:embed="rId3" cstate="print"/>
          <a:srcRect/>
          <a:stretch>
            <a:fillRect/>
          </a:stretch>
        </p:blipFill>
        <p:spPr bwMode="auto">
          <a:xfrm>
            <a:off x="0" y="0"/>
            <a:ext cx="9357621" cy="6858000"/>
          </a:xfrm>
          <a:prstGeom prst="rect">
            <a:avLst/>
          </a:prstGeom>
          <a:noFill/>
        </p:spPr>
      </p:pic>
      <p:sp>
        <p:nvSpPr>
          <p:cNvPr id="2" name="Title 1"/>
          <p:cNvSpPr>
            <a:spLocks noGrp="1"/>
          </p:cNvSpPr>
          <p:nvPr>
            <p:ph type="ctrTitle"/>
          </p:nvPr>
        </p:nvSpPr>
        <p:spPr>
          <a:xfrm>
            <a:off x="685800" y="5464175"/>
            <a:ext cx="7772400" cy="1470025"/>
          </a:xfrm>
        </p:spPr>
        <p:txBody>
          <a:bodyPr>
            <a:normAutofit/>
          </a:bodyPr>
          <a:lstStyle/>
          <a:p>
            <a:pPr algn="l"/>
            <a:r>
              <a:rPr lang="en-US" sz="7200" b="1" dirty="0" smtClean="0">
                <a:solidFill>
                  <a:schemeClr val="bg1"/>
                </a:solidFill>
              </a:rPr>
              <a:t>D&amp;C 90:5</a:t>
            </a:r>
            <a:endParaRPr lang="en-US" sz="7200" b="1" dirty="0">
              <a:solidFill>
                <a:schemeClr val="bg1"/>
              </a:solidFill>
            </a:endParaRPr>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www.riverpoolsandspas.com/Portals/42700/images/mudslid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Content Placeholder 2"/>
          <p:cNvSpPr>
            <a:spLocks noGrp="1"/>
          </p:cNvSpPr>
          <p:nvPr>
            <p:ph sz="quarter" idx="1"/>
          </p:nvPr>
        </p:nvSpPr>
        <p:spPr>
          <a:xfrm>
            <a:off x="228600" y="304800"/>
            <a:ext cx="5486400" cy="6400800"/>
          </a:xfrm>
          <a:solidFill>
            <a:schemeClr val="tx1">
              <a:alpha val="46000"/>
            </a:schemeClr>
          </a:solidFill>
          <a:effectLst>
            <a:softEdge rad="317500"/>
          </a:effectLst>
        </p:spPr>
        <p:txBody>
          <a:bodyPr>
            <a:normAutofit fontScale="70000" lnSpcReduction="20000"/>
          </a:bodyPr>
          <a:lstStyle/>
          <a:p>
            <a:pPr>
              <a:buNone/>
            </a:pPr>
            <a:r>
              <a:rPr lang="en-US" b="1" u="sng" dirty="0" smtClean="0">
                <a:solidFill>
                  <a:schemeClr val="bg1"/>
                </a:solidFill>
              </a:rPr>
              <a:t>Robert Millett</a:t>
            </a:r>
          </a:p>
          <a:p>
            <a:pPr>
              <a:buNone/>
            </a:pPr>
            <a:r>
              <a:rPr lang="en-US" dirty="0" smtClean="0">
                <a:solidFill>
                  <a:schemeClr val="bg1"/>
                </a:solidFill>
              </a:rPr>
              <a:t>“</a:t>
            </a:r>
            <a:r>
              <a:rPr lang="en-US" b="1" dirty="0" smtClean="0">
                <a:solidFill>
                  <a:schemeClr val="bg1"/>
                </a:solidFill>
                <a:effectLst>
                  <a:outerShdw blurRad="38100" dist="38100" dir="2700000" algn="tl">
                    <a:srgbClr val="000000">
                      <a:alpha val="43137"/>
                    </a:srgbClr>
                  </a:outerShdw>
                </a:effectLst>
              </a:rPr>
              <a:t>Every person builds a house of faith.  We do so knowingly or unknowingly.  And every builder soon learns that a good building with bad foundations is worse than useless; it is dangerous.  </a:t>
            </a:r>
          </a:p>
          <a:p>
            <a:pPr>
              <a:buNone/>
            </a:pPr>
            <a:r>
              <a:rPr lang="en-US" b="1" dirty="0" smtClean="0">
                <a:solidFill>
                  <a:schemeClr val="bg1"/>
                </a:solidFill>
                <a:effectLst>
                  <a:outerShdw blurRad="38100" dist="38100" dir="2700000" algn="tl">
                    <a:srgbClr val="000000">
                      <a:alpha val="43137"/>
                    </a:srgbClr>
                  </a:outerShdw>
                </a:effectLst>
              </a:rPr>
              <a:t>As one Christian writer has observed, ‘If the stability of buildings depends largely on their foundations, so does the stability of human lives.  The search for personal security is a primal instinct, but many fail to find it today. Old familiar landmarks [will be] obliterated.  Moral absolutes which were once thought to be eternal are being abandoned’ (Stott 22). </a:t>
            </a:r>
          </a:p>
          <a:p>
            <a:pPr>
              <a:buNone/>
            </a:pPr>
            <a:r>
              <a:rPr lang="en-US" b="1" dirty="0" smtClean="0">
                <a:solidFill>
                  <a:schemeClr val="bg1"/>
                </a:solidFill>
                <a:effectLst>
                  <a:outerShdw blurRad="38100" dist="38100" dir="2700000" algn="tl">
                    <a:srgbClr val="000000">
                      <a:alpha val="43137"/>
                    </a:srgbClr>
                  </a:outerShdw>
                </a:effectLst>
              </a:rPr>
              <a:t>Thus our house of faith can be no more secure than the foundation upon which it is built.  Foolish men build upon the shifting sands of ethics and the marshlands of human philosophies and doctrines. </a:t>
            </a:r>
          </a:p>
          <a:p>
            <a:pPr>
              <a:buNone/>
            </a:pPr>
            <a:r>
              <a:rPr lang="en-US" b="1" dirty="0" smtClean="0">
                <a:solidFill>
                  <a:schemeClr val="bg1"/>
                </a:solidFill>
                <a:effectLst>
                  <a:outerShdw blurRad="38100" dist="38100" dir="2700000" algn="tl">
                    <a:srgbClr val="000000">
                      <a:alpha val="43137"/>
                    </a:srgbClr>
                  </a:outerShdw>
                </a:effectLst>
              </a:rPr>
              <a:t> The wise build upon the rock of revelation, heeding carefully the living oracles, lest they be ‘brought under condemnation ... and stumble and fall when the storms descend, and the winds blow, and the rains descend, and beat upon their house’ (D&amp;C 90:5).  </a:t>
            </a:r>
          </a:p>
          <a:p>
            <a:pPr>
              <a:buNone/>
            </a:pPr>
            <a:r>
              <a:rPr lang="en-US" b="1" dirty="0" smtClean="0">
                <a:solidFill>
                  <a:schemeClr val="bg1"/>
                </a:solidFill>
                <a:effectLst>
                  <a:outerShdw blurRad="38100" dist="38100" dir="2700000" algn="tl">
                    <a:srgbClr val="000000">
                      <a:alpha val="43137"/>
                    </a:srgbClr>
                  </a:outerShdw>
                </a:effectLst>
              </a:rPr>
              <a:t>All that we do as members of The Church of Jesus Christ of Latter-day Saints must be built upon a foundation of faith and testimony and conversion.</a:t>
            </a:r>
            <a:endParaRPr lang="en-US" b="1" dirty="0">
              <a:solidFill>
                <a:schemeClr val="bg1"/>
              </a:solidFill>
              <a:effectLst>
                <a:outerShdw blurRad="38100" dist="38100" dir="2700000" algn="tl">
                  <a:srgbClr val="000000">
                    <a:alpha val="43137"/>
                  </a:srgbClr>
                </a:outerShdw>
              </a:effectLst>
            </a:endParaRPr>
          </a:p>
        </p:txBody>
      </p:sp>
      <p:sp>
        <p:nvSpPr>
          <p:cNvPr id="5" name="Title 4"/>
          <p:cNvSpPr>
            <a:spLocks noGrp="1"/>
          </p:cNvSpPr>
          <p:nvPr>
            <p:ph type="title"/>
          </p:nvPr>
        </p:nvSpPr>
        <p:spPr>
          <a:xfrm>
            <a:off x="6400800" y="457200"/>
            <a:ext cx="45719" cy="1143000"/>
          </a:xfrm>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left)">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left)">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media.knoxnews.com/media/img/photos/2012/10/30/Superstorm_Sandy__goddardd@knews.com_15_t607.JPG"/>
          <p:cNvPicPr>
            <a:picLocks noChangeAspect="1" noChangeArrowheads="1"/>
          </p:cNvPicPr>
          <p:nvPr/>
        </p:nvPicPr>
        <p:blipFill>
          <a:blip r:embed="rId3" cstate="print"/>
          <a:srcRect/>
          <a:stretch>
            <a:fillRect/>
          </a:stretch>
        </p:blipFill>
        <p:spPr bwMode="auto">
          <a:xfrm>
            <a:off x="0" y="0"/>
            <a:ext cx="9357621" cy="6858000"/>
          </a:xfrm>
          <a:prstGeom prst="rect">
            <a:avLst/>
          </a:prstGeom>
          <a:noFill/>
        </p:spPr>
      </p:pic>
      <p:sp>
        <p:nvSpPr>
          <p:cNvPr id="2" name="Title 1"/>
          <p:cNvSpPr>
            <a:spLocks noGrp="1"/>
          </p:cNvSpPr>
          <p:nvPr>
            <p:ph type="ctrTitle"/>
          </p:nvPr>
        </p:nvSpPr>
        <p:spPr>
          <a:xfrm>
            <a:off x="685800" y="5464175"/>
            <a:ext cx="7772400" cy="1470025"/>
          </a:xfrm>
        </p:spPr>
        <p:txBody>
          <a:bodyPr>
            <a:normAutofit/>
          </a:bodyPr>
          <a:lstStyle/>
          <a:p>
            <a:pPr algn="l"/>
            <a:r>
              <a:rPr lang="en-US" sz="7200" b="1" dirty="0" smtClean="0">
                <a:solidFill>
                  <a:schemeClr val="bg1"/>
                </a:solidFill>
              </a:rPr>
              <a:t>D&amp;C 88:119</a:t>
            </a:r>
            <a:endParaRPr lang="en-US" sz="7200" b="1" dirty="0">
              <a:solidFill>
                <a:schemeClr val="bg1"/>
              </a:solidFill>
            </a:endParaRPr>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blipFill dpi="0" rotWithShape="1">
            <a:blip r:embed="rId3" cstate="print">
              <a:alphaModFix amt="30000"/>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smtClean="0">
                <a:solidFill>
                  <a:srgbClr val="FF0000"/>
                </a:solidFill>
                <a:effectLst>
                  <a:outerShdw blurRad="38100" dist="38100" dir="2700000" algn="tl">
                    <a:srgbClr val="000000">
                      <a:alpha val="43137"/>
                    </a:srgbClr>
                  </a:outerShdw>
                </a:effectLst>
                <a:latin typeface="Aharoni" pitchFamily="2" charset="-79"/>
                <a:cs typeface="Aharoni" pitchFamily="2" charset="-79"/>
              </a:rPr>
              <a:t>The Temple</a:t>
            </a:r>
          </a:p>
          <a:p>
            <a:pPr algn="ctr"/>
            <a:endParaRPr lang="en-US" sz="8000" b="1" dirty="0" smtClean="0">
              <a:solidFill>
                <a:srgbClr val="FF0000"/>
              </a:solidFill>
              <a:effectLst>
                <a:outerShdw blurRad="38100" dist="38100" dir="2700000" algn="tl">
                  <a:srgbClr val="000000">
                    <a:alpha val="43137"/>
                  </a:srgbClr>
                </a:outerShdw>
              </a:effectLst>
              <a:latin typeface="Aharoni" pitchFamily="2" charset="-79"/>
              <a:cs typeface="Aharoni" pitchFamily="2" charset="-79"/>
            </a:endParaRPr>
          </a:p>
          <a:p>
            <a:pPr algn="ctr"/>
            <a:r>
              <a:rPr lang="en-US" sz="8000" b="1" dirty="0" smtClean="0">
                <a:solidFill>
                  <a:srgbClr val="FF0000"/>
                </a:solidFill>
                <a:effectLst>
                  <a:outerShdw blurRad="38100" dist="38100" dir="2700000" algn="tl">
                    <a:srgbClr val="000000">
                      <a:alpha val="43137"/>
                    </a:srgbClr>
                  </a:outerShdw>
                </a:effectLst>
                <a:latin typeface="Aharoni" pitchFamily="2" charset="-79"/>
                <a:cs typeface="Aharoni" pitchFamily="2" charset="-79"/>
              </a:rPr>
              <a:t>My Family</a:t>
            </a:r>
          </a:p>
          <a:p>
            <a:pPr algn="ctr"/>
            <a:endParaRPr lang="en-US" sz="8000" b="1" dirty="0" smtClean="0">
              <a:solidFill>
                <a:srgbClr val="FF0000"/>
              </a:solidFill>
              <a:effectLst>
                <a:outerShdw blurRad="38100" dist="38100" dir="2700000" algn="tl">
                  <a:srgbClr val="000000">
                    <a:alpha val="43137"/>
                  </a:srgbClr>
                </a:outerShdw>
              </a:effectLst>
              <a:latin typeface="Aharoni" pitchFamily="2" charset="-79"/>
              <a:cs typeface="Aharoni" pitchFamily="2" charset="-79"/>
            </a:endParaRPr>
          </a:p>
          <a:p>
            <a:pPr algn="ctr"/>
            <a:r>
              <a:rPr lang="en-US" sz="8000" b="1" dirty="0" smtClean="0">
                <a:solidFill>
                  <a:srgbClr val="FF0000"/>
                </a:solidFill>
                <a:effectLst>
                  <a:outerShdw blurRad="38100" dist="38100" dir="2700000" algn="tl">
                    <a:srgbClr val="000000">
                      <a:alpha val="43137"/>
                    </a:srgbClr>
                  </a:outerShdw>
                </a:effectLst>
                <a:latin typeface="Aharoni" pitchFamily="2" charset="-79"/>
                <a:cs typeface="Aharoni" pitchFamily="2" charset="-79"/>
              </a:rPr>
              <a:t>My Life</a:t>
            </a:r>
            <a:endParaRPr lang="en-US" sz="8000" b="1" dirty="0">
              <a:solidFill>
                <a:srgbClr val="FF0000"/>
              </a:solidFill>
              <a:effectLst>
                <a:outerShdw blurRad="38100" dist="38100" dir="2700000" algn="tl">
                  <a:srgbClr val="000000">
                    <a:alpha val="43137"/>
                  </a:srgbClr>
                </a:outerShdw>
              </a:effectLst>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wipe(left)">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static.flickr.com/3462/3346891143_3c05214e88.jpg"/>
          <p:cNvPicPr>
            <a:picLocks noChangeAspect="1" noChangeArrowheads="1"/>
          </p:cNvPicPr>
          <p:nvPr/>
        </p:nvPicPr>
        <p:blipFill>
          <a:blip r:embed="rId3" cstate="print"/>
          <a:srcRect/>
          <a:stretch>
            <a:fillRect/>
          </a:stretch>
        </p:blipFill>
        <p:spPr bwMode="auto">
          <a:xfrm>
            <a:off x="0" y="-1"/>
            <a:ext cx="9144000" cy="9610811"/>
          </a:xfrm>
          <a:prstGeom prst="rect">
            <a:avLst/>
          </a:prstGeom>
          <a:noFill/>
        </p:spPr>
      </p:pic>
      <p:sp>
        <p:nvSpPr>
          <p:cNvPr id="2" name="Title 1"/>
          <p:cNvSpPr>
            <a:spLocks noGrp="1"/>
          </p:cNvSpPr>
          <p:nvPr>
            <p:ph type="title"/>
          </p:nvPr>
        </p:nvSpPr>
        <p:spPr/>
        <p:txBody>
          <a:bodyPr>
            <a:normAutofit/>
          </a:bodyPr>
          <a:lstStyle/>
          <a:p>
            <a:r>
              <a:rPr lang="en-US" sz="6000" b="1" dirty="0" smtClean="0">
                <a:solidFill>
                  <a:schemeClr val="bg1"/>
                </a:solidFill>
                <a:effectLst>
                  <a:outerShdw blurRad="38100" dist="38100" dir="2700000" algn="tl">
                    <a:srgbClr val="000000">
                      <a:alpha val="43137"/>
                    </a:srgbClr>
                  </a:outerShdw>
                </a:effectLst>
              </a:rPr>
              <a:t>How do we do this?</a:t>
            </a:r>
            <a:endParaRPr lang="en-US" sz="6000"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2895600"/>
            <a:ext cx="8458200" cy="3733800"/>
          </a:xfrm>
        </p:spPr>
        <p:txBody>
          <a:bodyPr>
            <a:normAutofit fontScale="40000" lnSpcReduction="20000"/>
          </a:bodyPr>
          <a:lstStyle/>
          <a:p>
            <a:pPr>
              <a:buNone/>
            </a:pPr>
            <a:r>
              <a:rPr lang="en-US" sz="7000" b="1" i="1" dirty="0" smtClean="0">
                <a:solidFill>
                  <a:schemeClr val="bg1"/>
                </a:solidFill>
              </a:rPr>
              <a:t>D&amp;C 90:24</a:t>
            </a:r>
          </a:p>
          <a:p>
            <a:pPr>
              <a:buNone/>
            </a:pPr>
            <a:r>
              <a:rPr lang="en-US" sz="7000" b="1" i="1" dirty="0" smtClean="0">
                <a:solidFill>
                  <a:schemeClr val="bg1"/>
                </a:solidFill>
              </a:rPr>
              <a:t>D&amp;C 88</a:t>
            </a:r>
          </a:p>
          <a:p>
            <a:pPr fontAlgn="base"/>
            <a:r>
              <a:rPr lang="en-US" sz="7000" b="1" i="1" dirty="0" smtClean="0">
                <a:solidFill>
                  <a:schemeClr val="bg1"/>
                </a:solidFill>
                <a:effectLst>
                  <a:outerShdw blurRad="38100" dist="38100" dir="2700000" algn="tl">
                    <a:srgbClr val="000000">
                      <a:alpha val="43137"/>
                    </a:srgbClr>
                  </a:outerShdw>
                </a:effectLst>
              </a:rPr>
              <a:t>124 Cease to be </a:t>
            </a:r>
            <a:r>
              <a:rPr lang="en-US" sz="7000" b="1" i="1" dirty="0" smtClean="0">
                <a:solidFill>
                  <a:schemeClr val="bg1"/>
                </a:solidFill>
                <a:effectLst>
                  <a:outerShdw blurRad="38100" dist="38100" dir="2700000" algn="tl">
                    <a:srgbClr val="000000">
                      <a:alpha val="43137"/>
                    </a:srgbClr>
                  </a:outerShdw>
                </a:effectLst>
              </a:rPr>
              <a:t>idle</a:t>
            </a:r>
            <a:r>
              <a:rPr lang="en-US" sz="7000" b="1" i="1" dirty="0" smtClean="0">
                <a:solidFill>
                  <a:schemeClr val="bg1"/>
                </a:solidFill>
                <a:effectLst>
                  <a:outerShdw blurRad="38100" dist="38100" dir="2700000" algn="tl">
                    <a:srgbClr val="000000">
                      <a:alpha val="43137"/>
                    </a:srgbClr>
                  </a:outerShdw>
                </a:effectLst>
              </a:rPr>
              <a:t>; cease to be </a:t>
            </a:r>
            <a:r>
              <a:rPr lang="en-US" sz="7000" b="1" i="1" dirty="0" smtClean="0">
                <a:solidFill>
                  <a:schemeClr val="bg1"/>
                </a:solidFill>
                <a:effectLst>
                  <a:outerShdw blurRad="38100" dist="38100" dir="2700000" algn="tl">
                    <a:srgbClr val="000000">
                      <a:alpha val="43137"/>
                    </a:srgbClr>
                  </a:outerShdw>
                </a:effectLst>
              </a:rPr>
              <a:t>unclean</a:t>
            </a:r>
            <a:r>
              <a:rPr lang="en-US" sz="7000" b="1" i="1" dirty="0" smtClean="0">
                <a:solidFill>
                  <a:schemeClr val="bg1"/>
                </a:solidFill>
                <a:effectLst>
                  <a:outerShdw blurRad="38100" dist="38100" dir="2700000" algn="tl">
                    <a:srgbClr val="000000">
                      <a:alpha val="43137"/>
                    </a:srgbClr>
                  </a:outerShdw>
                </a:effectLst>
              </a:rPr>
              <a:t>; cease to </a:t>
            </a:r>
            <a:r>
              <a:rPr lang="en-US" sz="7000" b="1" i="1" dirty="0" smtClean="0">
                <a:solidFill>
                  <a:schemeClr val="bg1"/>
                </a:solidFill>
                <a:effectLst>
                  <a:outerShdw blurRad="38100" dist="38100" dir="2700000" algn="tl">
                    <a:srgbClr val="000000">
                      <a:alpha val="43137"/>
                    </a:srgbClr>
                  </a:outerShdw>
                </a:effectLst>
              </a:rPr>
              <a:t>find</a:t>
            </a:r>
            <a:r>
              <a:rPr lang="en-US" sz="7000" b="1" i="1" dirty="0" smtClean="0">
                <a:solidFill>
                  <a:schemeClr val="bg1"/>
                </a:solidFill>
                <a:effectLst>
                  <a:outerShdw blurRad="38100" dist="38100" dir="2700000" algn="tl">
                    <a:srgbClr val="000000">
                      <a:alpha val="43137"/>
                    </a:srgbClr>
                  </a:outerShdw>
                </a:effectLst>
              </a:rPr>
              <a:t> fault one with another; cease to </a:t>
            </a:r>
            <a:r>
              <a:rPr lang="en-US" sz="7000" b="1" i="1" dirty="0" smtClean="0">
                <a:solidFill>
                  <a:schemeClr val="bg1"/>
                </a:solidFill>
                <a:effectLst>
                  <a:outerShdw blurRad="38100" dist="38100" dir="2700000" algn="tl">
                    <a:srgbClr val="000000">
                      <a:alpha val="43137"/>
                    </a:srgbClr>
                  </a:outerShdw>
                </a:effectLst>
              </a:rPr>
              <a:t>sleep</a:t>
            </a:r>
            <a:r>
              <a:rPr lang="en-US" sz="7000" b="1" i="1" dirty="0" smtClean="0">
                <a:solidFill>
                  <a:schemeClr val="bg1"/>
                </a:solidFill>
                <a:effectLst>
                  <a:outerShdw blurRad="38100" dist="38100" dir="2700000" algn="tl">
                    <a:srgbClr val="000000">
                      <a:alpha val="43137"/>
                    </a:srgbClr>
                  </a:outerShdw>
                </a:effectLst>
              </a:rPr>
              <a:t> longer than is needful; retire to thy bed early, that ye may not be weary; arise early, that your bodies and your minds may be </a:t>
            </a:r>
            <a:r>
              <a:rPr lang="en-US" sz="7000" b="1" i="1" dirty="0" smtClean="0">
                <a:solidFill>
                  <a:schemeClr val="bg1"/>
                </a:solidFill>
                <a:effectLst>
                  <a:outerShdw blurRad="38100" dist="38100" dir="2700000" algn="tl">
                    <a:srgbClr val="000000">
                      <a:alpha val="43137"/>
                    </a:srgbClr>
                  </a:outerShdw>
                </a:effectLst>
              </a:rPr>
              <a:t>invigorated</a:t>
            </a:r>
            <a:r>
              <a:rPr lang="en-US" sz="7000" b="1" i="1" dirty="0" smtClean="0">
                <a:solidFill>
                  <a:schemeClr val="bg1"/>
                </a:solidFill>
                <a:effectLst>
                  <a:outerShdw blurRad="38100" dist="38100" dir="2700000" algn="tl">
                    <a:srgbClr val="000000">
                      <a:alpha val="43137"/>
                    </a:srgbClr>
                  </a:outerShdw>
                </a:effectLst>
              </a:rPr>
              <a:t>.</a:t>
            </a:r>
          </a:p>
          <a:p>
            <a:pPr fontAlgn="base"/>
            <a:r>
              <a:rPr lang="en-US" sz="7000" b="1" i="1" dirty="0" smtClean="0">
                <a:solidFill>
                  <a:schemeClr val="bg1"/>
                </a:solidFill>
                <a:effectLst>
                  <a:outerShdw blurRad="38100" dist="38100" dir="2700000" algn="tl">
                    <a:srgbClr val="000000">
                      <a:alpha val="43137"/>
                    </a:srgbClr>
                  </a:outerShdw>
                </a:effectLst>
              </a:rPr>
              <a:t> 125 And above all things, clothe yourselves with the bond </a:t>
            </a:r>
            <a:r>
              <a:rPr lang="en-US" sz="7000" b="1" i="1" dirty="0" smtClean="0">
                <a:solidFill>
                  <a:schemeClr val="bg1"/>
                </a:solidFill>
                <a:effectLst>
                  <a:outerShdw blurRad="38100" dist="38100" dir="2700000" algn="tl">
                    <a:srgbClr val="000000">
                      <a:alpha val="43137"/>
                    </a:srgbClr>
                  </a:outerShdw>
                </a:effectLst>
              </a:rPr>
              <a:t>of</a:t>
            </a:r>
            <a:r>
              <a:rPr lang="en-US" sz="7000" b="1" i="1" baseline="30000" dirty="0" smtClean="0">
                <a:solidFill>
                  <a:schemeClr val="bg1"/>
                </a:solidFill>
                <a:effectLst>
                  <a:outerShdw blurRad="38100" dist="38100" dir="2700000" algn="tl">
                    <a:srgbClr val="000000">
                      <a:alpha val="43137"/>
                    </a:srgbClr>
                  </a:outerShdw>
                </a:effectLst>
              </a:rPr>
              <a:t> </a:t>
            </a:r>
            <a:r>
              <a:rPr lang="en-US" sz="7000" b="1" i="1" dirty="0" smtClean="0">
                <a:solidFill>
                  <a:schemeClr val="bg1"/>
                </a:solidFill>
                <a:effectLst>
                  <a:outerShdw blurRad="38100" dist="38100" dir="2700000" algn="tl">
                    <a:srgbClr val="000000">
                      <a:alpha val="43137"/>
                    </a:srgbClr>
                  </a:outerShdw>
                </a:effectLst>
              </a:rPr>
              <a:t>charity</a:t>
            </a:r>
            <a:r>
              <a:rPr lang="en-US" sz="7000" b="1" i="1" dirty="0" smtClean="0">
                <a:solidFill>
                  <a:schemeClr val="bg1"/>
                </a:solidFill>
                <a:effectLst>
                  <a:outerShdw blurRad="38100" dist="38100" dir="2700000" algn="tl">
                    <a:srgbClr val="000000">
                      <a:alpha val="43137"/>
                    </a:srgbClr>
                  </a:outerShdw>
                </a:effectLst>
              </a:rPr>
              <a:t>, as with a mantle, which is the bond of perfectness </a:t>
            </a:r>
            <a:r>
              <a:rPr lang="en-US" sz="7000" b="1" i="1" dirty="0" smtClean="0">
                <a:solidFill>
                  <a:schemeClr val="bg1"/>
                </a:solidFill>
                <a:effectLst>
                  <a:outerShdw blurRad="38100" dist="38100" dir="2700000" algn="tl">
                    <a:srgbClr val="000000">
                      <a:alpha val="43137"/>
                    </a:srgbClr>
                  </a:outerShdw>
                </a:effectLst>
              </a:rPr>
              <a:t>and</a:t>
            </a:r>
            <a:r>
              <a:rPr lang="en-US" sz="7000" b="1" i="1" baseline="30000" dirty="0" smtClean="0">
                <a:solidFill>
                  <a:schemeClr val="bg1"/>
                </a:solidFill>
                <a:effectLst>
                  <a:outerShdw blurRad="38100" dist="38100" dir="2700000" algn="tl">
                    <a:srgbClr val="000000">
                      <a:alpha val="43137"/>
                    </a:srgbClr>
                  </a:outerShdw>
                </a:effectLst>
              </a:rPr>
              <a:t> </a:t>
            </a:r>
            <a:r>
              <a:rPr lang="en-US" sz="7000" b="1" i="1" dirty="0" smtClean="0">
                <a:solidFill>
                  <a:schemeClr val="bg1"/>
                </a:solidFill>
                <a:effectLst>
                  <a:outerShdw blurRad="38100" dist="38100" dir="2700000" algn="tl">
                    <a:srgbClr val="000000">
                      <a:alpha val="43137"/>
                    </a:srgbClr>
                  </a:outerShdw>
                </a:effectLst>
              </a:rPr>
              <a:t>peace</a:t>
            </a:r>
            <a:r>
              <a:rPr lang="en-US" sz="7000" b="1" i="1" dirty="0" smtClean="0">
                <a:solidFill>
                  <a:schemeClr val="bg1"/>
                </a:solidFill>
                <a:effectLst>
                  <a:outerShdw blurRad="38100" dist="38100" dir="2700000" algn="tl">
                    <a:srgbClr val="000000">
                      <a:alpha val="43137"/>
                    </a:srgbClr>
                  </a:outerShdw>
                </a:effectLst>
              </a:rPr>
              <a:t>.</a:t>
            </a:r>
          </a:p>
          <a:p>
            <a:pPr>
              <a:buNone/>
            </a:pPr>
            <a:endParaRPr lang="en-US" sz="6000" b="1" dirty="0" smtClean="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3818</TotalTime>
  <Words>95</Words>
  <Application>Microsoft Office PowerPoint</Application>
  <PresentationFormat>On-screen Show (4:3)</PresentationFormat>
  <Paragraphs>51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The Oracles</vt:lpstr>
      <vt:lpstr>Keys</vt:lpstr>
      <vt:lpstr>George Q. Cannon</vt:lpstr>
      <vt:lpstr>Keys</vt:lpstr>
      <vt:lpstr>D&amp;C 90:5</vt:lpstr>
      <vt:lpstr>Slide 6</vt:lpstr>
      <vt:lpstr>D&amp;C 88:119</vt:lpstr>
      <vt:lpstr>Slide 8</vt:lpstr>
      <vt:lpstr>How do we do this?</vt:lpstr>
      <vt:lpstr>Elder CS Lewis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Oracles</dc:title>
  <dc:creator>Kevin</dc:creator>
  <cp:lastModifiedBy>Kevin</cp:lastModifiedBy>
  <cp:revision>26</cp:revision>
  <dcterms:created xsi:type="dcterms:W3CDTF">2012-10-31T00:22:26Z</dcterms:created>
  <dcterms:modified xsi:type="dcterms:W3CDTF">2012-11-04T15:30:18Z</dcterms:modified>
</cp:coreProperties>
</file>