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4" r:id="rId6"/>
    <p:sldId id="265" r:id="rId7"/>
    <p:sldId id="266" r:id="rId8"/>
    <p:sldId id="263" r:id="rId9"/>
    <p:sldId id="268" r:id="rId10"/>
    <p:sldId id="267"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66B47-C75A-4041-867F-EF4C3D4339DE}" type="datetimeFigureOut">
              <a:rPr lang="en-US" smtClean="0"/>
              <a:pPr/>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D6A32-D4BF-422B-9B56-8647D9ED03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CB3CB-E820-4D54-BEF7-4DDEF43D480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1D6A32-D4BF-422B-9B56-8647D9ED03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8F9644-DE1E-482F-9862-7C02912659A0}" type="datetimeFigureOut">
              <a:rPr lang="en-US" smtClean="0"/>
              <a:pPr/>
              <a:t>11/22/2013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45EAC8B-0ED2-459D-9DFA-F9E808A015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F9644-DE1E-482F-9862-7C02912659A0}"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AC8B-0ED2-459D-9DFA-F9E808A015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F9644-DE1E-482F-9862-7C02912659A0}"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EAC8B-0ED2-459D-9DFA-F9E808A015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8F9644-DE1E-482F-9862-7C02912659A0}" type="datetimeFigureOut">
              <a:rPr lang="en-US" smtClean="0"/>
              <a:pPr/>
              <a:t>11/22/2013</a:t>
            </a:fld>
            <a:endParaRPr lang="en-US"/>
          </a:p>
        </p:txBody>
      </p:sp>
      <p:sp>
        <p:nvSpPr>
          <p:cNvPr id="9" name="Slide Number Placeholder 8"/>
          <p:cNvSpPr>
            <a:spLocks noGrp="1"/>
          </p:cNvSpPr>
          <p:nvPr>
            <p:ph type="sldNum" sz="quarter" idx="15"/>
          </p:nvPr>
        </p:nvSpPr>
        <p:spPr/>
        <p:txBody>
          <a:bodyPr rtlCol="0"/>
          <a:lstStyle/>
          <a:p>
            <a:fld id="{445EAC8B-0ED2-459D-9DFA-F9E808A0150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8F9644-DE1E-482F-9862-7C02912659A0}" type="datetimeFigureOut">
              <a:rPr lang="en-US" smtClean="0"/>
              <a:pPr/>
              <a:t>11/22/2013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45EAC8B-0ED2-459D-9DFA-F9E808A015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8F9644-DE1E-482F-9862-7C02912659A0}"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EAC8B-0ED2-459D-9DFA-F9E808A0150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8F9644-DE1E-482F-9862-7C02912659A0}" type="datetimeFigureOut">
              <a:rPr lang="en-US" smtClean="0"/>
              <a:pPr/>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EAC8B-0ED2-459D-9DFA-F9E808A0150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8F9644-DE1E-482F-9862-7C02912659A0}" type="datetimeFigureOut">
              <a:rPr lang="en-US" smtClean="0"/>
              <a:pPr/>
              <a:t>11/22/2013</a:t>
            </a:fld>
            <a:endParaRPr lang="en-US"/>
          </a:p>
        </p:txBody>
      </p:sp>
      <p:sp>
        <p:nvSpPr>
          <p:cNvPr id="7" name="Slide Number Placeholder 6"/>
          <p:cNvSpPr>
            <a:spLocks noGrp="1"/>
          </p:cNvSpPr>
          <p:nvPr>
            <p:ph type="sldNum" sz="quarter" idx="11"/>
          </p:nvPr>
        </p:nvSpPr>
        <p:spPr/>
        <p:txBody>
          <a:bodyPr rtlCol="0"/>
          <a:lstStyle/>
          <a:p>
            <a:fld id="{445EAC8B-0ED2-459D-9DFA-F9E808A0150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F9644-DE1E-482F-9862-7C02912659A0}"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EAC8B-0ED2-459D-9DFA-F9E808A015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8F9644-DE1E-482F-9862-7C02912659A0}" type="datetimeFigureOut">
              <a:rPr lang="en-US" smtClean="0"/>
              <a:pPr/>
              <a:t>11/22/2013</a:t>
            </a:fld>
            <a:endParaRPr lang="en-US"/>
          </a:p>
        </p:txBody>
      </p:sp>
      <p:sp>
        <p:nvSpPr>
          <p:cNvPr id="22" name="Slide Number Placeholder 21"/>
          <p:cNvSpPr>
            <a:spLocks noGrp="1"/>
          </p:cNvSpPr>
          <p:nvPr>
            <p:ph type="sldNum" sz="quarter" idx="15"/>
          </p:nvPr>
        </p:nvSpPr>
        <p:spPr/>
        <p:txBody>
          <a:bodyPr rtlCol="0"/>
          <a:lstStyle/>
          <a:p>
            <a:fld id="{445EAC8B-0ED2-459D-9DFA-F9E808A0150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8F9644-DE1E-482F-9862-7C02912659A0}" type="datetimeFigureOut">
              <a:rPr lang="en-US" smtClean="0"/>
              <a:pPr/>
              <a:t>11/22/2013</a:t>
            </a:fld>
            <a:endParaRPr lang="en-US"/>
          </a:p>
        </p:txBody>
      </p:sp>
      <p:sp>
        <p:nvSpPr>
          <p:cNvPr id="18" name="Slide Number Placeholder 17"/>
          <p:cNvSpPr>
            <a:spLocks noGrp="1"/>
          </p:cNvSpPr>
          <p:nvPr>
            <p:ph type="sldNum" sz="quarter" idx="11"/>
          </p:nvPr>
        </p:nvSpPr>
        <p:spPr/>
        <p:txBody>
          <a:bodyPr rtlCol="0"/>
          <a:lstStyle/>
          <a:p>
            <a:fld id="{445EAC8B-0ED2-459D-9DFA-F9E808A0150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8F9644-DE1E-482F-9862-7C02912659A0}" type="datetimeFigureOut">
              <a:rPr lang="en-US" smtClean="0"/>
              <a:pPr/>
              <a:t>11/22/2013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5EAC8B-0ED2-459D-9DFA-F9E808A015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everythingselectric.com/images/comet-venus-egyptian-symbols-Abu-Simbel-nefertiti-gods-goddess.jpg"/>
          <p:cNvPicPr>
            <a:picLocks noChangeAspect="1" noChangeArrowheads="1"/>
          </p:cNvPicPr>
          <p:nvPr/>
        </p:nvPicPr>
        <p:blipFill>
          <a:blip r:embed="rId3" cstate="print"/>
          <a:srcRect/>
          <a:stretch>
            <a:fillRect/>
          </a:stretch>
        </p:blipFill>
        <p:spPr bwMode="auto">
          <a:xfrm>
            <a:off x="0" y="0"/>
            <a:ext cx="9832256" cy="6858000"/>
          </a:xfrm>
          <a:prstGeom prst="rect">
            <a:avLst/>
          </a:prstGeom>
          <a:noFill/>
        </p:spPr>
      </p:pic>
      <p:sp>
        <p:nvSpPr>
          <p:cNvPr id="2" name="Title 1"/>
          <p:cNvSpPr>
            <a:spLocks noGrp="1"/>
          </p:cNvSpPr>
          <p:nvPr>
            <p:ph type="ctrTitle"/>
          </p:nvPr>
        </p:nvSpPr>
        <p:spPr>
          <a:xfrm>
            <a:off x="0" y="4887438"/>
            <a:ext cx="6172200" cy="1894362"/>
          </a:xfrm>
        </p:spPr>
        <p:txBody>
          <a:bodyPr>
            <a:normAutofit/>
          </a:bodyPr>
          <a:lstStyle/>
          <a:p>
            <a:r>
              <a:rPr lang="en-US" sz="5400" dirty="0" smtClean="0">
                <a:solidFill>
                  <a:schemeClr val="tx1"/>
                </a:solidFill>
                <a:effectLst>
                  <a:outerShdw blurRad="38100" dist="38100" dir="2700000" algn="tl">
                    <a:srgbClr val="000000">
                      <a:alpha val="43137"/>
                    </a:srgbClr>
                  </a:outerShdw>
                </a:effectLst>
              </a:rPr>
              <a:t>The Egypt in Us</a:t>
            </a:r>
            <a:endParaRPr lang="en-US" sz="5400"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Finally, loathing and hatred towards God and his prophets. (Pride)</a:t>
            </a:r>
            <a:endParaRPr lang="en-US" dirty="0"/>
          </a:p>
        </p:txBody>
      </p:sp>
      <p:sp>
        <p:nvSpPr>
          <p:cNvPr id="3" name="Content Placeholder 2"/>
          <p:cNvSpPr>
            <a:spLocks noGrp="1"/>
          </p:cNvSpPr>
          <p:nvPr>
            <p:ph sz="quarter" idx="1"/>
          </p:nvPr>
        </p:nvSpPr>
        <p:spPr>
          <a:xfrm>
            <a:off x="457200" y="1600200"/>
            <a:ext cx="3733800" cy="4873752"/>
          </a:xfrm>
        </p:spPr>
        <p:txBody>
          <a:bodyPr>
            <a:normAutofit/>
          </a:bodyPr>
          <a:lstStyle/>
          <a:p>
            <a:pPr>
              <a:buNone/>
            </a:pPr>
            <a:r>
              <a:rPr lang="en-US" sz="4400" b="1" dirty="0" smtClean="0">
                <a:solidFill>
                  <a:srgbClr val="7030A0"/>
                </a:solidFill>
                <a:effectLst>
                  <a:outerShdw blurRad="38100" dist="38100" dir="2700000" algn="tl">
                    <a:srgbClr val="000000">
                      <a:alpha val="43137"/>
                    </a:srgbClr>
                  </a:outerShdw>
                </a:effectLst>
              </a:rPr>
              <a:t>Numbers 21</a:t>
            </a:r>
            <a:endParaRPr lang="en-US" sz="4400" b="1" dirty="0">
              <a:solidFill>
                <a:srgbClr val="7030A0"/>
              </a:solidFill>
              <a:effectLst>
                <a:outerShdw blurRad="38100" dist="38100" dir="2700000" algn="tl">
                  <a:srgbClr val="000000">
                    <a:alpha val="43137"/>
                  </a:srgbClr>
                </a:outerShdw>
              </a:effectLst>
            </a:endParaRPr>
          </a:p>
        </p:txBody>
      </p:sp>
      <p:pic>
        <p:nvPicPr>
          <p:cNvPr id="33794" name="Picture 2" descr="http://topoften.com/wp-content/uploads/2013/07/83.png"/>
          <p:cNvPicPr>
            <a:picLocks noChangeAspect="1" noChangeArrowheads="1"/>
          </p:cNvPicPr>
          <p:nvPr/>
        </p:nvPicPr>
        <p:blipFill>
          <a:blip r:embed="rId3" cstate="print"/>
          <a:srcRect/>
          <a:stretch>
            <a:fillRect/>
          </a:stretch>
        </p:blipFill>
        <p:spPr bwMode="auto">
          <a:xfrm>
            <a:off x="1524000" y="2666999"/>
            <a:ext cx="5867400" cy="405287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41986" name="Picture 2" descr="File:Maler der Grabkammer der Nefertari 001.jpg"/>
          <p:cNvPicPr>
            <a:picLocks noChangeAspect="1" noChangeArrowheads="1"/>
          </p:cNvPicPr>
          <p:nvPr/>
        </p:nvPicPr>
        <p:blipFill>
          <a:blip r:embed="rId3" cstate="print"/>
          <a:srcRect/>
          <a:stretch>
            <a:fillRect/>
          </a:stretch>
        </p:blipFill>
        <p:spPr bwMode="auto">
          <a:xfrm>
            <a:off x="152401" y="762000"/>
            <a:ext cx="4114800" cy="4947655"/>
          </a:xfrm>
          <a:prstGeom prst="rect">
            <a:avLst/>
          </a:prstGeom>
          <a:noFill/>
        </p:spPr>
      </p:pic>
      <p:sp>
        <p:nvSpPr>
          <p:cNvPr id="41988" name="AutoShape 4" descr="data:image/jpeg;base64,/9j/4AAQSkZJRgABAQAAAQABAAD/2wCEAAkGBhQSERUUEhQVFRUVFxcXFBUYGBgVFRcYFxUVFxUUFxgYGyYeFxojHRUUHy8gIycpLCwsFh4xNTAqNSYrLSkBCQoKDgwOGg8PGikcHBwpLSopKSwpLCwpLCwpKi4pKSkpKSksKSwpLCkpKSkpKSkpKSkpLCwsLCkpKSkqNikwKf/AABEIAQsAvQMBIgACEQEDEQH/xAAcAAABBAMBAAAAAAAAAAAAAAACAQMGCAAEBQf/xABKEAABAwIBBwcICAMIAQUBAAABAAIRAyExBAUSQVFhcQYTIoGRwdEyMzRzobGy8AcVJEJSU5LhI2JyFBdDgqLC0vFjg5Ojs+IW/8QAGgEAAgMBAQAAAAAAAAAAAAAAAQIAAwUEBv/EACsRAAIBAwQCAgECBwAAAAAAAAABAgQRMQMSIVETMxRhQVJxIiMyobHR8P/aAAwDAQACEQMRAD8A9vc6MVpnPVD86n+tvisz06Mnq+rf8BVUqQECwwGpBuxfpaPkvyWr+vaH5tP9bfFL9e0Pzaf62+Kqrbd2ISRsHYl3F/xPstZ9e0Pzaf62+Kz69ofm0/1t8VVPSGwJWuGwKbifE+y1f15Q/Np/rb4pPr2h+bT/AFt8VVkOGwJp8bApuJ8T7LV/X1D86l+tvis+vaH5tP8AW3xVTiwbAiaBs9im8Pw/stf9e0Pzaf62+KX69ofm0/1t8VVBwGz3LGU5MASdgEn2IbyfD+y1317Q/Np/rb4rPr2h+bT/AFt8VWCjydru/wAF0bS2B1ov/wCfeJk0huJcP9m9I9eHaJ8RfqLO/XtD82n+tvis+vaH5tP9bfFVkbycqExpUdf3j/wQ5dyar0mF7qYcwYvYRUaBvi7RxAUWvBu1yfE+yzv17Q/Np/rb4rPr2h+bT/W3xVT+zdgklPuJ8P7LZfXlD82n+tvisGe6P5tP9bfFVMc5BKm4nw/styM7Uvxt/UPFZ9a0vxt7Qqi6SIFHcT4f2W8ZlzDg4dqfBVafo2zkaWVkj7zNH/Ww9ysTmyvpUwUyOTVh45bQc++j1fV1PgKqmzAcArWZ99Hq+rqfAVVSngOASTOujwwmpCEoCUhId1hvRWBGUkIBChAjlCoQbASQjIWEKBNzNWQNqOcXkinTY6pUI8rRaQNFs20nOcxomw0pvEGcZop5wyem2rQyfJadPRLub0Aajmgw4ue484HDG7xw1KC5JVI0m/mN0bmBIex7Z3aTGjr3KaUeUdJ7m1KtV1N9MaL6ZOjBAc2C0jG5tF4XJruXVymau+SRcnuWVTKCWio9lVtqlNztLEwNCRJBJAwmTBGsyirmmnXYG12NJPk1IlwkyJcbxeI6l5/yJH8atlWjDXhrKVo53pN5x43WaAcOkcYXoOR5WazoAMa9+6Vj638E7RBt4IHnXk4aNRzdEkC4OFtLRm8E4jDat/k5kjucGMSNIjZj0tRsDvwXez69haweUcdLbBiTbExfrC1M0V2tc28dIEgXnxhB6jasOuUNctvo2yNzNJp/s9Z0kOAJpPNrVGjDHym3xN4heMZbkbqVR1N7YcwlrhY3G8WI34EGV7hy6yeplFTJG09BrHc4Kj3uLGjpUQxki4LiRhfomF43njKHVHMdUnnObAfpGXSHP0ATA0iKfNCYvC16WUms8f3KtJvDOWWodFOvQLtOkbKyEpSgokO7yM9JHDvCslmPzQVbuRo+0jh3hWRzH5oK2ODJqvYO599Hq+rqfAVVRjbDgPcrV599Hq+rf8BVWGAQOASzLqP8ghKQiAWOCQ7wYQokiBDAkJSwkcoEEJCEoCUCUCChq9E5LgCjQqVQH6QcACJdosc5rYOMYdnFQLJsnL3BrcSYHzs19S9f5MZhpsY01TcNDRqAAAAww29ZXBWzSil+QPhHQyLNLqzg+A0G0jGIkDCwAB7SuxVyunk40Kd3mxIvC1cpz8xv8Nszq0cbYE7BGJ1KI5yz7EilBeRDqgnWfJYCbYY9gWRFN8Iq2uWcCZblUEGrpm3kN8qIMSQCG6t8ThitCpnMBssDgQbiROyZm3Cda0K2WPF9JwkxaZudcapOK0ctyyAZJJmxJ1AAccV1R0uywlmW8o6Tcip1KrHVDTrA0mg6INTQeWh+1lpMbAvK8orOc4ucZc4kk7SbkqQ54y4HIqTL9KsXgwBIaxzSf/kAUaJWlS6e2NyRjbkFyAonIV1jgSkRQsIRId3kWftI4d4Vksx+aCrdyMH2kcO8KyOY/NBWxwZFV7B3Pvo9X1b/AICqr0hYcFajPvo9X1b/AICqsMwHAJZl1HhhgJHBEEjgqzvQ2UgROSNQGMhYihLoqEAAWLtZq5OuqwXSGyLfePDYpTQ5OUqQ6TWN/qAc49Vz2xiuXUqoQdsguc76P80h73VCRpBp5tpEl0SXECQYtipnWzk0sEuay1wCYGOFgTfh1YLSyOjSBlobpNwdo6JH9MYQm8sYHHaYNxGoa2nHXB4LK1Z+Wd2GxzMpz3zstp+RMOP4onHdsFxdMU8nOzt9kbdaB2a6d4cRN76Uap8l1ur9ltUMy1A2KQa4G5LDJMRjpmd0Kz+GPC4Bfs52U0YcLEwNI67x0RA3E23LRynJrCcBcnADG5jV4Lqua6S17KgcCZBEOnYWyYGCPP8AySyh2TsqUhpNJJfSbPOiDAMf4ggA9G98CI0bYNOSTdgNohWcMoD3WnRaIbOMDWd5MnrjUtMp2oy5BxFjx2HYU24LWSSVkMAQkhGUhZwRINlZKXRWAIkO9yOH2kcO8KyGY/NBVv5Hekjh3hWQzH5oK2ODJqvYO599Hq+rf8BVWWYDgFabPno9X1b/AICqt0xYcEsy6jwzAUukiAQuCqO9AFI1HoogxQILQu5mHM+kQ9+H3R3lc/Icl03hurE8FPc35O1jA52E6MYEnYNwA9oXFVa21bUIOuqik3Rb5cXdrbOpu+Ik77YLSdJN8dafqkuJJ2z8+1IzduWWuBRaDiCn6VOTJJboydIYiBM/OtMtMYLdofeEgWOOGBxUY8TQpUQRapUHBr/k/OKkebsztcW6b+eJJGi5jW2ESQWgEuEze0BcTIa0AdOn1xs14H/pS3MtQxEsN+jDom0mNurDak1GxZYNupmqkX3p0zDW/cEz0hO7yWwgrUI0oJLRMaRkWxgmTiDjOpdFwl43Ae824/sm3tGkTYzuGqPAdgVTZzRZDeUHJWllgdpDRqtweINQbNKPLZsknC0avJc8ZoqZPVNOqIIuCPJc0zD2GLtMHeCCDBBAsDlWSA3FjNiMRu/bWoryrzAMspFhAFZhJpvwAcQOif5HgATqIB+6Qe+kqtr2yx/gvTa5PGSFkJypRLSQRBBIINiCLEHYQQRCQNWyWoa0UkJyEBCYJ3OSHpI4d4Vj8x+aCrhyQ9JHDvCsfmPzQV0cGTVewcz76PV9W/4CquNOHBWkz76PV9W/4CqtMFuoe5JqF9HhhhZKRIcVUd6CRAJsImqBO/ybycGXa5gdQn/cOxSmtUkNA1e8k9wHYuJyWpTTZvfUvwDApDnJoa7QH3Y0j/MQCR/SLdd9ix6iV9RlbNN7/nvSNegd88E2SqUhLm5TvrW2x5BiJnq6746+xaFJ2Cd09/ScXE/ii0dUHqQaHQtEOaY5qdRMkCxw1qQZuzeyoWF9Egsc17XtcRdpcQSAQDcmxmZ3BRei0Tca4xA9qlmYiAOiD1ODvYD3JJu2APlEhouAqN/pMfq/6SZQ+PnbAELVq1Ycxw4GRBu4SZOFvdvSZRlrJDXGDIthtg44EtXPkqS5ubFVy52Wt13tiLbd+zFbFPKZG8GDssYTVa4UiWHmX0k5lDXtylnk1ejUjDnA3ov/AM7QethOtQqMF69nbNrsoZlFDSBa9gdSGjBbVaZBDpuC4YEYPImF5ASt+k1N0LPKGj0IEhQgpCV2Dnd5I+kt4d4Vjcx+aCrjyQ9JHDvCsdmPzQV8cGRVewdz56PV9W/4SqtMFlaXPno9X1b/AICqtMNh1JJnRRYYaSViwlVGgY1GxiBrk416hCackWDmWGbitVaeunRc3vXazrSPOl2p4Dm77X7CHBRzkdlP8Osz8LqVYcATSf8A/ZT7FKstqDmmb3uvuAFh7ViVN46rKXk5OgJ6/Ae5MlqfdimiVWhRyi29+H7FPNc0gF0vJEmeiG3IDRF/nrTJCeogkib9gtN/nei2MmN6N8DEiLk2O89fYu/mUCL6iDMOkGOHFcEiTZp1XmxO0Wtqt4rr5p6P3an+U7D1bVXPkYkVc9HonASJBgwQMdS0ariJLrl8WiBAL4xxu9xO6NqTLq8U3OBILWuuTcWBGvaE090NgEaNtG/S1+zDtVMULYMi/R6OuBIEybxht1bEtLLS2dKCOw2Oq8JKdYOnq95Qmjbem/cgH9qmtpMs0NAg+VJIJ3RYYLyLlVkgpZZXYMBUcRwf0wOxy9UyqnAL2Yth3UDDhHBef/SJSjLSfxU6bvYWz/pC76F2nbtBiRQBCjKQlbBYdvkiftLeHeFY7Mfmgq48kT9pHDvCsdmPzQV8cGRVewdz76PV9W/4CqsMNuoK0+ffR6vq3/AVVhgsOASTOiiwwgUhKwJCVWaAQSykCIIEOtyZysMylk2a+aT/AOmqDTJ6iWu/yqbOrlzA02cwmR2Bw4gtHadi82DVOqeVGoynWP8AiN6XrG9GrwOkA/hUCz6yHKkVTyPuPz7kzrTlcSZiAQ3hhDo6wfYm9HH54rgQg4AtmgY7DHs8fYtVgT9MmOrx+etRhMc246LjjhgY1cfEbFt5uEHzb8dTo7lovi0h0zqMC+A4+BW1kTLjoVOo/skkE7eVjSZA07loOlFg6Ji51COsJauTCABgALDbAmEWWwaR8sxBDX3uDbXdG12BOBAVafARim2JTw8Ehb7fBPURf5IUbBY0c4U9LQbMN0ulbyyOkGE6h0Z3woH9KZ+1s9Q2f/cqr0LONRpfTptILucDnAXhoa4y7ZctjbC83+kyoXZcQfu06Y9hPf7V20XsX7MKyRAlJpJSEJC2iw7nI8/aRw7wrH5j80FXDkf6S3h3hWPzH5oK+ODIqvYOZ99Hq+rf8BVWWYBWmz76PV9XU+AqrLMAlmdFFhh6KQhZpJSqjQMhY1ZpLAUCGw26knJSvpCpQxJHO0v62N/iMH9VME/+kFGGOW3kOWupVGVGeUxwc3eQZg7jgdxKr1Yb4NAauiaB3X+8XCPm5w8di2IZpgtH8J4D6d46DxpNE6iJLdxasrZMNLoEz+EwHjaNjhw7Fh3s7FRqtZ8/PUnWj9knOHBwuOp3XtSteDr249/UmJYbe2dUkRGAPZF9S28ipGRDHng+O5NVskOhpWI4i0XJ96TJmCRLWYx0nQLpXghKK9MhhBbUix6TpFiMDO7ZrR06FgR8wSIWoGHROi0C09GppNMCbtGqy6OR5QNAA7CfaST7z1rm5ABTyYkg7P3RU6jROFgSTsi5PCE23Lw0EkgAYk2G3WuUWOyizQW0fvuI0S/XogHBu2ewBMl2G5tZrOkXVYs95LT/ACwA09YaD1ryzlplPOZbXd/PA/ygN7l6u3K2tDsNFgNwI8mZ9y8PyvK9NznH7xLu0k960qGLcnIZI1ShlK4oJWuOd/kh6SOHeFY7Mfmgq38jj9pbw7wrIZj80FdDBk1XsHM/ej1fV1Pgcqq08BwCtVn30er6t/wFVVYLDgEsy+iww1hWAJSq2aAiWVhCRKQdaU6HLXARh6gUTTk/lunkpZi+g4lo1mnUuOoVNIbudC6mUGQHGL2Ou4gSZ1kEfOET5KZa1mUsD40ak0nTqFQBoduh2gZ3KUCbsdYiZvrbjPVKx6mG3Uv3z/sqkrMylljogmQNRGl89SNrmHFpB2g9HC3RIttxTAYPnBPMbu4+Hv6lQxR5mRA4FpMYG3C43oMncNWh7+9OUccJ1e3/AKQ0HEGOgIm0gxiNt8EpDvZGNK38I4WB0TcYe5NsySudHpkCCIAbebYubuxBWxm6oHMIHNuI1EgatUHVhgmMoyOJO89HZeQNpEOxjrAwqT5AIzJqbXaVZxeRdsHTIvf+VpJ12xS1MuLrNADRqEk9Z7e4axzSXF0aMC1xbxvuub4XvsVGlrHE/daYt/KezHWZ9wdLsBqZ2yg083Vahxc0gcah/wD1C8lLl6by9raGQNZ+Kq1v6Gkn2heYuC1qGNoN9ssiC5yFp+dfzglIQ6Vl3jHd5HH7SOHeFZDMfmgq38jfSRw7wrIZj80FdHBk1XsHM++j1fVv+ByqmzAcArWZ+9Hq+rqfA5VRYbDglmdFFhjzSsKEJSqzvFlEm5TwQIIEhCMNSOaoS5jDv+fFT8ZYajadYAE1WgkSW9MHQqiQDHSDjhrHFQABSzkpX0qFSnrpubVb/S6GVB280esriq4Xju6BLk7NQXttt1kImeEe/wCd6DR6I+devqI7EbW4b9lhcT1Ynq4rMuVGzT+e754pho0SRDRfXPEax7k4w3x+dfd7Amr6Xki+vqB6kqIdjNVYQZFE/wBR0dUHXvW+0kabQIHRc0DpCCIOiRiJaf3XLzI4l1xT12JxwiL/ADK6NShoPswNlpmLtcQRgIxvh4Kt5AaVeBs1wBF7HyYN9dhAvOlrK1TNI9Q2zi04/O+0J3KGGds2I2477mdQjbvQtPRIN9h29MYxAtMagYsLQGvwAjP0pvilk7Nr6ruwAD4l504qefSrU/iUGj7rHntc3wUBJW1Rr+Ui6OAHoQUZKALrCd/kd6SOHeFZDMfmgq3cjT9pHDvCsjmPzQV0cGTVewcz76PW9XU+AqqVMWHBWuz76PV9W/4CqptFh1JZnRRYYqwpUQaqzuBRNclAQkqEuOtcklCClQIg12eSWUBuVUw4w2pNF3CoNFp6n82epcVOUnQQRY4g79R7YSTjui12RnobGS1zTiJtwsR87E20ft1i59nu2roMqtc9lXVWaypu/iN6Q6iXDqTIowb4i3CI/c9YWCV2ApOvr+SMdVte8oDk+sNJ1GevdsT0R87Zjjr60bqQIFiY1TbXjbcEMEEyNwH3aVzrc0T1/OC7dWnota4NDQZadF0iC0wCI2tx9y5mTZN/4xHHwAXb/sjebB5sMh7TIO219x0o60knyA0Kj4gXwOqJGHVcgRhxwbj6BueE9RkEg4xHHCwFluuyaGgC+yRG3YLfPk4HVy6l0XDAaMyLEGSerCxm5H3oki4PyQf6Uh/HpT+A8fKCg5U7+ldn8ekdrX/E1QNwW7SemJagSEhasKRdZGd3kb6SOHeFZHMfmgq38jh9pHDvCshmPzQVscGVVewcz76PV9XU+ByqpRwHBWrz76PV9XU+AqqbHWHUlmXUeGPGNaB9RAXICUh32HA9K4hNBKAoEMFGHJpKECDoKca5MtCIFAh6BmSvp5FSOuk+pSPAxVZ7HuHUug2q4mSZm5nuPcd2C4XIV2lSyqnEmKVQDHAva49UtXepvPNsNol7SCNhBn/WsXXSjqNf9yJgIOB1X2WBnDX3TrQ1XkanGSBDeibnjEWFuCWtHb1xvJTdGlGDiBsGBm/EajqVFgXNqmW/hcezxXeyYjmXCHAAAj8PRIOExq71Had46T/b7phdzJLsfBqE6Lho4g9E24HDtVc0Kb2WCGSTAwk9otF7A6ttj5Q0qtXnLMA0SSDUcbDCQBi927dd2DQ7LG02VMpeDpNbDDEXvDWNvUecDErMpa57NJulTFNzTozDnaMjpaJ8ggnoGZgTEKvGRSC/S9SLalAkggipG0dJtjtXnZcvTvplp2yY+sHwleYFb1F6UXRwCSklLooSF2BJDyP9Jbw7wrH5j80FW3kWftI4d4Vksx+aCujgyqn2DmffRq3q6nwFVNYbDgFbLP3o1b1dT4HKplPAcAlkX0eGGUhKwlYCkO4wI5TYRtBUJcVpRAoAjaFGS4co24polEHoEJd9HLwcsLDhVpVGdY0X/wCwqXZQZlgqNdouhrwAG3lt41+TOF5Xn/I2to5dk5OuoGng8OYR/rU1oQHOBNzOom4i2s7PmVk1cbal/oV5Nqlk0txMmdI67AjZuPgsFCMCBjc3As4THHFM5NlEY4TvW6NEjYJE4wRGB2i/sXE+BTm0axBHTN/nCOPYpDmgXb/EO8aI32w3+1cDJ3YRo4Y+UIOBmbiAF3c11jLYLcRjsEHVN8EsyG9RyRrQHODdIR0oBN3lph2IF9uvBbVcRTcAIOiRu134eC1cmyi4bhc69TK/S4C4HWncoyjSpu2xEa4v4+wrmeQEJ+mIzTyY7S/4Wry0r0z6WZ5rJpOtw/0D2rzIlehofSh44ElCSkKSV2hO/wAi/SRw7wrJZj80FWzkYftI4d4Vk8x+aCujgy6n2DmfvRq3q6nwFVLYbDh3K2mfvRq3q6nwOVS2Gw4dyEi6j/IUpCsBWEpDuCDkbHJuUsqANkEIQ0SmtJK1yBLBvWBJKKljAEk4AXQDg2s21dCrTcLFtRjp4Pae5eo1KXN5ZUbNhUdHB147Hx1LzvN2ZHOILzojYILjF76m+07lPc4ZbpZW54wc9pni1k8bghZlXJSat0I3ybdWkADEa/3HZgU5krxedmOq8A8cFoZTlYiBt9tu6e1OMysBpE27zG+wWdzYb8jbhokkBrbzogyBFow1RHWt/Nda/wB07SeO351Lj5RVbpn+GYl34pAk4xrxCPJcrptglhIOwvaL3nUma4FJFReS6RHlvGsgNcekBGJlrTf/AKcrZQSHO0jBZAbaxJJcRtXByLLAIItjB3GQZ2k3N9qLKs7gWJ1HZjYdupVbORWcL6Ucq0m0Bvf7A0f7l56QpRy5yvSdSAODXHtLY+FRYlb1LG2kiyOASUJCUoV1BZIORfpI4d4Vk8x+aCrZyLP2kcO8KyeY/NBWxwZVT7BzP3o1b1dT4Cql08Bw7lbTP3o1b1dT4HKqNPJ3GOA1oSLqV2TGoWQnzRIx9hlLzSWx2bhiEeilcxYFLEuIGow1LTbJsJ3C6kGYsyuJ03NM/dB+6MJOwn2KrUmoK7DuNHJMyOdd/RGz73g1dzIc1BohjY4Y9ZxOtdrJ80jibYYLqZLmvZE3EY6p9lu1ZeprylkW5xsnyCItiQOqf++xaNTLi6qelhquIwmNuGuMVIc9n+zUalQxLGPIvi7R6MbhJuvOs1Z5FSoHG0m7SZi4mPGyEIOScvwJKSvYkb3aZkOczXDrj9Tb+xPZPUfAlwIm5BvGuBMz1LmPz65r9F2TvFOSBUa4PBMwHEagZGub610zWb2bYG2UkoSWUFO40cocL6VQTe7Wuid4ci/t1QC1Q/p38dyRwn51dqJtUfJ+diW30EBuUVHGGNc7UYBIM78BeMU4+jzbZq1WzqptlztflEGBr2rVzjlMMMOMbJMcIn2KK5XnA3ANz1q2Gk544FbsHn3KQ+sYwAA95PvXNJWOckla0I7YpFq4MQ6SwuQynBckXIr0kcO8KymY/NBVq5En7UOHe1WVzH5oKyODNqP6zcy7J9Om5v4mkGMbgi2+68Xzp9EgYYpVK8bzTPupBe4Jl9IbExQm1g8DH0W1B99/+j/gs/uuqfif2M/4L3nmG7As5huwKDb5dng3911T8T+xn/BE36MKg1uPEMI7Cxe78w3YFnMN2BSxPJLs8Sp8gq4wcQNmhTjs0FuZPyZytgIa/H/x057dBew8w3YFnMN2BVvSg8pE8k+zycZny0CA+N4Yyd19FBRzFljZh3lTPRF5M7OzgvW+YbsCzmG7Al8Gn+lB8s+zxrOvJDKcpYWVXEgxMCLDVuC5bforcIgER4RrXvPMN2BZzDdgTrTjFWSB5JZueJ0eQVZuBdhCylyEygGS97sbODSL6h0ZjrXtnMN2BZzDdgQ8UOkHyT7PFxyKri022R1pKvIes4X93yF7TzDdgWcw3YEPDp9E8s+zw2r9HdZwgud2NHuatf8AupfrLjvt2WC965huwLOYbsCdQisIHkl2eCn6KnfzezwSf3UO/m9ngve+YbsCzmG7AjYbyz7PA/7pnfz+zwWf3Tu/n9ngvfOYbsCzmG7ApZA8s+zxzk19G5o1Q/pbLxGIOzcvX825PosATzKI2BPBERtt3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990" name="Picture 6" descr="http://www.uned.es/geo-1-historia-antigua-universal/netjerankh.jpg"/>
          <p:cNvPicPr>
            <a:picLocks noChangeAspect="1" noChangeArrowheads="1"/>
          </p:cNvPicPr>
          <p:nvPr/>
        </p:nvPicPr>
        <p:blipFill>
          <a:blip r:embed="rId4" cstate="print"/>
          <a:srcRect/>
          <a:stretch>
            <a:fillRect/>
          </a:stretch>
        </p:blipFill>
        <p:spPr bwMode="auto">
          <a:xfrm>
            <a:off x="4267200" y="62688"/>
            <a:ext cx="4648200" cy="656307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t>Important Moving Tip…</a:t>
            </a:r>
          </a:p>
        </p:txBody>
      </p:sp>
      <p:pic>
        <p:nvPicPr>
          <p:cNvPr id="20487" name="Picture 7" descr="0,,2006170133,00"/>
          <p:cNvPicPr>
            <a:picLocks noChangeAspect="1" noChangeArrowheads="1"/>
          </p:cNvPicPr>
          <p:nvPr/>
        </p:nvPicPr>
        <p:blipFill>
          <a:blip r:embed="rId3" cstate="print"/>
          <a:srcRect/>
          <a:stretch>
            <a:fillRect/>
          </a:stretch>
        </p:blipFill>
        <p:spPr bwMode="auto">
          <a:xfrm>
            <a:off x="228842" y="1676400"/>
            <a:ext cx="8632108" cy="4648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p:cTn id="7" dur="1000" fill="hold"/>
                                        <p:tgtEl>
                                          <p:spTgt spid="20487"/>
                                        </p:tgtEl>
                                        <p:attrNameLst>
                                          <p:attrName>ppt_w</p:attrName>
                                        </p:attrNameLst>
                                      </p:cBhvr>
                                      <p:tavLst>
                                        <p:tav tm="0">
                                          <p:val>
                                            <p:strVal val="#ppt_w*0.70"/>
                                          </p:val>
                                        </p:tav>
                                        <p:tav tm="100000">
                                          <p:val>
                                            <p:strVal val="#ppt_w"/>
                                          </p:val>
                                        </p:tav>
                                      </p:tavLst>
                                    </p:anim>
                                    <p:anim calcmode="lin" valueType="num">
                                      <p:cBhvr>
                                        <p:cTn id="8" dur="1000" fill="hold"/>
                                        <p:tgtEl>
                                          <p:spTgt spid="20487"/>
                                        </p:tgtEl>
                                        <p:attrNameLst>
                                          <p:attrName>ppt_h</p:attrName>
                                        </p:attrNameLst>
                                      </p:cBhvr>
                                      <p:tavLst>
                                        <p:tav tm="0">
                                          <p:val>
                                            <p:strVal val="#ppt_h"/>
                                          </p:val>
                                        </p:tav>
                                        <p:tav tm="100000">
                                          <p:val>
                                            <p:strVal val="#ppt_h"/>
                                          </p:val>
                                        </p:tav>
                                      </p:tavLst>
                                    </p:anim>
                                    <p:animEffect transition="in" filter="fade">
                                      <p:cBhvr>
                                        <p:cTn id="9" dur="10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buNone/>
            </a:pPr>
            <a:r>
              <a:rPr lang="en-US" dirty="0" smtClean="0"/>
              <a:t>YouTube Video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70C0"/>
                </a:solidFill>
              </a:rPr>
              <a:t>Question:</a:t>
            </a:r>
            <a:endParaRPr lang="en-US" sz="4800" b="1" dirty="0">
              <a:solidFill>
                <a:srgbClr val="0070C0"/>
              </a:solidFill>
            </a:endParaRPr>
          </a:p>
        </p:txBody>
      </p:sp>
      <p:sp>
        <p:nvSpPr>
          <p:cNvPr id="3" name="Content Placeholder 2"/>
          <p:cNvSpPr>
            <a:spLocks noGrp="1"/>
          </p:cNvSpPr>
          <p:nvPr>
            <p:ph sz="quarter" idx="1"/>
          </p:nvPr>
        </p:nvSpPr>
        <p:spPr>
          <a:xfrm>
            <a:off x="4495800" y="1371600"/>
            <a:ext cx="4267200" cy="5102352"/>
          </a:xfrm>
        </p:spPr>
        <p:txBody>
          <a:bodyPr>
            <a:noAutofit/>
          </a:bodyPr>
          <a:lstStyle/>
          <a:p>
            <a:pPr>
              <a:buNone/>
            </a:pPr>
            <a:r>
              <a:rPr lang="en-US" sz="4000" b="1" dirty="0" smtClean="0">
                <a:solidFill>
                  <a:srgbClr val="7030A0"/>
                </a:solidFill>
              </a:rPr>
              <a:t>Which was the harder task?</a:t>
            </a:r>
          </a:p>
          <a:p>
            <a:pPr>
              <a:buNone/>
            </a:pPr>
            <a:r>
              <a:rPr lang="en-US" sz="4000" b="1" dirty="0" smtClean="0">
                <a:solidFill>
                  <a:srgbClr val="7030A0"/>
                </a:solidFill>
              </a:rPr>
              <a:t>Removing Israel from Egypt-</a:t>
            </a:r>
          </a:p>
          <a:p>
            <a:pPr>
              <a:buNone/>
            </a:pPr>
            <a:r>
              <a:rPr lang="en-US" sz="4000" b="1" dirty="0" smtClean="0">
                <a:solidFill>
                  <a:srgbClr val="7030A0"/>
                </a:solidFill>
              </a:rPr>
              <a:t>Or removing Egypt from Israel?</a:t>
            </a:r>
            <a:endParaRPr lang="en-US" sz="4000" b="1" dirty="0">
              <a:solidFill>
                <a:srgbClr val="7030A0"/>
              </a:solidFill>
            </a:endParaRPr>
          </a:p>
        </p:txBody>
      </p:sp>
      <p:pic>
        <p:nvPicPr>
          <p:cNvPr id="10242" name="Picture 2" descr="http://home.freeuk.net/elloughton13/egypt1/intro2.jpg"/>
          <p:cNvPicPr>
            <a:picLocks noChangeAspect="1" noChangeArrowheads="1"/>
          </p:cNvPicPr>
          <p:nvPr/>
        </p:nvPicPr>
        <p:blipFill>
          <a:blip r:embed="rId3" cstate="print"/>
          <a:srcRect/>
          <a:stretch>
            <a:fillRect/>
          </a:stretch>
        </p:blipFill>
        <p:spPr bwMode="auto">
          <a:xfrm>
            <a:off x="304800" y="2286001"/>
            <a:ext cx="4038600" cy="25844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cagencoaching.com/wp-content/uploads/2011/11/frustrated.jpg"/>
          <p:cNvPicPr>
            <a:picLocks noChangeAspect="1" noChangeArrowheads="1"/>
          </p:cNvPicPr>
          <p:nvPr/>
        </p:nvPicPr>
        <p:blipFill>
          <a:blip r:embed="rId3" cstate="print"/>
          <a:srcRect/>
          <a:stretch>
            <a:fillRect/>
          </a:stretch>
        </p:blipFill>
        <p:spPr bwMode="auto">
          <a:xfrm>
            <a:off x="3737549" y="2286000"/>
            <a:ext cx="5330251" cy="4013478"/>
          </a:xfrm>
          <a:prstGeom prst="rect">
            <a:avLst/>
          </a:prstGeom>
          <a:noFill/>
        </p:spPr>
      </p:pic>
      <p:sp>
        <p:nvSpPr>
          <p:cNvPr id="2" name="Title 1"/>
          <p:cNvSpPr>
            <a:spLocks noGrp="1"/>
          </p:cNvSpPr>
          <p:nvPr>
            <p:ph type="title"/>
          </p:nvPr>
        </p:nvSpPr>
        <p:spPr/>
        <p:txBody>
          <a:bodyPr>
            <a:noAutofit/>
          </a:bodyPr>
          <a:lstStyle/>
          <a:p>
            <a:r>
              <a:rPr lang="en-US" sz="4000" b="1" dirty="0" smtClean="0">
                <a:solidFill>
                  <a:srgbClr val="7030A0"/>
                </a:solidFill>
              </a:rPr>
              <a:t>The </a:t>
            </a:r>
            <a:r>
              <a:rPr lang="en-US" sz="4000" b="1" dirty="0" err="1" smtClean="0">
                <a:solidFill>
                  <a:srgbClr val="7030A0"/>
                </a:solidFill>
              </a:rPr>
              <a:t>Cankoring</a:t>
            </a:r>
            <a:r>
              <a:rPr lang="en-US" sz="4000" b="1" dirty="0" smtClean="0">
                <a:solidFill>
                  <a:srgbClr val="7030A0"/>
                </a:solidFill>
              </a:rPr>
              <a:t> Effect of Unhealed Egypt….</a:t>
            </a:r>
            <a:endParaRPr lang="en-US" sz="4000" b="1" dirty="0">
              <a:solidFill>
                <a:srgbClr val="7030A0"/>
              </a:solidFill>
            </a:endParaRPr>
          </a:p>
        </p:txBody>
      </p:sp>
      <p:sp>
        <p:nvSpPr>
          <p:cNvPr id="3" name="Content Placeholder 2"/>
          <p:cNvSpPr>
            <a:spLocks noGrp="1"/>
          </p:cNvSpPr>
          <p:nvPr>
            <p:ph sz="quarter" idx="1"/>
          </p:nvPr>
        </p:nvSpPr>
        <p:spPr>
          <a:xfrm>
            <a:off x="457200" y="1600200"/>
            <a:ext cx="4953000" cy="4873752"/>
          </a:xfrm>
        </p:spPr>
        <p:txBody>
          <a:bodyPr/>
          <a:lstStyle/>
          <a:p>
            <a:pPr>
              <a:buNone/>
            </a:pPr>
            <a:r>
              <a:rPr lang="en-US" b="1" dirty="0" smtClean="0">
                <a:solidFill>
                  <a:srgbClr val="0070C0"/>
                </a:solidFill>
              </a:rPr>
              <a:t>1- First, grateful for God’s help—because it is a rescue…</a:t>
            </a:r>
          </a:p>
          <a:p>
            <a:pPr>
              <a:buNone/>
            </a:pPr>
            <a:r>
              <a:rPr lang="en-US" b="1" dirty="0" smtClean="0">
                <a:solidFill>
                  <a:srgbClr val="0070C0"/>
                </a:solidFill>
              </a:rPr>
              <a:t>2- Second, taking for granted God’s help by lusting after other things. (Forgetfulness)</a:t>
            </a:r>
          </a:p>
          <a:p>
            <a:pPr>
              <a:buNone/>
            </a:pPr>
            <a:r>
              <a:rPr lang="en-US" b="1" dirty="0" smtClean="0">
                <a:solidFill>
                  <a:srgbClr val="0070C0"/>
                </a:solidFill>
              </a:rPr>
              <a:t>3- Finally, loathing and hatred towards God and his prophets. (Pride)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030A0"/>
                </a:solidFill>
              </a:rPr>
              <a:t>1</a:t>
            </a:r>
            <a:r>
              <a:rPr lang="en-US" sz="3600" b="1" baseline="30000" dirty="0" smtClean="0">
                <a:solidFill>
                  <a:srgbClr val="7030A0"/>
                </a:solidFill>
              </a:rPr>
              <a:t>st</a:t>
            </a:r>
            <a:r>
              <a:rPr lang="en-US" sz="3600" b="1" dirty="0" smtClean="0">
                <a:solidFill>
                  <a:srgbClr val="7030A0"/>
                </a:solidFill>
              </a:rPr>
              <a:t> Step- grateful for the help</a:t>
            </a:r>
            <a:endParaRPr lang="en-US" sz="3600" b="1" dirty="0">
              <a:solidFill>
                <a:srgbClr val="7030A0"/>
              </a:solidFill>
            </a:endParaRPr>
          </a:p>
        </p:txBody>
      </p:sp>
      <p:sp>
        <p:nvSpPr>
          <p:cNvPr id="3" name="Content Placeholder 2"/>
          <p:cNvSpPr>
            <a:spLocks noGrp="1"/>
          </p:cNvSpPr>
          <p:nvPr>
            <p:ph sz="quarter" idx="1"/>
          </p:nvPr>
        </p:nvSpPr>
        <p:spPr/>
        <p:txBody>
          <a:bodyPr/>
          <a:lstStyle/>
          <a:p>
            <a:pPr>
              <a:buNone/>
            </a:pPr>
            <a:r>
              <a:rPr lang="en-US" b="1" dirty="0" smtClean="0">
                <a:solidFill>
                  <a:srgbClr val="7030A0"/>
                </a:solidFill>
              </a:rPr>
              <a:t>Exodus 16</a:t>
            </a:r>
          </a:p>
          <a:p>
            <a:pPr>
              <a:buNone/>
            </a:pPr>
            <a:r>
              <a:rPr lang="en-US" b="1" dirty="0" smtClean="0">
                <a:solidFill>
                  <a:srgbClr val="7030A0"/>
                </a:solidFill>
              </a:rPr>
              <a:t>So the people rested on the seventh day</a:t>
            </a:r>
          </a:p>
          <a:p>
            <a:pPr>
              <a:buNone/>
            </a:pPr>
            <a:r>
              <a:rPr lang="en-US" b="1" dirty="0" smtClean="0">
                <a:solidFill>
                  <a:srgbClr val="7030A0"/>
                </a:solidFill>
              </a:rPr>
              <a:t>And the house of Israel called the name thereof Manna; and it was like coriander seed, white; the taste of it was like the wafers made with honey.</a:t>
            </a:r>
          </a:p>
          <a:p>
            <a:pPr>
              <a:buNone/>
            </a:pPr>
            <a:r>
              <a:rPr lang="en-US" b="1" dirty="0" smtClean="0">
                <a:solidFill>
                  <a:srgbClr val="7030A0"/>
                </a:solidFill>
              </a:rPr>
              <a:t>( much better than unleavened bread!)</a:t>
            </a:r>
          </a:p>
          <a:p>
            <a:pPr>
              <a:buNone/>
            </a:pPr>
            <a:r>
              <a:rPr lang="en-US" b="1" dirty="0" smtClean="0">
                <a:solidFill>
                  <a:srgbClr val="7030A0"/>
                </a:solidFill>
              </a:rPr>
              <a:t>And the children of Israel did eat manna forty years, until they came to the land inhabited.</a:t>
            </a:r>
            <a:endParaRPr lang="en-US"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Step 2- Taking for granted God’s help by Lusting after other things</a:t>
            </a:r>
            <a:endParaRPr lang="en-US" b="1" dirty="0">
              <a:solidFill>
                <a:srgbClr val="7030A0"/>
              </a:solidFill>
            </a:endParaRPr>
          </a:p>
        </p:txBody>
      </p:sp>
      <p:sp>
        <p:nvSpPr>
          <p:cNvPr id="3" name="Content Placeholder 2"/>
          <p:cNvSpPr>
            <a:spLocks noGrp="1"/>
          </p:cNvSpPr>
          <p:nvPr>
            <p:ph sz="quarter" idx="1"/>
          </p:nvPr>
        </p:nvSpPr>
        <p:spPr>
          <a:xfrm>
            <a:off x="457200" y="1600200"/>
            <a:ext cx="3810000" cy="4873752"/>
          </a:xfrm>
        </p:spPr>
        <p:txBody>
          <a:bodyPr>
            <a:normAutofit/>
          </a:bodyPr>
          <a:lstStyle/>
          <a:p>
            <a:pPr>
              <a:buNone/>
            </a:pPr>
            <a:r>
              <a:rPr lang="en-US" sz="4400" b="1" dirty="0" smtClean="0">
                <a:solidFill>
                  <a:srgbClr val="C00000"/>
                </a:solidFill>
              </a:rPr>
              <a:t>Numbers 11</a:t>
            </a:r>
            <a:endParaRPr lang="en-US" sz="4400" b="1" dirty="0">
              <a:solidFill>
                <a:srgbClr val="C00000"/>
              </a:solidFill>
            </a:endParaRPr>
          </a:p>
        </p:txBody>
      </p:sp>
      <p:pic>
        <p:nvPicPr>
          <p:cNvPr id="35842" name="Picture 2" descr="https://encrypted-tbn2.gstatic.com/images?q=tbn:ANd9GcTsjK4a9pto16EQfal1qtI0o1fMpTnqjKPa8A2R4PXUKO4p1wIu"/>
          <p:cNvPicPr>
            <a:picLocks noChangeAspect="1" noChangeArrowheads="1"/>
          </p:cNvPicPr>
          <p:nvPr/>
        </p:nvPicPr>
        <p:blipFill>
          <a:blip r:embed="rId3" cstate="print"/>
          <a:srcRect/>
          <a:stretch>
            <a:fillRect/>
          </a:stretch>
        </p:blipFill>
        <p:spPr bwMode="auto">
          <a:xfrm>
            <a:off x="4038600" y="1828800"/>
            <a:ext cx="4781351" cy="3581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274638"/>
            <a:ext cx="3657600" cy="1143000"/>
          </a:xfrm>
        </p:spPr>
        <p:txBody>
          <a:bodyPr/>
          <a:lstStyle/>
          <a:p>
            <a:r>
              <a:rPr lang="en-US" b="1" dirty="0" smtClean="0">
                <a:solidFill>
                  <a:srgbClr val="C00000"/>
                </a:solidFill>
              </a:rPr>
              <a:t>Thomas Bullock</a:t>
            </a:r>
            <a:endParaRPr lang="en-US" b="1" dirty="0">
              <a:solidFill>
                <a:srgbClr val="C00000"/>
              </a:solidFill>
            </a:endParaRPr>
          </a:p>
        </p:txBody>
      </p:sp>
      <p:sp>
        <p:nvSpPr>
          <p:cNvPr id="3" name="Content Placeholder 2"/>
          <p:cNvSpPr>
            <a:spLocks noGrp="1"/>
          </p:cNvSpPr>
          <p:nvPr>
            <p:ph sz="quarter" idx="1"/>
          </p:nvPr>
        </p:nvSpPr>
        <p:spPr>
          <a:xfrm>
            <a:off x="381000" y="2209800"/>
            <a:ext cx="8305800" cy="4572000"/>
          </a:xfrm>
          <a:solidFill>
            <a:schemeClr val="bg1"/>
          </a:solidFill>
        </p:spPr>
        <p:txBody>
          <a:bodyPr>
            <a:normAutofit fontScale="62500" lnSpcReduction="20000"/>
          </a:bodyPr>
          <a:lstStyle/>
          <a:p>
            <a:pPr>
              <a:buNone/>
            </a:pPr>
            <a:r>
              <a:rPr lang="en-US" b="1" dirty="0" smtClean="0">
                <a:solidFill>
                  <a:srgbClr val="C00000"/>
                </a:solidFill>
              </a:rPr>
              <a:t>On the 9' of October, several wagons with oxen having been sent by the Twelve to fetch the poor Saints away, were drawn up in a line on the river banks, ready to start. </a:t>
            </a:r>
          </a:p>
          <a:p>
            <a:pPr>
              <a:buNone/>
            </a:pPr>
            <a:r>
              <a:rPr lang="en-US" b="1" dirty="0" smtClean="0">
                <a:solidFill>
                  <a:srgbClr val="C00000"/>
                </a:solidFill>
              </a:rPr>
              <a:t>But hark! What noise is that? See the quails descend; they alight close by our little camp of twelve wagons, run past each wagon tongue, they arise, fly round the camp three times, descend, and again run the gauntlet past each wagon. See the sick knock them down with sticks, and the little children catch them alive with their hands. Some are cooked for breakfast, while my family were seated on the wagon tongues and ground, having a wash tub for a table. </a:t>
            </a:r>
          </a:p>
          <a:p>
            <a:pPr>
              <a:buNone/>
            </a:pPr>
            <a:r>
              <a:rPr lang="en-US" b="1" dirty="0" smtClean="0">
                <a:solidFill>
                  <a:srgbClr val="C00000"/>
                </a:solidFill>
              </a:rPr>
              <a:t>Behold, they come again. One descends upon our tabard, in the midst of our cups, while we were actually round the table eating our breakfast. Which a little boy about eight years old catches alive with his hands; they rise again, the flocks increase in number, seldom going seven rods from our </a:t>
            </a:r>
            <a:r>
              <a:rPr lang="en-US" b="1" dirty="0" err="1" smtClean="0">
                <a:solidFill>
                  <a:srgbClr val="C00000"/>
                </a:solidFill>
              </a:rPr>
              <a:t>camp,continually</a:t>
            </a:r>
            <a:r>
              <a:rPr lang="en-US" b="1" dirty="0" smtClean="0">
                <a:solidFill>
                  <a:srgbClr val="C00000"/>
                </a:solidFill>
              </a:rPr>
              <a:t> flying around the camp, sometimes under the wagons, sometimes over, and even into the wagons, where the poor sick saints are lying in bed; thus having a direct manifestation from the Most High, that although we are driven by men, He has not forsaken us, but that His eyes are continually over us for good. </a:t>
            </a:r>
          </a:p>
          <a:p>
            <a:pPr>
              <a:buNone/>
            </a:pPr>
            <a:r>
              <a:rPr lang="en-US" b="1" dirty="0" smtClean="0">
                <a:solidFill>
                  <a:srgbClr val="C00000"/>
                </a:solidFill>
              </a:rPr>
              <a:t>At noon, having caught alive about 50 and killed some 50 more, the captain gave orders not to kill any more, as it was a direct manifestation and visitation from the Lord. In the afternoon hundreds were flying at a time. When our camp started at 3 p.m., there could not have been less than 500 (some say 1500) flying around camp. Thus, I am a witness to this visitation."</a:t>
            </a:r>
            <a:endParaRPr lang="en-US" b="1" dirty="0">
              <a:solidFill>
                <a:srgbClr val="C00000"/>
              </a:solidFill>
            </a:endParaRPr>
          </a:p>
        </p:txBody>
      </p:sp>
      <p:pic>
        <p:nvPicPr>
          <p:cNvPr id="2050" name="Picture 2" descr="http://zionsmercantile.files.wordpress.com/2011/09/quails-2.jpg"/>
          <p:cNvPicPr>
            <a:picLocks noChangeAspect="1" noChangeArrowheads="1"/>
          </p:cNvPicPr>
          <p:nvPr/>
        </p:nvPicPr>
        <p:blipFill>
          <a:blip r:embed="rId3" cstate="print"/>
          <a:srcRect/>
          <a:stretch>
            <a:fillRect/>
          </a:stretch>
        </p:blipFill>
        <p:spPr bwMode="auto">
          <a:xfrm>
            <a:off x="152400" y="76200"/>
            <a:ext cx="3581400" cy="20921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Autofit/>
          </a:bodyPr>
          <a:lstStyle/>
          <a:p>
            <a:r>
              <a:rPr lang="en-US" sz="4400" b="1" dirty="0" smtClean="0">
                <a:solidFill>
                  <a:srgbClr val="7030A0"/>
                </a:solidFill>
              </a:rPr>
              <a:t>Lusting for Power and Control</a:t>
            </a:r>
            <a:endParaRPr lang="en-US" sz="4400" b="1" dirty="0">
              <a:solidFill>
                <a:srgbClr val="7030A0"/>
              </a:solidFill>
            </a:endParaRPr>
          </a:p>
        </p:txBody>
      </p:sp>
      <p:sp>
        <p:nvSpPr>
          <p:cNvPr id="3" name="Content Placeholder 2"/>
          <p:cNvSpPr>
            <a:spLocks noGrp="1"/>
          </p:cNvSpPr>
          <p:nvPr>
            <p:ph sz="quarter" idx="1"/>
          </p:nvPr>
        </p:nvSpPr>
        <p:spPr>
          <a:xfrm>
            <a:off x="457200" y="1600200"/>
            <a:ext cx="3657600" cy="4873752"/>
          </a:xfrm>
        </p:spPr>
        <p:txBody>
          <a:bodyPr>
            <a:normAutofit/>
          </a:bodyPr>
          <a:lstStyle/>
          <a:p>
            <a:pPr>
              <a:buNone/>
            </a:pPr>
            <a:r>
              <a:rPr lang="en-US" sz="4400" b="1" dirty="0" smtClean="0">
                <a:solidFill>
                  <a:srgbClr val="7030A0"/>
                </a:solidFill>
              </a:rPr>
              <a:t>Numbers 16</a:t>
            </a:r>
            <a:endParaRPr lang="en-US" sz="4400" b="1" dirty="0">
              <a:solidFill>
                <a:srgbClr val="7030A0"/>
              </a:solidFill>
            </a:endParaRPr>
          </a:p>
        </p:txBody>
      </p:sp>
      <p:pic>
        <p:nvPicPr>
          <p:cNvPr id="39938" name="Picture 2" descr="http://bibleencyclopedia.com/picturesjpeg/Joshua_leading_Israel_1133-41.jpg"/>
          <p:cNvPicPr>
            <a:picLocks noChangeAspect="1" noChangeArrowheads="1"/>
          </p:cNvPicPr>
          <p:nvPr/>
        </p:nvPicPr>
        <p:blipFill>
          <a:blip r:embed="rId3" cstate="print"/>
          <a:srcRect/>
          <a:stretch>
            <a:fillRect/>
          </a:stretch>
        </p:blipFill>
        <p:spPr bwMode="auto">
          <a:xfrm>
            <a:off x="4495800" y="1371600"/>
            <a:ext cx="3810000" cy="531495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3332</TotalTime>
  <Words>219</Words>
  <Application>Microsoft Office PowerPoint</Application>
  <PresentationFormat>On-screen Show (4:3)</PresentationFormat>
  <Paragraphs>39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The Egypt in Us</vt:lpstr>
      <vt:lpstr>Important Moving Tip…</vt:lpstr>
      <vt:lpstr>Slide 3</vt:lpstr>
      <vt:lpstr>Question:</vt:lpstr>
      <vt:lpstr>The Cankoring Effect of Unhealed Egypt….</vt:lpstr>
      <vt:lpstr>1st Step- grateful for the help</vt:lpstr>
      <vt:lpstr>Step 2- Taking for granted God’s help by Lusting after other things</vt:lpstr>
      <vt:lpstr>Thomas Bullock</vt:lpstr>
      <vt:lpstr>Lusting for Power and Control</vt:lpstr>
      <vt:lpstr>Finally, loathing and hatred towards God and his prophets. (Pride)</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Egypt in Us</dc:title>
  <dc:creator>Kevin</dc:creator>
  <cp:lastModifiedBy>Kevin</cp:lastModifiedBy>
  <cp:revision>8</cp:revision>
  <dcterms:created xsi:type="dcterms:W3CDTF">2013-11-20T13:25:53Z</dcterms:created>
  <dcterms:modified xsi:type="dcterms:W3CDTF">2013-11-22T23:12:39Z</dcterms:modified>
</cp:coreProperties>
</file>