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4" r:id="rId3"/>
    <p:sldId id="269" r:id="rId4"/>
    <p:sldId id="259" r:id="rId5"/>
    <p:sldId id="275" r:id="rId6"/>
    <p:sldId id="260" r:id="rId7"/>
    <p:sldId id="273" r:id="rId8"/>
    <p:sldId id="278" r:id="rId9"/>
    <p:sldId id="262" r:id="rId10"/>
    <p:sldId id="280" r:id="rId11"/>
    <p:sldId id="276" r:id="rId12"/>
    <p:sldId id="277" r:id="rId13"/>
    <p:sldId id="279" r:id="rId14"/>
    <p:sldId id="281" r:id="rId15"/>
    <p:sldId id="282" r:id="rId16"/>
    <p:sldId id="283" r:id="rId17"/>
    <p:sldId id="284" r:id="rId18"/>
    <p:sldId id="265" r:id="rId19"/>
    <p:sldId id="263"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0DCCD-4F72-4AAB-800C-F6C30BDA81C2}" type="datetimeFigureOut">
              <a:rPr lang="en-US" smtClean="0"/>
              <a:pPr/>
              <a:t>8/14/2012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991B90-72F5-42BF-BE4E-9B76FE7C09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D8297E-730E-454F-B531-FA5B729BEFB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793FAB18-7469-4EBE-AA6D-BD6096C0FBAA}" type="datetimeFigureOut">
              <a:rPr lang="en-US" smtClean="0"/>
              <a:pPr/>
              <a:t>8/14/2012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CB004D9E-9DE5-4D97-94BF-D46B2F8D559F}"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3FAB18-7469-4EBE-AA6D-BD6096C0FBAA}"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04D9E-9DE5-4D97-94BF-D46B2F8D559F}"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3FAB18-7469-4EBE-AA6D-BD6096C0FBAA}"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04D9E-9DE5-4D97-94BF-D46B2F8D559F}"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93FAB18-7469-4EBE-AA6D-BD6096C0FBAA}"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04D9E-9DE5-4D97-94BF-D46B2F8D559F}"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93FAB18-7469-4EBE-AA6D-BD6096C0FBAA}" type="datetimeFigureOut">
              <a:rPr lang="en-US" smtClean="0"/>
              <a:pPr/>
              <a:t>8/14/2012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CB004D9E-9DE5-4D97-94BF-D46B2F8D559F}"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93FAB18-7469-4EBE-AA6D-BD6096C0FBAA}" type="datetimeFigureOut">
              <a:rPr lang="en-US" smtClean="0"/>
              <a:pPr/>
              <a:t>8/14/2012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04D9E-9DE5-4D97-94BF-D46B2F8D559F}"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93FAB18-7469-4EBE-AA6D-BD6096C0FBAA}" type="datetimeFigureOut">
              <a:rPr lang="en-US" smtClean="0"/>
              <a:pPr/>
              <a:t>8/14/2012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04D9E-9DE5-4D97-94BF-D46B2F8D559F}"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3FAB18-7469-4EBE-AA6D-BD6096C0FBAA}" type="datetimeFigureOut">
              <a:rPr lang="en-US" smtClean="0"/>
              <a:pPr/>
              <a:t>8/14/2012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04D9E-9DE5-4D97-94BF-D46B2F8D559F}"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FAB18-7469-4EBE-AA6D-BD6096C0FBAA}" type="datetimeFigureOut">
              <a:rPr lang="en-US" smtClean="0"/>
              <a:pPr/>
              <a:t>8/14/2012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04D9E-9DE5-4D97-94BF-D46B2F8D559F}"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3FAB18-7469-4EBE-AA6D-BD6096C0FBAA}" type="datetimeFigureOut">
              <a:rPr lang="en-US" smtClean="0"/>
              <a:pPr/>
              <a:t>8/14/2012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04D9E-9DE5-4D97-94BF-D46B2F8D559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3FAB18-7469-4EBE-AA6D-BD6096C0FBAA}" type="datetimeFigureOut">
              <a:rPr lang="en-US" smtClean="0"/>
              <a:pPr/>
              <a:t>8/14/2012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04D9E-9DE5-4D97-94BF-D46B2F8D559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93FAB18-7469-4EBE-AA6D-BD6096C0FBAA}" type="datetimeFigureOut">
              <a:rPr lang="en-US" smtClean="0"/>
              <a:pPr/>
              <a:t>8/14/2012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B004D9E-9DE5-4D97-94BF-D46B2F8D559F}"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228600"/>
            <a:ext cx="3352800" cy="5715000"/>
          </a:xfrm>
          <a:solidFill>
            <a:schemeClr val="bg1"/>
          </a:solidFill>
        </p:spPr>
        <p:txBody>
          <a:bodyPr>
            <a:normAutofit/>
          </a:bodyPr>
          <a:lstStyle/>
          <a:p>
            <a:pPr algn="l"/>
            <a:r>
              <a:rPr lang="en-US" sz="4400" b="1" dirty="0" smtClean="0">
                <a:solidFill>
                  <a:srgbClr val="002060"/>
                </a:solidFill>
              </a:rPr>
              <a:t>The Husband Whisperer</a:t>
            </a:r>
            <a:endParaRPr lang="en-US" sz="4400" b="1" dirty="0">
              <a:solidFill>
                <a:srgbClr val="002060"/>
              </a:solidFill>
            </a:endParaRPr>
          </a:p>
        </p:txBody>
      </p:sp>
      <p:sp>
        <p:nvSpPr>
          <p:cNvPr id="3" name="Subtitle 2"/>
          <p:cNvSpPr>
            <a:spLocks noGrp="1"/>
          </p:cNvSpPr>
          <p:nvPr>
            <p:ph type="subTitle" idx="1"/>
          </p:nvPr>
        </p:nvSpPr>
        <p:spPr>
          <a:xfrm>
            <a:off x="4038600" y="6419850"/>
            <a:ext cx="4800600" cy="590550"/>
          </a:xfrm>
        </p:spPr>
        <p:txBody>
          <a:bodyPr/>
          <a:lstStyle/>
          <a:p>
            <a:r>
              <a:rPr lang="en-US" dirty="0" smtClean="0"/>
              <a:t>www.kevinhinckley.com</a:t>
            </a:r>
            <a:endParaRPr lang="en-US" dirty="0"/>
          </a:p>
        </p:txBody>
      </p:sp>
      <p:pic>
        <p:nvPicPr>
          <p:cNvPr id="2050" name="Picture 2" descr="http://1.bp.blogspot.com/_zcvEn9fBqfw/TPkTcm-Kh4I/AAAAAAAAAng/VL8J0ABY9pQ/s1600/joseph+and+emma+2.gif"/>
          <p:cNvPicPr>
            <a:picLocks noChangeAspect="1" noChangeArrowheads="1"/>
          </p:cNvPicPr>
          <p:nvPr/>
        </p:nvPicPr>
        <p:blipFill>
          <a:blip r:embed="rId3" cstate="print"/>
          <a:srcRect/>
          <a:stretch>
            <a:fillRect/>
          </a:stretch>
        </p:blipFill>
        <p:spPr bwMode="auto">
          <a:xfrm>
            <a:off x="0" y="0"/>
            <a:ext cx="5486400" cy="6810705"/>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219200"/>
            <a:ext cx="4572000" cy="4953000"/>
          </a:xfrm>
        </p:spPr>
        <p:txBody>
          <a:bodyPr>
            <a:normAutofit fontScale="77500" lnSpcReduction="20000"/>
          </a:bodyPr>
          <a:lstStyle/>
          <a:p>
            <a:pPr>
              <a:buNone/>
            </a:pPr>
            <a:r>
              <a:rPr lang="en-US" b="1" dirty="0" smtClean="0">
                <a:solidFill>
                  <a:srgbClr val="7030A0"/>
                </a:solidFill>
              </a:rPr>
              <a:t>1 Likewise, ye wives, </a:t>
            </a:r>
            <a:r>
              <a:rPr lang="en-US" b="1" i="1" dirty="0" smtClean="0">
                <a:solidFill>
                  <a:srgbClr val="7030A0"/>
                </a:solidFill>
              </a:rPr>
              <a:t>be</a:t>
            </a:r>
            <a:r>
              <a:rPr lang="en-US" b="1" dirty="0" smtClean="0">
                <a:solidFill>
                  <a:srgbClr val="7030A0"/>
                </a:solidFill>
              </a:rPr>
              <a:t> in subjection to your own husbands; </a:t>
            </a:r>
          </a:p>
          <a:p>
            <a:pPr>
              <a:buNone/>
            </a:pPr>
            <a:r>
              <a:rPr lang="en-US" b="1" dirty="0" smtClean="0">
                <a:solidFill>
                  <a:srgbClr val="7030A0"/>
                </a:solidFill>
              </a:rPr>
              <a:t>	that, if any obey not the word, they also may …be won by the [conduct] of the wives; </a:t>
            </a:r>
          </a:p>
          <a:p>
            <a:pPr>
              <a:buNone/>
            </a:pPr>
            <a:r>
              <a:rPr lang="en-US" b="1" dirty="0" smtClean="0">
                <a:solidFill>
                  <a:srgbClr val="7030A0"/>
                </a:solidFill>
              </a:rPr>
              <a:t>2 While they behold your chaste [conduct] coupled with fear.</a:t>
            </a:r>
          </a:p>
          <a:p>
            <a:pPr>
              <a:buNone/>
            </a:pPr>
            <a:r>
              <a:rPr lang="en-US" b="1" dirty="0" smtClean="0">
                <a:solidFill>
                  <a:srgbClr val="7030A0"/>
                </a:solidFill>
              </a:rPr>
              <a:t>3 Whose adorning let it not be that outward </a:t>
            </a:r>
            <a:r>
              <a:rPr lang="en-US" b="1" i="1" dirty="0" smtClean="0">
                <a:solidFill>
                  <a:srgbClr val="7030A0"/>
                </a:solidFill>
              </a:rPr>
              <a:t>adorning</a:t>
            </a:r>
            <a:r>
              <a:rPr lang="en-US" b="1" dirty="0" smtClean="0">
                <a:solidFill>
                  <a:srgbClr val="7030A0"/>
                </a:solidFill>
              </a:rPr>
              <a:t> of plaiting the hair, and of wearing of gold, or of putting on of apparel;</a:t>
            </a:r>
          </a:p>
          <a:p>
            <a:pPr>
              <a:buNone/>
            </a:pPr>
            <a:r>
              <a:rPr lang="en-US" b="1" dirty="0" smtClean="0">
                <a:solidFill>
                  <a:srgbClr val="7030A0"/>
                </a:solidFill>
              </a:rPr>
              <a:t>4 But </a:t>
            </a:r>
            <a:r>
              <a:rPr lang="en-US" b="1" i="1" dirty="0" smtClean="0">
                <a:solidFill>
                  <a:srgbClr val="7030A0"/>
                </a:solidFill>
              </a:rPr>
              <a:t>let it be</a:t>
            </a:r>
            <a:r>
              <a:rPr lang="en-US" b="1" dirty="0" smtClean="0">
                <a:solidFill>
                  <a:srgbClr val="7030A0"/>
                </a:solidFill>
              </a:rPr>
              <a:t> the hidden man of the heart, in that which is not corruptible, </a:t>
            </a:r>
          </a:p>
          <a:p>
            <a:pPr>
              <a:buNone/>
            </a:pPr>
            <a:r>
              <a:rPr lang="en-US" b="1" i="1" u="sng" dirty="0" smtClean="0">
                <a:solidFill>
                  <a:srgbClr val="7030A0"/>
                </a:solidFill>
              </a:rPr>
              <a:t>even the [beauty]</a:t>
            </a:r>
            <a:r>
              <a:rPr lang="en-US" b="1" u="sng" dirty="0" smtClean="0">
                <a:solidFill>
                  <a:srgbClr val="7030A0"/>
                </a:solidFill>
              </a:rPr>
              <a:t> of a meek and quiet spirit</a:t>
            </a:r>
            <a:r>
              <a:rPr lang="en-US" b="1" dirty="0" smtClean="0">
                <a:solidFill>
                  <a:srgbClr val="7030A0"/>
                </a:solidFill>
              </a:rPr>
              <a:t> which is in sight of God of great price.</a:t>
            </a:r>
          </a:p>
          <a:p>
            <a:pPr>
              <a:buNone/>
            </a:pPr>
            <a:endParaRPr lang="en-US" b="1" dirty="0">
              <a:solidFill>
                <a:srgbClr val="7030A0"/>
              </a:solidFill>
            </a:endParaRPr>
          </a:p>
        </p:txBody>
      </p:sp>
      <p:sp>
        <p:nvSpPr>
          <p:cNvPr id="2" name="Title 1"/>
          <p:cNvSpPr>
            <a:spLocks noGrp="1"/>
          </p:cNvSpPr>
          <p:nvPr>
            <p:ph type="title"/>
          </p:nvPr>
        </p:nvSpPr>
        <p:spPr/>
        <p:txBody>
          <a:bodyPr>
            <a:normAutofit/>
          </a:bodyPr>
          <a:lstStyle/>
          <a:p>
            <a:r>
              <a:rPr lang="en-US" sz="5400" b="1" dirty="0" smtClean="0">
                <a:solidFill>
                  <a:srgbClr val="7030A0"/>
                </a:solidFill>
              </a:rPr>
              <a:t>1 Peter 3</a:t>
            </a:r>
            <a:endParaRPr lang="en-US" sz="5400" b="1" dirty="0">
              <a:solidFill>
                <a:srgbClr val="7030A0"/>
              </a:solidFill>
            </a:endParaRPr>
          </a:p>
        </p:txBody>
      </p:sp>
      <p:pic>
        <p:nvPicPr>
          <p:cNvPr id="2050" name="Picture 2" descr="http://mormonwoman.org/wp-content/uploads/2012/05/DSC03778.jpg"/>
          <p:cNvPicPr>
            <a:picLocks noChangeAspect="1" noChangeArrowheads="1"/>
          </p:cNvPicPr>
          <p:nvPr/>
        </p:nvPicPr>
        <p:blipFill>
          <a:blip r:embed="rId3" cstate="print"/>
          <a:srcRect/>
          <a:stretch>
            <a:fillRect/>
          </a:stretch>
        </p:blipFill>
        <p:spPr bwMode="auto">
          <a:xfrm>
            <a:off x="4953000" y="1447800"/>
            <a:ext cx="3935536" cy="3352800"/>
          </a:xfrm>
          <a:prstGeom prst="rect">
            <a:avLst/>
          </a:prstGeom>
          <a:noFill/>
        </p:spPr>
      </p:pic>
      <p:sp>
        <p:nvSpPr>
          <p:cNvPr id="5" name="TextBox 4"/>
          <p:cNvSpPr txBox="1"/>
          <p:nvPr/>
        </p:nvSpPr>
        <p:spPr>
          <a:xfrm>
            <a:off x="457200" y="1273314"/>
            <a:ext cx="4267200" cy="707886"/>
          </a:xfrm>
          <a:prstGeom prst="rect">
            <a:avLst/>
          </a:prstGeom>
          <a:solidFill>
            <a:schemeClr val="bg1"/>
          </a:solidFill>
        </p:spPr>
        <p:txBody>
          <a:bodyPr wrap="square" rtlCol="0">
            <a:spAutoFit/>
          </a:bodyPr>
          <a:lstStyle/>
          <a:p>
            <a:r>
              <a:rPr lang="en-US" sz="2000" b="1" dirty="0" smtClean="0">
                <a:solidFill>
                  <a:srgbClr val="7030A0"/>
                </a:solidFill>
              </a:rPr>
              <a:t>1 Likewise, ye wives, be in     </a:t>
            </a:r>
            <a:r>
              <a:rPr lang="en-US" sz="2000" b="1" dirty="0" smtClean="0">
                <a:solidFill>
                  <a:srgbClr val="FF0000"/>
                </a:solidFill>
              </a:rPr>
              <a:t>Service </a:t>
            </a:r>
            <a:r>
              <a:rPr lang="en-US" sz="2000" b="1" dirty="0" smtClean="0">
                <a:solidFill>
                  <a:srgbClr val="7030A0"/>
                </a:solidFill>
              </a:rPr>
              <a:t>to your own husbands;</a:t>
            </a:r>
            <a:endParaRPr lang="en-US" sz="2000" b="1" dirty="0">
              <a:solidFill>
                <a:srgbClr val="7030A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990600"/>
          </a:xfrm>
        </p:spPr>
        <p:txBody>
          <a:bodyPr>
            <a:normAutofit/>
          </a:bodyPr>
          <a:lstStyle/>
          <a:p>
            <a:r>
              <a:rPr lang="en-US" sz="4400" b="1" dirty="0" smtClean="0">
                <a:solidFill>
                  <a:srgbClr val="00B050"/>
                </a:solidFill>
              </a:rPr>
              <a:t>Key Component</a:t>
            </a:r>
            <a:endParaRPr lang="en-US" sz="4400" b="1" dirty="0">
              <a:solidFill>
                <a:srgbClr val="00B050"/>
              </a:solidFill>
            </a:endParaRPr>
          </a:p>
        </p:txBody>
      </p:sp>
      <p:sp>
        <p:nvSpPr>
          <p:cNvPr id="3" name="Content Placeholder 2"/>
          <p:cNvSpPr>
            <a:spLocks noGrp="1"/>
          </p:cNvSpPr>
          <p:nvPr>
            <p:ph sz="quarter" idx="1"/>
          </p:nvPr>
        </p:nvSpPr>
        <p:spPr>
          <a:xfrm>
            <a:off x="457200" y="1219200"/>
            <a:ext cx="4191000" cy="4937760"/>
          </a:xfrm>
        </p:spPr>
        <p:txBody>
          <a:bodyPr>
            <a:normAutofit/>
          </a:bodyPr>
          <a:lstStyle/>
          <a:p>
            <a:pPr>
              <a:buNone/>
            </a:pPr>
            <a:r>
              <a:rPr lang="en-US" sz="3600" b="1" dirty="0" smtClean="0">
                <a:solidFill>
                  <a:srgbClr val="C00000"/>
                </a:solidFill>
              </a:rPr>
              <a:t>Meekness is great power under complete control</a:t>
            </a:r>
            <a:endParaRPr lang="en-US" sz="3600" b="1" dirty="0">
              <a:solidFill>
                <a:srgbClr val="C00000"/>
              </a:solidFill>
            </a:endParaRPr>
          </a:p>
        </p:txBody>
      </p:sp>
      <p:pic>
        <p:nvPicPr>
          <p:cNvPr id="22530" name="Picture 2" descr="http://www.ellenwhite.info/images/jesus-stills-storm(rh).jpg"/>
          <p:cNvPicPr>
            <a:picLocks noChangeAspect="1" noChangeArrowheads="1"/>
          </p:cNvPicPr>
          <p:nvPr/>
        </p:nvPicPr>
        <p:blipFill>
          <a:blip r:embed="rId3" cstate="print"/>
          <a:srcRect/>
          <a:stretch>
            <a:fillRect/>
          </a:stretch>
        </p:blipFill>
        <p:spPr bwMode="auto">
          <a:xfrm>
            <a:off x="4800600" y="914400"/>
            <a:ext cx="3581400" cy="484682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smtClean="0">
                <a:solidFill>
                  <a:srgbClr val="C00000"/>
                </a:solidFill>
              </a:rPr>
              <a:t>What Meekness is NOT</a:t>
            </a:r>
            <a:endParaRPr lang="en-US" sz="4400" b="1" dirty="0">
              <a:solidFill>
                <a:srgbClr val="C00000"/>
              </a:solidFill>
            </a:endParaRPr>
          </a:p>
        </p:txBody>
      </p:sp>
      <p:sp>
        <p:nvSpPr>
          <p:cNvPr id="3" name="Content Placeholder 2"/>
          <p:cNvSpPr>
            <a:spLocks noGrp="1"/>
          </p:cNvSpPr>
          <p:nvPr>
            <p:ph sz="quarter" idx="1"/>
          </p:nvPr>
        </p:nvSpPr>
        <p:spPr/>
        <p:txBody>
          <a:bodyPr/>
          <a:lstStyle/>
          <a:p>
            <a:pPr>
              <a:buNone/>
            </a:pPr>
            <a:endParaRPr lang="en-US" dirty="0"/>
          </a:p>
        </p:txBody>
      </p:sp>
      <p:sp>
        <p:nvSpPr>
          <p:cNvPr id="5" name="Content Placeholder 4"/>
          <p:cNvSpPr>
            <a:spLocks noGrp="1"/>
          </p:cNvSpPr>
          <p:nvPr>
            <p:ph sz="quarter" idx="2"/>
          </p:nvPr>
        </p:nvSpPr>
        <p:spPr/>
        <p:txBody>
          <a:bodyPr/>
          <a:lstStyle/>
          <a:p>
            <a:pPr>
              <a:buNone/>
            </a:pPr>
            <a:r>
              <a:rPr lang="en-US" sz="3600" b="1" dirty="0" smtClean="0">
                <a:solidFill>
                  <a:srgbClr val="C00000"/>
                </a:solidFill>
              </a:rPr>
              <a:t>Weak</a:t>
            </a:r>
          </a:p>
          <a:p>
            <a:pPr>
              <a:buNone/>
            </a:pPr>
            <a:r>
              <a:rPr lang="en-US" sz="3600" b="1" dirty="0" smtClean="0">
                <a:solidFill>
                  <a:srgbClr val="C00000"/>
                </a:solidFill>
              </a:rPr>
              <a:t>Wimpy</a:t>
            </a:r>
          </a:p>
          <a:p>
            <a:pPr>
              <a:buNone/>
            </a:pPr>
            <a:r>
              <a:rPr lang="en-US" sz="3600" b="1" dirty="0" err="1" smtClean="0">
                <a:solidFill>
                  <a:srgbClr val="C00000"/>
                </a:solidFill>
              </a:rPr>
              <a:t>Naggy</a:t>
            </a:r>
            <a:r>
              <a:rPr lang="en-US" sz="3600" b="1" dirty="0" smtClean="0">
                <a:solidFill>
                  <a:srgbClr val="C00000"/>
                </a:solidFill>
              </a:rPr>
              <a:t>/Whiney</a:t>
            </a:r>
          </a:p>
          <a:p>
            <a:pPr>
              <a:buNone/>
            </a:pPr>
            <a:r>
              <a:rPr lang="en-US" sz="3600" b="1" dirty="0" smtClean="0">
                <a:solidFill>
                  <a:srgbClr val="C00000"/>
                </a:solidFill>
              </a:rPr>
              <a:t>Subservient </a:t>
            </a:r>
          </a:p>
          <a:p>
            <a:pPr>
              <a:buNone/>
            </a:pPr>
            <a:r>
              <a:rPr lang="en-US" sz="3600" b="1" dirty="0" smtClean="0">
                <a:solidFill>
                  <a:srgbClr val="C00000"/>
                </a:solidFill>
              </a:rPr>
              <a:t>Self Demeaning</a:t>
            </a:r>
          </a:p>
          <a:p>
            <a:pPr>
              <a:buNone/>
            </a:pPr>
            <a:r>
              <a:rPr lang="en-US" sz="3600" b="1" dirty="0" smtClean="0">
                <a:solidFill>
                  <a:srgbClr val="C00000"/>
                </a:solidFill>
              </a:rPr>
              <a:t>Self Destructive</a:t>
            </a:r>
          </a:p>
          <a:p>
            <a:pPr>
              <a:buNone/>
            </a:pPr>
            <a:endParaRPr lang="en-US" dirty="0"/>
          </a:p>
        </p:txBody>
      </p:sp>
      <p:pic>
        <p:nvPicPr>
          <p:cNvPr id="54274" name="Picture 2" descr="http://farm1.staticflickr.com/27/97783773_02aaaf95f3_z.jpg"/>
          <p:cNvPicPr>
            <a:picLocks noChangeAspect="1" noChangeArrowheads="1"/>
          </p:cNvPicPr>
          <p:nvPr/>
        </p:nvPicPr>
        <p:blipFill>
          <a:blip r:embed="rId3" cstate="print"/>
          <a:srcRect/>
          <a:stretch>
            <a:fillRect/>
          </a:stretch>
        </p:blipFill>
        <p:spPr bwMode="auto">
          <a:xfrm>
            <a:off x="304800" y="1447800"/>
            <a:ext cx="4114800" cy="3429000"/>
          </a:xfrm>
          <a:prstGeom prst="rect">
            <a:avLst/>
          </a:prstGeom>
          <a:noFill/>
        </p:spPr>
      </p:pic>
      <p:sp>
        <p:nvSpPr>
          <p:cNvPr id="54275" name="Rectangle 3"/>
          <p:cNvSpPr>
            <a:spLocks noChangeArrowheads="1"/>
          </p:cNvSpPr>
          <p:nvPr/>
        </p:nvSpPr>
        <p:spPr bwMode="auto">
          <a:xfrm>
            <a:off x="0" y="-118260"/>
            <a:ext cx="65" cy="693721"/>
          </a:xfrm>
          <a:prstGeom prst="rect">
            <a:avLst/>
          </a:prstGeom>
          <a:solidFill>
            <a:srgbClr val="FEFEFE"/>
          </a:solidFill>
          <a:ln w="9525">
            <a:noFill/>
            <a:miter lim="800000"/>
            <a:headEnd/>
            <a:tailEnd/>
          </a:ln>
          <a:effectLst/>
        </p:spPr>
        <p:txBody>
          <a:bodyPr vert="horz" wrap="none" lIns="0" tIns="92046" rIns="0" bIns="9204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Pattern</a:t>
            </a:r>
            <a:endParaRPr lang="en-US" dirty="0"/>
          </a:p>
        </p:txBody>
      </p:sp>
      <p:sp>
        <p:nvSpPr>
          <p:cNvPr id="3" name="Content Placeholder 2"/>
          <p:cNvSpPr>
            <a:spLocks noGrp="1"/>
          </p:cNvSpPr>
          <p:nvPr>
            <p:ph sz="quarter" idx="1"/>
          </p:nvPr>
        </p:nvSpPr>
        <p:spPr>
          <a:xfrm>
            <a:off x="4267200" y="685800"/>
            <a:ext cx="4724400" cy="5943600"/>
          </a:xfrm>
          <a:solidFill>
            <a:schemeClr val="bg1"/>
          </a:solidFill>
        </p:spPr>
        <p:txBody>
          <a:bodyPr>
            <a:normAutofit fontScale="77500" lnSpcReduction="20000"/>
          </a:bodyPr>
          <a:lstStyle/>
          <a:p>
            <a:pPr>
              <a:buNone/>
            </a:pPr>
            <a:r>
              <a:rPr lang="en-US" b="1" u="sng" dirty="0" smtClean="0">
                <a:solidFill>
                  <a:srgbClr val="002060"/>
                </a:solidFill>
              </a:rPr>
              <a:t>3 Nephi 11:3</a:t>
            </a:r>
          </a:p>
          <a:p>
            <a:pPr>
              <a:buNone/>
            </a:pPr>
            <a:r>
              <a:rPr lang="en-US" b="1" dirty="0" smtClean="0">
                <a:solidFill>
                  <a:srgbClr val="002060"/>
                </a:solidFill>
              </a:rPr>
              <a:t>They heard a voice as if it came out of heaven</a:t>
            </a:r>
          </a:p>
          <a:p>
            <a:pPr>
              <a:buNone/>
            </a:pPr>
            <a:r>
              <a:rPr lang="en-US" b="1" dirty="0" smtClean="0">
                <a:solidFill>
                  <a:srgbClr val="002060"/>
                </a:solidFill>
              </a:rPr>
              <a:t>…it was not a harsh voice</a:t>
            </a:r>
          </a:p>
          <a:p>
            <a:pPr>
              <a:buNone/>
            </a:pPr>
            <a:r>
              <a:rPr lang="en-US" b="1" dirty="0" smtClean="0">
                <a:solidFill>
                  <a:srgbClr val="002060"/>
                </a:solidFill>
              </a:rPr>
              <a:t>Neither was it a loud voice</a:t>
            </a:r>
          </a:p>
          <a:p>
            <a:pPr>
              <a:buNone/>
            </a:pPr>
            <a:r>
              <a:rPr lang="en-US" b="1" dirty="0" smtClean="0">
                <a:solidFill>
                  <a:srgbClr val="002060"/>
                </a:solidFill>
              </a:rPr>
              <a:t>Nevertheless it being a small voice</a:t>
            </a:r>
          </a:p>
          <a:p>
            <a:pPr>
              <a:buNone/>
            </a:pPr>
            <a:r>
              <a:rPr lang="en-US" b="1" dirty="0" smtClean="0">
                <a:solidFill>
                  <a:srgbClr val="002060"/>
                </a:solidFill>
              </a:rPr>
              <a:t>It did pierce them…to the center,</a:t>
            </a:r>
          </a:p>
          <a:p>
            <a:pPr>
              <a:buNone/>
            </a:pPr>
            <a:r>
              <a:rPr lang="en-US" b="1" dirty="0" smtClean="0">
                <a:solidFill>
                  <a:srgbClr val="002060"/>
                </a:solidFill>
              </a:rPr>
              <a:t>Yea, it did pierce them to the very soul.</a:t>
            </a:r>
          </a:p>
          <a:p>
            <a:pPr>
              <a:buNone/>
            </a:pPr>
            <a:r>
              <a:rPr lang="en-US" b="1" dirty="0" smtClean="0">
                <a:solidFill>
                  <a:srgbClr val="002060"/>
                </a:solidFill>
              </a:rPr>
              <a:t>…and they heard the voice and …understood it not.</a:t>
            </a:r>
          </a:p>
          <a:p>
            <a:pPr>
              <a:buNone/>
            </a:pPr>
            <a:r>
              <a:rPr lang="en-US" b="1" dirty="0" smtClean="0">
                <a:solidFill>
                  <a:srgbClr val="002060"/>
                </a:solidFill>
              </a:rPr>
              <a:t>And again the third time they did hear the voice.</a:t>
            </a:r>
          </a:p>
          <a:p>
            <a:pPr>
              <a:buNone/>
            </a:pPr>
            <a:r>
              <a:rPr lang="en-US" b="1" dirty="0" smtClean="0">
                <a:solidFill>
                  <a:srgbClr val="002060"/>
                </a:solidFill>
              </a:rPr>
              <a:t>And did open their ears to hear it;</a:t>
            </a:r>
          </a:p>
          <a:p>
            <a:pPr>
              <a:buNone/>
            </a:pPr>
            <a:r>
              <a:rPr lang="en-US" b="1" dirty="0" smtClean="0">
                <a:solidFill>
                  <a:srgbClr val="002060"/>
                </a:solidFill>
              </a:rPr>
              <a:t>And their eyes were towards the sound</a:t>
            </a:r>
          </a:p>
          <a:p>
            <a:pPr>
              <a:buNone/>
            </a:pPr>
            <a:r>
              <a:rPr lang="en-US" b="1" dirty="0" smtClean="0">
                <a:solidFill>
                  <a:srgbClr val="002060"/>
                </a:solidFill>
              </a:rPr>
              <a:t>And the third time they did understand the voice</a:t>
            </a:r>
          </a:p>
        </p:txBody>
      </p:sp>
      <p:pic>
        <p:nvPicPr>
          <p:cNvPr id="2050" name="Picture 2" descr="http://www.sparkplugging.com/the-man-page/wp-content/uploads/2009/05/husband-and-wife-289x300.jpg"/>
          <p:cNvPicPr>
            <a:picLocks noChangeAspect="1" noChangeArrowheads="1"/>
          </p:cNvPicPr>
          <p:nvPr/>
        </p:nvPicPr>
        <p:blipFill>
          <a:blip r:embed="rId3" cstate="print"/>
          <a:srcRect/>
          <a:stretch>
            <a:fillRect/>
          </a:stretch>
        </p:blipFill>
        <p:spPr bwMode="auto">
          <a:xfrm>
            <a:off x="304800" y="1371600"/>
            <a:ext cx="3743706" cy="3886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20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20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7030A0"/>
                </a:solidFill>
              </a:rPr>
              <a:t>Step 1-</a:t>
            </a:r>
            <a:br>
              <a:rPr lang="en-US" sz="3600" b="1" dirty="0" smtClean="0">
                <a:solidFill>
                  <a:srgbClr val="7030A0"/>
                </a:solidFill>
              </a:rPr>
            </a:br>
            <a:r>
              <a:rPr lang="en-US" sz="3600" b="1" dirty="0" smtClean="0">
                <a:solidFill>
                  <a:srgbClr val="7030A0"/>
                </a:solidFill>
              </a:rPr>
              <a:t>Own Personal Conduct</a:t>
            </a:r>
            <a:endParaRPr lang="en-US" sz="3600" b="1" dirty="0">
              <a:solidFill>
                <a:srgbClr val="7030A0"/>
              </a:solidFill>
            </a:endParaRPr>
          </a:p>
        </p:txBody>
      </p:sp>
      <p:pic>
        <p:nvPicPr>
          <p:cNvPr id="8194" name="Picture 2" descr="http://www.cubiccreative.com/upload/image/staff/tinalg2.jpg"/>
          <p:cNvPicPr>
            <a:picLocks noChangeAspect="1" noChangeArrowheads="1"/>
          </p:cNvPicPr>
          <p:nvPr/>
        </p:nvPicPr>
        <p:blipFill>
          <a:blip r:embed="rId3" cstate="print"/>
          <a:srcRect/>
          <a:stretch>
            <a:fillRect/>
          </a:stretch>
        </p:blipFill>
        <p:spPr bwMode="auto">
          <a:xfrm>
            <a:off x="1295400" y="1905000"/>
            <a:ext cx="6096000" cy="4572000"/>
          </a:xfrm>
          <a:prstGeom prst="rect">
            <a:avLst/>
          </a:prstGeom>
          <a:noFill/>
        </p:spPr>
      </p:pic>
      <p:sp>
        <p:nvSpPr>
          <p:cNvPr id="3" name="Content Placeholder 2"/>
          <p:cNvSpPr>
            <a:spLocks noGrp="1"/>
          </p:cNvSpPr>
          <p:nvPr>
            <p:ph sz="quarter" idx="1"/>
          </p:nvPr>
        </p:nvSpPr>
        <p:spPr>
          <a:xfrm>
            <a:off x="457200" y="1219200"/>
            <a:ext cx="7086600" cy="4937760"/>
          </a:xfrm>
        </p:spPr>
        <p:txBody>
          <a:bodyPr>
            <a:normAutofit/>
          </a:bodyPr>
          <a:lstStyle/>
          <a:p>
            <a:pPr>
              <a:buNone/>
            </a:pPr>
            <a:r>
              <a:rPr lang="en-US" sz="4000" b="1" dirty="0" smtClean="0">
                <a:solidFill>
                  <a:srgbClr val="C00000"/>
                </a:solidFill>
              </a:rPr>
              <a:t>Where do you need to improve?</a:t>
            </a:r>
            <a:endParaRPr lang="en-US" sz="4000" b="1" dirty="0">
              <a:solidFill>
                <a:srgbClr val="C00000"/>
              </a:solidFil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7030A0"/>
                </a:solidFill>
              </a:rPr>
              <a:t>Step 2</a:t>
            </a:r>
            <a:br>
              <a:rPr lang="en-US" sz="3600" b="1" dirty="0" smtClean="0">
                <a:solidFill>
                  <a:srgbClr val="7030A0"/>
                </a:solidFill>
              </a:rPr>
            </a:br>
            <a:r>
              <a:rPr lang="en-US" sz="3600" b="1" dirty="0" smtClean="0">
                <a:solidFill>
                  <a:srgbClr val="7030A0"/>
                </a:solidFill>
              </a:rPr>
              <a:t>    Spirit to Spirit</a:t>
            </a:r>
            <a:endParaRPr lang="en-US" sz="3600" b="1" dirty="0">
              <a:solidFill>
                <a:srgbClr val="7030A0"/>
              </a:solidFill>
            </a:endParaRPr>
          </a:p>
        </p:txBody>
      </p:sp>
      <p:sp>
        <p:nvSpPr>
          <p:cNvPr id="3" name="Content Placeholder 2"/>
          <p:cNvSpPr>
            <a:spLocks noGrp="1"/>
          </p:cNvSpPr>
          <p:nvPr>
            <p:ph sz="quarter" idx="1"/>
          </p:nvPr>
        </p:nvSpPr>
        <p:spPr>
          <a:xfrm>
            <a:off x="228600" y="1219200"/>
            <a:ext cx="4343400" cy="4937760"/>
          </a:xfrm>
        </p:spPr>
        <p:txBody>
          <a:bodyPr>
            <a:normAutofit/>
          </a:bodyPr>
          <a:lstStyle/>
          <a:p>
            <a:pPr>
              <a:buNone/>
            </a:pPr>
            <a:r>
              <a:rPr lang="en-US" sz="4000" b="1" dirty="0" smtClean="0">
                <a:solidFill>
                  <a:srgbClr val="7030A0"/>
                </a:solidFill>
              </a:rPr>
              <a:t>1- Still Small Voice</a:t>
            </a:r>
          </a:p>
          <a:p>
            <a:pPr>
              <a:buNone/>
            </a:pPr>
            <a:r>
              <a:rPr lang="en-US" sz="4000" b="1" dirty="0" smtClean="0">
                <a:solidFill>
                  <a:srgbClr val="7030A0"/>
                </a:solidFill>
              </a:rPr>
              <a:t>2- Physical Contact</a:t>
            </a:r>
          </a:p>
          <a:p>
            <a:pPr>
              <a:buNone/>
            </a:pPr>
            <a:r>
              <a:rPr lang="en-US" sz="4000" b="1" dirty="0" smtClean="0">
                <a:solidFill>
                  <a:srgbClr val="7030A0"/>
                </a:solidFill>
              </a:rPr>
              <a:t>3- Eye Contact</a:t>
            </a:r>
            <a:endParaRPr lang="en-US" sz="4000" b="1" dirty="0">
              <a:solidFill>
                <a:srgbClr val="7030A0"/>
              </a:solidFill>
            </a:endParaRPr>
          </a:p>
        </p:txBody>
      </p:sp>
      <p:pic>
        <p:nvPicPr>
          <p:cNvPr id="6146" name="Picture 2" descr="http://farm5.static.flickr.com/4078/4752941715_16d86226c6.jpg"/>
          <p:cNvPicPr>
            <a:picLocks noChangeAspect="1" noChangeArrowheads="1"/>
          </p:cNvPicPr>
          <p:nvPr/>
        </p:nvPicPr>
        <p:blipFill>
          <a:blip r:embed="rId3" cstate="print"/>
          <a:srcRect/>
          <a:stretch>
            <a:fillRect/>
          </a:stretch>
        </p:blipFill>
        <p:spPr bwMode="auto">
          <a:xfrm>
            <a:off x="4191000" y="1219200"/>
            <a:ext cx="4762500" cy="372427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Autofit/>
          </a:bodyPr>
          <a:lstStyle/>
          <a:p>
            <a:r>
              <a:rPr lang="en-US" sz="4000" b="1" dirty="0" smtClean="0">
                <a:solidFill>
                  <a:srgbClr val="C00000"/>
                </a:solidFill>
              </a:rPr>
              <a:t>Step 3-</a:t>
            </a:r>
            <a:br>
              <a:rPr lang="en-US" sz="4000" b="1" dirty="0" smtClean="0">
                <a:solidFill>
                  <a:srgbClr val="C00000"/>
                </a:solidFill>
              </a:rPr>
            </a:br>
            <a:r>
              <a:rPr lang="en-US" sz="4000" b="1" dirty="0" smtClean="0">
                <a:solidFill>
                  <a:srgbClr val="C00000"/>
                </a:solidFill>
              </a:rPr>
              <a:t>   </a:t>
            </a:r>
            <a:r>
              <a:rPr lang="en-US" sz="4000" b="1" dirty="0" smtClean="0">
                <a:solidFill>
                  <a:srgbClr val="C00000"/>
                </a:solidFill>
              </a:rPr>
              <a:t>Empathy (I Statements)</a:t>
            </a:r>
            <a:endParaRPr lang="en-US" sz="4000" b="1" dirty="0">
              <a:solidFill>
                <a:srgbClr val="C00000"/>
              </a:solidFill>
            </a:endParaRPr>
          </a:p>
        </p:txBody>
      </p:sp>
      <p:sp>
        <p:nvSpPr>
          <p:cNvPr id="3" name="Content Placeholder 2"/>
          <p:cNvSpPr>
            <a:spLocks noGrp="1"/>
          </p:cNvSpPr>
          <p:nvPr>
            <p:ph sz="quarter" idx="1"/>
          </p:nvPr>
        </p:nvSpPr>
        <p:spPr>
          <a:xfrm>
            <a:off x="457200" y="1219200"/>
            <a:ext cx="4343400" cy="4937760"/>
          </a:xfrm>
        </p:spPr>
        <p:txBody>
          <a:bodyPr>
            <a:normAutofit/>
          </a:bodyPr>
          <a:lstStyle/>
          <a:p>
            <a:pPr>
              <a:buNone/>
            </a:pPr>
            <a:r>
              <a:rPr lang="en-US" sz="3600" b="1" dirty="0" smtClean="0">
                <a:solidFill>
                  <a:srgbClr val="7030A0"/>
                </a:solidFill>
              </a:rPr>
              <a:t>How are you feeling?</a:t>
            </a:r>
          </a:p>
          <a:p>
            <a:pPr>
              <a:buNone/>
            </a:pPr>
            <a:r>
              <a:rPr lang="en-US" sz="3600" b="1" dirty="0" smtClean="0">
                <a:solidFill>
                  <a:srgbClr val="7030A0"/>
                </a:solidFill>
              </a:rPr>
              <a:t>How does this effect you?</a:t>
            </a:r>
          </a:p>
          <a:p>
            <a:pPr>
              <a:buNone/>
            </a:pPr>
            <a:r>
              <a:rPr lang="en-US" sz="3600" b="1" dirty="0" smtClean="0">
                <a:solidFill>
                  <a:srgbClr val="7030A0"/>
                </a:solidFill>
              </a:rPr>
              <a:t>What are your concerns?</a:t>
            </a:r>
            <a:endParaRPr lang="en-US" sz="3600" b="1" dirty="0">
              <a:solidFill>
                <a:srgbClr val="7030A0"/>
              </a:solidFill>
            </a:endParaRPr>
          </a:p>
        </p:txBody>
      </p:sp>
      <p:pic>
        <p:nvPicPr>
          <p:cNvPr id="4098" name="Picture 2" descr="http://vipdictionary.com/img/373902_pleading_jpg0a4249b3e232f5badbcc1ff45dfe1833"/>
          <p:cNvPicPr>
            <a:picLocks noChangeAspect="1" noChangeArrowheads="1"/>
          </p:cNvPicPr>
          <p:nvPr/>
        </p:nvPicPr>
        <p:blipFill>
          <a:blip r:embed="rId3" cstate="print"/>
          <a:srcRect/>
          <a:stretch>
            <a:fillRect/>
          </a:stretch>
        </p:blipFill>
        <p:spPr bwMode="auto">
          <a:xfrm>
            <a:off x="4724400" y="1143000"/>
            <a:ext cx="4114800" cy="5299862"/>
          </a:xfrm>
          <a:prstGeom prst="rect">
            <a:avLst/>
          </a:prstGeom>
          <a:noFill/>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Autofit/>
          </a:bodyPr>
          <a:lstStyle/>
          <a:p>
            <a:r>
              <a:rPr lang="en-US" sz="4000" b="1" dirty="0" smtClean="0"/>
              <a:t>Step 4-</a:t>
            </a:r>
            <a:br>
              <a:rPr lang="en-US" sz="4000" b="1" dirty="0" smtClean="0"/>
            </a:br>
            <a:r>
              <a:rPr lang="en-US" sz="4000" b="1" dirty="0" smtClean="0"/>
              <a:t>  Planning</a:t>
            </a:r>
            <a:endParaRPr lang="en-US" sz="4000" b="1" dirty="0"/>
          </a:p>
        </p:txBody>
      </p:sp>
      <p:sp>
        <p:nvSpPr>
          <p:cNvPr id="3" name="Content Placeholder 2"/>
          <p:cNvSpPr>
            <a:spLocks noGrp="1"/>
          </p:cNvSpPr>
          <p:nvPr>
            <p:ph sz="quarter" idx="1"/>
          </p:nvPr>
        </p:nvSpPr>
        <p:spPr>
          <a:xfrm>
            <a:off x="228600" y="1219200"/>
            <a:ext cx="4267200" cy="4937760"/>
          </a:xfrm>
        </p:spPr>
        <p:txBody>
          <a:bodyPr>
            <a:normAutofit/>
          </a:bodyPr>
          <a:lstStyle/>
          <a:p>
            <a:pPr>
              <a:buNone/>
            </a:pPr>
            <a:r>
              <a:rPr lang="en-US" sz="3600" b="1" dirty="0" smtClean="0">
                <a:solidFill>
                  <a:srgbClr val="002060"/>
                </a:solidFill>
              </a:rPr>
              <a:t>What would you like to do?</a:t>
            </a:r>
          </a:p>
          <a:p>
            <a:pPr>
              <a:buNone/>
            </a:pPr>
            <a:r>
              <a:rPr lang="en-US" sz="3600" b="1" dirty="0" smtClean="0">
                <a:solidFill>
                  <a:srgbClr val="002060"/>
                </a:solidFill>
              </a:rPr>
              <a:t>Keep it short!</a:t>
            </a:r>
            <a:endParaRPr lang="en-US" sz="3600" b="1" dirty="0">
              <a:solidFill>
                <a:srgbClr val="002060"/>
              </a:solidFill>
            </a:endParaRPr>
          </a:p>
        </p:txBody>
      </p:sp>
      <p:pic>
        <p:nvPicPr>
          <p:cNvPr id="2050" name="Picture 2" descr="http://www.reliantra.com/files/2011/03/young-girl-perplexed.jpg"/>
          <p:cNvPicPr>
            <a:picLocks noChangeAspect="1" noChangeArrowheads="1"/>
          </p:cNvPicPr>
          <p:nvPr/>
        </p:nvPicPr>
        <p:blipFill>
          <a:blip r:embed="rId3" cstate="print"/>
          <a:srcRect/>
          <a:stretch>
            <a:fillRect/>
          </a:stretch>
        </p:blipFill>
        <p:spPr bwMode="auto">
          <a:xfrm>
            <a:off x="4324714" y="1219200"/>
            <a:ext cx="4744299" cy="3810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Misunderstanding</a:t>
            </a:r>
            <a:endParaRPr lang="en-US" dirty="0"/>
          </a:p>
        </p:txBody>
      </p:sp>
      <p:sp>
        <p:nvSpPr>
          <p:cNvPr id="3" name="Content Placeholder 2"/>
          <p:cNvSpPr>
            <a:spLocks noGrp="1"/>
          </p:cNvSpPr>
          <p:nvPr>
            <p:ph sz="quarter" idx="1"/>
          </p:nvPr>
        </p:nvSpPr>
        <p:spPr>
          <a:xfrm>
            <a:off x="304800" y="1219200"/>
            <a:ext cx="4495800" cy="5257800"/>
          </a:xfrm>
        </p:spPr>
        <p:txBody>
          <a:bodyPr>
            <a:normAutofit fontScale="77500" lnSpcReduction="20000"/>
          </a:bodyPr>
          <a:lstStyle/>
          <a:p>
            <a:pPr>
              <a:buNone/>
            </a:pPr>
            <a:r>
              <a:rPr lang="en-US" b="1" dirty="0" smtClean="0"/>
              <a:t>in the very first meeting of what would become known as the Relief Society, Joseph instructed the sisters that they were to "</a:t>
            </a:r>
            <a:r>
              <a:rPr lang="en-US" b="1" i="1" u="sng" dirty="0" smtClean="0"/>
              <a:t>provoke the brethren to good works</a:t>
            </a:r>
            <a:r>
              <a:rPr lang="en-US" b="1" dirty="0" smtClean="0"/>
              <a:t> in looking to the wants of the poor . . . </a:t>
            </a:r>
          </a:p>
          <a:p>
            <a:pPr>
              <a:buNone/>
            </a:pPr>
            <a:r>
              <a:rPr lang="en-US" b="1" dirty="0" smtClean="0"/>
              <a:t>to assist by correcting the morals and strengthening the virtues of the community, and save the Elders the trouble of rebuking.“</a:t>
            </a:r>
          </a:p>
          <a:p>
            <a:pPr>
              <a:buNone/>
            </a:pPr>
            <a:r>
              <a:rPr lang="en-US" b="1" dirty="0" smtClean="0"/>
              <a:t>Later, on April 28, 1842, he amended this by instructing as to how they were to provoke the brethren: </a:t>
            </a:r>
          </a:p>
          <a:p>
            <a:pPr>
              <a:buNone/>
            </a:pPr>
            <a:r>
              <a:rPr lang="en-US" b="1" dirty="0" smtClean="0"/>
              <a:t>"You must put down iniquity and by your good example provoke the Elders to good works.“</a:t>
            </a:r>
          </a:p>
          <a:p>
            <a:pPr lvl="1"/>
            <a:r>
              <a:rPr lang="en-US" sz="1000" b="1" dirty="0" smtClean="0"/>
              <a:t>The Restoration of the New and Everlasting Covenant of Marriage </a:t>
            </a:r>
            <a:r>
              <a:rPr lang="en-US" sz="1000" dirty="0" smtClean="0"/>
              <a:t>Sperry Symposium, </a:t>
            </a:r>
            <a:r>
              <a:rPr lang="en-US" sz="1000" i="1" dirty="0" smtClean="0"/>
              <a:t>Joseph Smith and the Doctrinal Restoration</a:t>
            </a:r>
            <a:r>
              <a:rPr lang="en-US" sz="1000" dirty="0" smtClean="0"/>
              <a:t> (Salt Lake City 2005)</a:t>
            </a:r>
            <a:endParaRPr lang="en-US" sz="1000" dirty="0"/>
          </a:p>
        </p:txBody>
      </p:sp>
      <p:pic>
        <p:nvPicPr>
          <p:cNvPr id="6146" name="Picture 2" descr="http://upload.wikimedia.org/wikipedia/commons/thumb/8/86/Joseph_Smith,_Jr._portrait_owned_by_Joseph_Smith_III.jpg/230px-Joseph_Smith,_Jr._portrait_owned_by_Joseph_Smith_III.jpg"/>
          <p:cNvPicPr>
            <a:picLocks noChangeAspect="1" noChangeArrowheads="1"/>
          </p:cNvPicPr>
          <p:nvPr/>
        </p:nvPicPr>
        <p:blipFill>
          <a:blip r:embed="rId3" cstate="print"/>
          <a:srcRect/>
          <a:stretch>
            <a:fillRect/>
          </a:stretch>
        </p:blipFill>
        <p:spPr bwMode="auto">
          <a:xfrm>
            <a:off x="5105399" y="1219200"/>
            <a:ext cx="3641765" cy="4876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Careful!!!</a:t>
            </a:r>
            <a:endParaRPr lang="en-US" sz="6600" b="1" dirty="0"/>
          </a:p>
        </p:txBody>
      </p:sp>
      <p:sp>
        <p:nvSpPr>
          <p:cNvPr id="3" name="Content Placeholder 2"/>
          <p:cNvSpPr>
            <a:spLocks noGrp="1"/>
          </p:cNvSpPr>
          <p:nvPr>
            <p:ph sz="quarter" idx="1"/>
          </p:nvPr>
        </p:nvSpPr>
        <p:spPr>
          <a:xfrm>
            <a:off x="4114800" y="1219200"/>
            <a:ext cx="4572000" cy="4937760"/>
          </a:xfrm>
        </p:spPr>
        <p:txBody>
          <a:bodyPr>
            <a:normAutofit/>
          </a:bodyPr>
          <a:lstStyle/>
          <a:p>
            <a:pPr>
              <a:buNone/>
            </a:pPr>
            <a:r>
              <a:rPr lang="en-US" sz="4400" b="1" dirty="0" smtClean="0">
                <a:solidFill>
                  <a:srgbClr val="002060"/>
                </a:solidFill>
              </a:rPr>
              <a:t>Question:</a:t>
            </a:r>
          </a:p>
          <a:p>
            <a:pPr>
              <a:buNone/>
            </a:pPr>
            <a:r>
              <a:rPr lang="en-US" sz="4400" b="1" dirty="0" smtClean="0">
                <a:solidFill>
                  <a:srgbClr val="002060"/>
                </a:solidFill>
              </a:rPr>
              <a:t>What do you envision?</a:t>
            </a:r>
            <a:endParaRPr lang="en-US" sz="4400" b="1" dirty="0">
              <a:solidFill>
                <a:srgbClr val="002060"/>
              </a:solidFill>
            </a:endParaRPr>
          </a:p>
        </p:txBody>
      </p:sp>
      <p:pic>
        <p:nvPicPr>
          <p:cNvPr id="29698" name="Picture 2" descr="http://graphics8.nytimes.com/images/2010/10/17/obituaries/17billingsley2/17billingsley2-popup.jpg"/>
          <p:cNvPicPr>
            <a:picLocks noChangeAspect="1" noChangeArrowheads="1"/>
          </p:cNvPicPr>
          <p:nvPr/>
        </p:nvPicPr>
        <p:blipFill>
          <a:blip r:embed="rId3" cstate="print"/>
          <a:srcRect/>
          <a:stretch>
            <a:fillRect/>
          </a:stretch>
        </p:blipFill>
        <p:spPr bwMode="auto">
          <a:xfrm>
            <a:off x="304800" y="1295399"/>
            <a:ext cx="3429000" cy="5164157"/>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1746" name="Picture 2" descr="http://3.bp.blogspot.com/_VEnB7k-hqnI/SOoa0ODuzXI/AAAAAAAAAtc/Z9HHTpQ-3fE/s1600/sustaining-W.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Edward Partridge</a:t>
            </a:r>
            <a:endParaRPr lang="en-US" sz="5400" b="1" dirty="0"/>
          </a:p>
        </p:txBody>
      </p:sp>
      <p:sp>
        <p:nvSpPr>
          <p:cNvPr id="3" name="Content Placeholder 2"/>
          <p:cNvSpPr>
            <a:spLocks noGrp="1"/>
          </p:cNvSpPr>
          <p:nvPr>
            <p:ph sz="quarter" idx="1"/>
          </p:nvPr>
        </p:nvSpPr>
        <p:spPr>
          <a:xfrm>
            <a:off x="152400" y="1219200"/>
            <a:ext cx="3962400" cy="5334000"/>
          </a:xfrm>
        </p:spPr>
        <p:txBody>
          <a:bodyPr>
            <a:normAutofit fontScale="47500" lnSpcReduction="20000"/>
          </a:bodyPr>
          <a:lstStyle/>
          <a:p>
            <a:pPr>
              <a:buNone/>
            </a:pPr>
            <a:r>
              <a:rPr lang="en-US" sz="4800" b="1" dirty="0" smtClean="0">
                <a:solidFill>
                  <a:srgbClr val="C00000"/>
                </a:solidFill>
              </a:rPr>
              <a:t>D&amp;C 41:9,11</a:t>
            </a:r>
          </a:p>
          <a:p>
            <a:pPr>
              <a:buNone/>
            </a:pPr>
            <a:r>
              <a:rPr lang="en-US" sz="4800" b="1" dirty="0" smtClean="0">
                <a:solidFill>
                  <a:srgbClr val="C00000"/>
                </a:solidFill>
              </a:rPr>
              <a:t>And, again, I have called my servant Edward Partridge; and I give a commandment, </a:t>
            </a:r>
          </a:p>
          <a:p>
            <a:pPr>
              <a:buNone/>
            </a:pPr>
            <a:r>
              <a:rPr lang="en-US" sz="4800" b="1" dirty="0" smtClean="0">
                <a:solidFill>
                  <a:srgbClr val="C00000"/>
                </a:solidFill>
              </a:rPr>
              <a:t>that he should be appointed …and ordained a bishop unto the church,</a:t>
            </a:r>
          </a:p>
          <a:p>
            <a:pPr>
              <a:buNone/>
            </a:pPr>
            <a:r>
              <a:rPr lang="en-US" sz="4800" b="1" dirty="0" smtClean="0">
                <a:solidFill>
                  <a:srgbClr val="C00000"/>
                </a:solidFill>
              </a:rPr>
              <a:t>And this because his heart if pure before me, for he is like unto Nathanael of old, in whom there is no guile.</a:t>
            </a:r>
            <a:endParaRPr lang="en-US" sz="4800" b="1" dirty="0">
              <a:solidFill>
                <a:srgbClr val="C00000"/>
              </a:solidFill>
            </a:endParaRPr>
          </a:p>
        </p:txBody>
      </p:sp>
      <p:pic>
        <p:nvPicPr>
          <p:cNvPr id="17410" name="Picture 2" descr="http://s3.amazonaws.com/findagrave/photos/2002/79/6280817_1016766131.jpg"/>
          <p:cNvPicPr>
            <a:picLocks noChangeAspect="1" noChangeArrowheads="1"/>
          </p:cNvPicPr>
          <p:nvPr/>
        </p:nvPicPr>
        <p:blipFill>
          <a:blip r:embed="rId3" cstate="print"/>
          <a:srcRect/>
          <a:stretch>
            <a:fillRect/>
          </a:stretch>
        </p:blipFill>
        <p:spPr bwMode="auto">
          <a:xfrm>
            <a:off x="4216402" y="1295400"/>
            <a:ext cx="4775198" cy="3581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download?mid=1%5f17992%5fANmzo0IAAIrbSHOgtQFBGRUFFR4&amp;pid=3&amp;fid=Inbox&amp;inline=1"/>
          <p:cNvPicPr>
            <a:picLocks noChangeAspect="1" noChangeArrowheads="1"/>
          </p:cNvPicPr>
          <p:nvPr/>
        </p:nvPicPr>
        <p:blipFill>
          <a:blip r:embed="rId3" cstate="print"/>
          <a:srcRect/>
          <a:stretch>
            <a:fillRect/>
          </a:stretch>
        </p:blipFill>
        <p:spPr bwMode="auto">
          <a:xfrm>
            <a:off x="0" y="1393825"/>
            <a:ext cx="9144000" cy="5540375"/>
          </a:xfrm>
          <a:prstGeom prst="rect">
            <a:avLst/>
          </a:prstGeom>
          <a:noFill/>
        </p:spPr>
      </p:pic>
      <p:sp>
        <p:nvSpPr>
          <p:cNvPr id="18438" name="Rectangle 6"/>
          <p:cNvSpPr>
            <a:spLocks noGrp="1" noChangeArrowheads="1"/>
          </p:cNvSpPr>
          <p:nvPr>
            <p:ph type="title" idx="4294967295"/>
          </p:nvPr>
        </p:nvSpPr>
        <p:spPr>
          <a:xfrm>
            <a:off x="1143000" y="0"/>
            <a:ext cx="8001000" cy="1066800"/>
          </a:xfrm>
        </p:spPr>
        <p:txBody>
          <a:bodyPr>
            <a:normAutofit fontScale="90000"/>
          </a:bodyPr>
          <a:lstStyle/>
          <a:p>
            <a:r>
              <a:rPr lang="en-US" sz="4400" b="1" dirty="0">
                <a:solidFill>
                  <a:srgbClr val="FF0000"/>
                </a:solidFill>
              </a:rPr>
              <a:t>Now, some things to chew 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p:cTn id="7" dur="1000" fill="hold"/>
                                        <p:tgtEl>
                                          <p:spTgt spid="18437"/>
                                        </p:tgtEl>
                                        <p:attrNameLst>
                                          <p:attrName>ppt_w</p:attrName>
                                        </p:attrNameLst>
                                      </p:cBhvr>
                                      <p:tavLst>
                                        <p:tav tm="0">
                                          <p:val>
                                            <p:strVal val="#ppt_w*0.70"/>
                                          </p:val>
                                        </p:tav>
                                        <p:tav tm="100000">
                                          <p:val>
                                            <p:strVal val="#ppt_w"/>
                                          </p:val>
                                        </p:tav>
                                      </p:tavLst>
                                    </p:anim>
                                    <p:anim calcmode="lin" valueType="num">
                                      <p:cBhvr>
                                        <p:cTn id="8" dur="1000" fill="hold"/>
                                        <p:tgtEl>
                                          <p:spTgt spid="18437"/>
                                        </p:tgtEl>
                                        <p:attrNameLst>
                                          <p:attrName>ppt_h</p:attrName>
                                        </p:attrNameLst>
                                      </p:cBhvr>
                                      <p:tavLst>
                                        <p:tav tm="0">
                                          <p:val>
                                            <p:strVal val="#ppt_h"/>
                                          </p:val>
                                        </p:tav>
                                        <p:tav tm="100000">
                                          <p:val>
                                            <p:strVal val="#ppt_h"/>
                                          </p:val>
                                        </p:tav>
                                      </p:tavLst>
                                    </p:anim>
                                    <p:animEffect transition="in" filter="fade">
                                      <p:cBhvr>
                                        <p:cTn id="9" dur="1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Yesterday….</a:t>
            </a:r>
            <a:endParaRPr lang="en-US" b="1" dirty="0">
              <a:solidFill>
                <a:srgbClr val="00B050"/>
              </a:solidFill>
            </a:endParaRPr>
          </a:p>
        </p:txBody>
      </p:sp>
      <p:sp>
        <p:nvSpPr>
          <p:cNvPr id="3" name="Content Placeholder 2"/>
          <p:cNvSpPr>
            <a:spLocks noGrp="1"/>
          </p:cNvSpPr>
          <p:nvPr>
            <p:ph sz="quarter" idx="1"/>
          </p:nvPr>
        </p:nvSpPr>
        <p:spPr>
          <a:xfrm>
            <a:off x="457200" y="1219200"/>
            <a:ext cx="4191000" cy="4937760"/>
          </a:xfrm>
        </p:spPr>
        <p:txBody>
          <a:bodyPr>
            <a:normAutofit/>
          </a:bodyPr>
          <a:lstStyle/>
          <a:p>
            <a:pPr>
              <a:buNone/>
            </a:pPr>
            <a:r>
              <a:rPr lang="en-US" sz="5400" b="1" dirty="0" smtClean="0">
                <a:solidFill>
                  <a:srgbClr val="00B050"/>
                </a:solidFill>
              </a:rPr>
              <a:t>Lady </a:t>
            </a:r>
            <a:r>
              <a:rPr lang="en-US" sz="5400" b="1" dirty="0" smtClean="0">
                <a:solidFill>
                  <a:srgbClr val="00B050"/>
                </a:solidFill>
              </a:rPr>
              <a:t>Wisdom</a:t>
            </a:r>
          </a:p>
          <a:p>
            <a:pPr>
              <a:buNone/>
            </a:pPr>
            <a:r>
              <a:rPr lang="en-US" sz="5400" b="1" dirty="0" smtClean="0">
                <a:solidFill>
                  <a:srgbClr val="00B050"/>
                </a:solidFill>
              </a:rPr>
              <a:t>(A Wife of Wisdom)</a:t>
            </a:r>
          </a:p>
          <a:p>
            <a:pPr>
              <a:buNone/>
            </a:pPr>
            <a:endParaRPr lang="en-US" sz="5400" b="1" dirty="0">
              <a:solidFill>
                <a:srgbClr val="00B050"/>
              </a:solidFill>
            </a:endParaRPr>
          </a:p>
        </p:txBody>
      </p:sp>
      <p:pic>
        <p:nvPicPr>
          <p:cNvPr id="10242" name="Picture 2" descr="http://upload.wikimedia.org/wikipedia/commons/6/62/Beautiful_Greek_woman_statue.jpg"/>
          <p:cNvPicPr>
            <a:picLocks noChangeAspect="1" noChangeArrowheads="1"/>
          </p:cNvPicPr>
          <p:nvPr/>
        </p:nvPicPr>
        <p:blipFill>
          <a:blip r:embed="rId3" cstate="print"/>
          <a:srcRect/>
          <a:stretch>
            <a:fillRect/>
          </a:stretch>
        </p:blipFill>
        <p:spPr bwMode="auto">
          <a:xfrm>
            <a:off x="4724400" y="457200"/>
            <a:ext cx="3962400" cy="595945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2060"/>
                </a:solidFill>
              </a:rPr>
              <a:t>The Horse Whisperer</a:t>
            </a:r>
            <a:endParaRPr lang="en-US" sz="5400" b="1" dirty="0">
              <a:solidFill>
                <a:srgbClr val="002060"/>
              </a:solidFill>
            </a:endParaRPr>
          </a:p>
        </p:txBody>
      </p:sp>
      <p:sp>
        <p:nvSpPr>
          <p:cNvPr id="3" name="Content Placeholder 2"/>
          <p:cNvSpPr>
            <a:spLocks noGrp="1"/>
          </p:cNvSpPr>
          <p:nvPr>
            <p:ph sz="quarter" idx="1"/>
          </p:nvPr>
        </p:nvSpPr>
        <p:spPr>
          <a:xfrm>
            <a:off x="4953000" y="1219200"/>
            <a:ext cx="3733800" cy="4937760"/>
          </a:xfrm>
        </p:spPr>
        <p:txBody>
          <a:bodyPr>
            <a:normAutofit/>
          </a:bodyPr>
          <a:lstStyle/>
          <a:p>
            <a:pPr>
              <a:buNone/>
            </a:pPr>
            <a:r>
              <a:rPr lang="en-US" sz="3200" b="1" dirty="0" smtClean="0">
                <a:solidFill>
                  <a:srgbClr val="002060"/>
                </a:solidFill>
              </a:rPr>
              <a:t>Gentler, Softer</a:t>
            </a:r>
          </a:p>
          <a:p>
            <a:pPr>
              <a:buNone/>
            </a:pPr>
            <a:r>
              <a:rPr lang="en-US" sz="3200" b="1" dirty="0" smtClean="0">
                <a:solidFill>
                  <a:srgbClr val="002060"/>
                </a:solidFill>
              </a:rPr>
              <a:t>More emphasis on relationships</a:t>
            </a:r>
          </a:p>
          <a:p>
            <a:pPr>
              <a:buNone/>
            </a:pPr>
            <a:r>
              <a:rPr lang="en-US" sz="3200" b="1" dirty="0" smtClean="0">
                <a:solidFill>
                  <a:srgbClr val="002060"/>
                </a:solidFill>
              </a:rPr>
              <a:t>Tension and Release</a:t>
            </a:r>
          </a:p>
          <a:p>
            <a:pPr>
              <a:buNone/>
            </a:pPr>
            <a:r>
              <a:rPr lang="en-US" sz="3200" b="1" dirty="0" smtClean="0">
                <a:solidFill>
                  <a:srgbClr val="002060"/>
                </a:solidFill>
              </a:rPr>
              <a:t>Longer Ropes, Avoid metal bits if possible</a:t>
            </a:r>
            <a:endParaRPr lang="en-US" sz="3200" b="1" dirty="0">
              <a:solidFill>
                <a:srgbClr val="002060"/>
              </a:solidFill>
            </a:endParaRPr>
          </a:p>
        </p:txBody>
      </p:sp>
      <p:pic>
        <p:nvPicPr>
          <p:cNvPr id="52226" name="Picture 2" descr="http://nonofficejobs.com/picts/HorseWhisperer.GIF"/>
          <p:cNvPicPr>
            <a:picLocks noChangeAspect="1" noChangeArrowheads="1"/>
          </p:cNvPicPr>
          <p:nvPr/>
        </p:nvPicPr>
        <p:blipFill>
          <a:blip r:embed="rId3" cstate="print"/>
          <a:srcRect/>
          <a:stretch>
            <a:fillRect/>
          </a:stretch>
        </p:blipFill>
        <p:spPr bwMode="auto">
          <a:xfrm>
            <a:off x="228600" y="1371600"/>
            <a:ext cx="4549140" cy="4572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C00000"/>
                </a:solidFill>
              </a:rPr>
              <a:t>The Role of Women</a:t>
            </a:r>
            <a:endParaRPr lang="en-US" sz="4800" b="1" dirty="0">
              <a:solidFill>
                <a:srgbClr val="C00000"/>
              </a:solidFill>
            </a:endParaRPr>
          </a:p>
        </p:txBody>
      </p:sp>
      <p:sp>
        <p:nvSpPr>
          <p:cNvPr id="3" name="Content Placeholder 2"/>
          <p:cNvSpPr>
            <a:spLocks noGrp="1"/>
          </p:cNvSpPr>
          <p:nvPr>
            <p:ph sz="quarter" idx="1"/>
          </p:nvPr>
        </p:nvSpPr>
        <p:spPr>
          <a:xfrm>
            <a:off x="152400" y="1219200"/>
            <a:ext cx="4267200" cy="4937760"/>
          </a:xfrm>
        </p:spPr>
        <p:txBody>
          <a:bodyPr>
            <a:normAutofit fontScale="77500" lnSpcReduction="20000"/>
          </a:bodyPr>
          <a:lstStyle/>
          <a:p>
            <a:pPr>
              <a:buNone/>
            </a:pPr>
            <a:r>
              <a:rPr lang="en-US" sz="3600" b="1" dirty="0" smtClean="0">
                <a:solidFill>
                  <a:srgbClr val="FF0000"/>
                </a:solidFill>
              </a:rPr>
              <a:t>Moses 3:15-22</a:t>
            </a:r>
          </a:p>
          <a:p>
            <a:pPr>
              <a:buNone/>
            </a:pPr>
            <a:r>
              <a:rPr lang="en-US" sz="3600" dirty="0" smtClean="0">
                <a:solidFill>
                  <a:srgbClr val="FF0000"/>
                </a:solidFill>
              </a:rPr>
              <a:t>15 And I, the Lord God, took the man, and put him into the Garden of Eden, to dress it, and to keep it.</a:t>
            </a:r>
          </a:p>
          <a:p>
            <a:pPr>
              <a:buNone/>
            </a:pPr>
            <a:r>
              <a:rPr lang="en-US" sz="3600" dirty="0" smtClean="0">
                <a:solidFill>
                  <a:srgbClr val="FF0000"/>
                </a:solidFill>
              </a:rPr>
              <a:t>18 And I, the Lord God, said unto mine Only Begotten, that it was not good that the man should be alone; </a:t>
            </a:r>
          </a:p>
          <a:p>
            <a:pPr>
              <a:buNone/>
            </a:pPr>
            <a:r>
              <a:rPr lang="en-US" sz="3600" dirty="0" smtClean="0">
                <a:solidFill>
                  <a:srgbClr val="FF0000"/>
                </a:solidFill>
              </a:rPr>
              <a:t>wherefore, I will make an help meet for him.</a:t>
            </a:r>
          </a:p>
          <a:p>
            <a:pPr>
              <a:buNone/>
            </a:pPr>
            <a:endParaRPr lang="en-US" sz="3600" b="1" dirty="0">
              <a:solidFill>
                <a:srgbClr val="FF0000"/>
              </a:solidFill>
            </a:endParaRPr>
          </a:p>
        </p:txBody>
      </p:sp>
      <p:pic>
        <p:nvPicPr>
          <p:cNvPr id="4098" name="Picture 2" descr="http://4.bp.blogspot.com/-CI3zDNtICH0/T4IePUlj1-I/AAAAAAAAABg/gZCt6ajsQ1U/s1600/adam_eve_.jpg"/>
          <p:cNvPicPr>
            <a:picLocks noChangeAspect="1" noChangeArrowheads="1"/>
          </p:cNvPicPr>
          <p:nvPr/>
        </p:nvPicPr>
        <p:blipFill>
          <a:blip r:embed="rId3" cstate="print"/>
          <a:srcRect/>
          <a:stretch>
            <a:fillRect/>
          </a:stretch>
        </p:blipFill>
        <p:spPr bwMode="auto">
          <a:xfrm>
            <a:off x="4419600" y="1193800"/>
            <a:ext cx="4038600" cy="53848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7030A0"/>
                </a:solidFill>
              </a:rPr>
              <a:t>Help Meet</a:t>
            </a:r>
            <a:endParaRPr lang="en-US" sz="4400" b="1" dirty="0">
              <a:solidFill>
                <a:srgbClr val="7030A0"/>
              </a:solidFill>
            </a:endParaRPr>
          </a:p>
        </p:txBody>
      </p:sp>
      <p:sp>
        <p:nvSpPr>
          <p:cNvPr id="3" name="Content Placeholder 2"/>
          <p:cNvSpPr>
            <a:spLocks noGrp="1"/>
          </p:cNvSpPr>
          <p:nvPr>
            <p:ph sz="quarter" idx="1"/>
          </p:nvPr>
        </p:nvSpPr>
        <p:spPr>
          <a:xfrm>
            <a:off x="304800" y="1219200"/>
            <a:ext cx="3505200" cy="4937760"/>
          </a:xfrm>
        </p:spPr>
        <p:txBody>
          <a:bodyPr>
            <a:normAutofit/>
          </a:bodyPr>
          <a:lstStyle/>
          <a:p>
            <a:pPr>
              <a:buNone/>
            </a:pPr>
            <a:r>
              <a:rPr lang="en-US" sz="2800" b="1" u="sng" dirty="0" smtClean="0">
                <a:solidFill>
                  <a:srgbClr val="C00000"/>
                </a:solidFill>
              </a:rPr>
              <a:t>Help (Hebrew </a:t>
            </a:r>
            <a:r>
              <a:rPr lang="en-US" sz="2800" b="1" i="1" u="sng" dirty="0" err="1" smtClean="0">
                <a:solidFill>
                  <a:srgbClr val="C00000"/>
                </a:solidFill>
              </a:rPr>
              <a:t>Ezar</a:t>
            </a:r>
            <a:r>
              <a:rPr lang="en-US" sz="2800" b="1" u="sng" dirty="0" smtClean="0">
                <a:solidFill>
                  <a:srgbClr val="C00000"/>
                </a:solidFill>
              </a:rPr>
              <a:t>)</a:t>
            </a:r>
          </a:p>
          <a:p>
            <a:pPr>
              <a:buNone/>
            </a:pPr>
            <a:r>
              <a:rPr lang="en-US" sz="2800" b="1" dirty="0" smtClean="0">
                <a:solidFill>
                  <a:srgbClr val="C00000"/>
                </a:solidFill>
              </a:rPr>
              <a:t>	-succor or to save</a:t>
            </a:r>
          </a:p>
          <a:p>
            <a:pPr>
              <a:buNone/>
            </a:pPr>
            <a:r>
              <a:rPr lang="en-US" sz="2800" b="1" u="sng" dirty="0" smtClean="0">
                <a:solidFill>
                  <a:srgbClr val="C00000"/>
                </a:solidFill>
              </a:rPr>
              <a:t>Meet (Hebrew </a:t>
            </a:r>
            <a:r>
              <a:rPr lang="en-US" sz="2800" b="1" i="1" u="sng" dirty="0" err="1" smtClean="0">
                <a:solidFill>
                  <a:srgbClr val="C00000"/>
                </a:solidFill>
              </a:rPr>
              <a:t>Neged</a:t>
            </a:r>
            <a:r>
              <a:rPr lang="en-US" sz="2800" b="1" u="sng" dirty="0" smtClean="0">
                <a:solidFill>
                  <a:srgbClr val="C00000"/>
                </a:solidFill>
              </a:rPr>
              <a:t>)</a:t>
            </a:r>
          </a:p>
          <a:p>
            <a:pPr>
              <a:buNone/>
            </a:pPr>
            <a:r>
              <a:rPr lang="en-US" sz="2800" b="1" dirty="0" smtClean="0">
                <a:solidFill>
                  <a:srgbClr val="C00000"/>
                </a:solidFill>
              </a:rPr>
              <a:t>- One like us</a:t>
            </a:r>
          </a:p>
          <a:p>
            <a:pPr>
              <a:buNone/>
            </a:pPr>
            <a:r>
              <a:rPr lang="en-US" sz="2800" b="1" u="sng" dirty="0" smtClean="0">
                <a:solidFill>
                  <a:srgbClr val="C00000"/>
                </a:solidFill>
              </a:rPr>
              <a:t>Help Meet- </a:t>
            </a:r>
          </a:p>
          <a:p>
            <a:pPr>
              <a:buNone/>
            </a:pPr>
            <a:r>
              <a:rPr lang="en-US" sz="2800" b="1" dirty="0" smtClean="0">
                <a:solidFill>
                  <a:srgbClr val="C00000"/>
                </a:solidFill>
              </a:rPr>
              <a:t>One, just like us, who saves us…</a:t>
            </a:r>
            <a:endParaRPr lang="en-US" sz="2800" b="1" dirty="0">
              <a:solidFill>
                <a:srgbClr val="C00000"/>
              </a:solidFill>
            </a:endParaRPr>
          </a:p>
        </p:txBody>
      </p:sp>
      <p:pic>
        <p:nvPicPr>
          <p:cNvPr id="2050" name="Picture 2" descr="http://static.guim.co.uk/sys-images/Lifeandhealth/Pix/pictures/2008/09/17/couple1.jpg"/>
          <p:cNvPicPr>
            <a:picLocks noChangeAspect="1" noChangeArrowheads="1"/>
          </p:cNvPicPr>
          <p:nvPr/>
        </p:nvPicPr>
        <p:blipFill>
          <a:blip r:embed="rId3" cstate="print"/>
          <a:srcRect/>
          <a:stretch>
            <a:fillRect/>
          </a:stretch>
        </p:blipFill>
        <p:spPr bwMode="auto">
          <a:xfrm>
            <a:off x="3924300" y="1371600"/>
            <a:ext cx="4953000" cy="2971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219200"/>
            <a:ext cx="4572000" cy="4953000"/>
          </a:xfrm>
        </p:spPr>
        <p:txBody>
          <a:bodyPr>
            <a:normAutofit/>
          </a:bodyPr>
          <a:lstStyle/>
          <a:p>
            <a:pPr>
              <a:buNone/>
            </a:pPr>
            <a:r>
              <a:rPr lang="en-US" b="1" dirty="0" smtClean="0">
                <a:solidFill>
                  <a:srgbClr val="7030A0"/>
                </a:solidFill>
              </a:rPr>
              <a:t>1 </a:t>
            </a:r>
            <a:r>
              <a:rPr lang="en-US" sz="2000" b="1" dirty="0" smtClean="0">
                <a:solidFill>
                  <a:srgbClr val="7030A0"/>
                </a:solidFill>
              </a:rPr>
              <a:t>Likewise, ye wives, </a:t>
            </a:r>
            <a:r>
              <a:rPr lang="en-US" sz="2000" b="1" i="1" dirty="0" smtClean="0">
                <a:solidFill>
                  <a:srgbClr val="7030A0"/>
                </a:solidFill>
              </a:rPr>
              <a:t>be</a:t>
            </a:r>
            <a:r>
              <a:rPr lang="en-US" sz="2000" b="1" dirty="0" smtClean="0">
                <a:solidFill>
                  <a:srgbClr val="7030A0"/>
                </a:solidFill>
              </a:rPr>
              <a:t> in subjection to your own husbands;</a:t>
            </a:r>
          </a:p>
          <a:p>
            <a:pPr>
              <a:buNone/>
            </a:pPr>
            <a:r>
              <a:rPr lang="en-US" b="1" dirty="0" smtClean="0">
                <a:solidFill>
                  <a:srgbClr val="7030A0"/>
                </a:solidFill>
              </a:rPr>
              <a:t>	</a:t>
            </a:r>
            <a:endParaRPr lang="en-US" b="1" dirty="0">
              <a:solidFill>
                <a:srgbClr val="7030A0"/>
              </a:solidFill>
            </a:endParaRPr>
          </a:p>
        </p:txBody>
      </p:sp>
      <p:sp>
        <p:nvSpPr>
          <p:cNvPr id="2" name="Title 1"/>
          <p:cNvSpPr>
            <a:spLocks noGrp="1"/>
          </p:cNvSpPr>
          <p:nvPr>
            <p:ph type="title"/>
          </p:nvPr>
        </p:nvSpPr>
        <p:spPr/>
        <p:txBody>
          <a:bodyPr>
            <a:normAutofit/>
          </a:bodyPr>
          <a:lstStyle/>
          <a:p>
            <a:r>
              <a:rPr lang="en-US" sz="5400" b="1" dirty="0" smtClean="0">
                <a:solidFill>
                  <a:srgbClr val="7030A0"/>
                </a:solidFill>
              </a:rPr>
              <a:t>1 Peter 3</a:t>
            </a:r>
            <a:endParaRPr lang="en-US" sz="5400" b="1" dirty="0">
              <a:solidFill>
                <a:srgbClr val="7030A0"/>
              </a:solidFill>
            </a:endParaRPr>
          </a:p>
        </p:txBody>
      </p:sp>
      <p:pic>
        <p:nvPicPr>
          <p:cNvPr id="2050" name="Picture 2" descr="http://mormonwoman.org/wp-content/uploads/2012/05/DSC03778.jpg"/>
          <p:cNvPicPr>
            <a:picLocks noChangeAspect="1" noChangeArrowheads="1"/>
          </p:cNvPicPr>
          <p:nvPr/>
        </p:nvPicPr>
        <p:blipFill>
          <a:blip r:embed="rId3" cstate="print"/>
          <a:srcRect/>
          <a:stretch>
            <a:fillRect/>
          </a:stretch>
        </p:blipFill>
        <p:spPr bwMode="auto">
          <a:xfrm>
            <a:off x="4953000" y="1447800"/>
            <a:ext cx="3935536" cy="3352800"/>
          </a:xfrm>
          <a:prstGeom prst="rect">
            <a:avLst/>
          </a:prstGeom>
          <a:noFill/>
        </p:spPr>
      </p:pic>
      <p:sp>
        <p:nvSpPr>
          <p:cNvPr id="5" name="TextBox 4"/>
          <p:cNvSpPr txBox="1"/>
          <p:nvPr/>
        </p:nvSpPr>
        <p:spPr>
          <a:xfrm>
            <a:off x="304800" y="1295400"/>
            <a:ext cx="4267200" cy="1631216"/>
          </a:xfrm>
          <a:prstGeom prst="rect">
            <a:avLst/>
          </a:prstGeom>
          <a:solidFill>
            <a:schemeClr val="bg1"/>
          </a:solidFill>
        </p:spPr>
        <p:txBody>
          <a:bodyPr wrap="square" rtlCol="0">
            <a:spAutoFit/>
          </a:bodyPr>
          <a:lstStyle/>
          <a:p>
            <a:r>
              <a:rPr lang="en-US" sz="2000" b="1" dirty="0" smtClean="0">
                <a:solidFill>
                  <a:srgbClr val="7030A0"/>
                </a:solidFill>
              </a:rPr>
              <a:t>1 Likewise, ye wives, be in     </a:t>
            </a:r>
            <a:r>
              <a:rPr lang="en-US" sz="2000" b="1" dirty="0" smtClean="0">
                <a:solidFill>
                  <a:srgbClr val="FF0000"/>
                </a:solidFill>
              </a:rPr>
              <a:t>Service </a:t>
            </a:r>
            <a:r>
              <a:rPr lang="en-US" sz="2000" b="1" dirty="0" smtClean="0">
                <a:solidFill>
                  <a:srgbClr val="7030A0"/>
                </a:solidFill>
              </a:rPr>
              <a:t>to your  own husbands;</a:t>
            </a:r>
          </a:p>
          <a:p>
            <a:endParaRPr lang="en-US" sz="2000" b="1" dirty="0" smtClean="0">
              <a:solidFill>
                <a:srgbClr val="7030A0"/>
              </a:solidFill>
            </a:endParaRPr>
          </a:p>
          <a:p>
            <a:endParaRPr lang="en-US" sz="2000" b="1" dirty="0" smtClean="0">
              <a:solidFill>
                <a:srgbClr val="7030A0"/>
              </a:solidFill>
            </a:endParaRPr>
          </a:p>
          <a:p>
            <a:endParaRPr lang="en-US" sz="2000" b="1" dirty="0">
              <a:solidFill>
                <a:srgbClr val="7030A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52400"/>
            <a:ext cx="3733800" cy="990600"/>
          </a:xfrm>
        </p:spPr>
        <p:txBody>
          <a:bodyPr>
            <a:normAutofit fontScale="90000"/>
          </a:bodyPr>
          <a:lstStyle/>
          <a:p>
            <a:r>
              <a:rPr lang="en-US" b="1" dirty="0" smtClean="0"/>
              <a:t>President Kimball</a:t>
            </a:r>
            <a:endParaRPr lang="en-US" b="1" dirty="0"/>
          </a:p>
        </p:txBody>
      </p:sp>
      <p:sp>
        <p:nvSpPr>
          <p:cNvPr id="3" name="Content Placeholder 2"/>
          <p:cNvSpPr>
            <a:spLocks noGrp="1"/>
          </p:cNvSpPr>
          <p:nvPr>
            <p:ph sz="quarter" idx="1"/>
          </p:nvPr>
        </p:nvSpPr>
        <p:spPr>
          <a:xfrm>
            <a:off x="152400" y="304800"/>
            <a:ext cx="5029200" cy="6324600"/>
          </a:xfrm>
        </p:spPr>
        <p:txBody>
          <a:bodyPr>
            <a:normAutofit fontScale="55000" lnSpcReduction="20000"/>
          </a:bodyPr>
          <a:lstStyle/>
          <a:p>
            <a:pPr>
              <a:buNone/>
            </a:pPr>
            <a:r>
              <a:rPr lang="en-US" sz="3300" b="1" dirty="0" smtClean="0">
                <a:solidFill>
                  <a:srgbClr val="C00000"/>
                </a:solidFill>
              </a:rPr>
              <a:t>“I have a question about the word </a:t>
            </a:r>
            <a:r>
              <a:rPr lang="en-US" sz="3300" b="1" i="1" dirty="0" smtClean="0">
                <a:solidFill>
                  <a:srgbClr val="C00000"/>
                </a:solidFill>
              </a:rPr>
              <a:t>rule</a:t>
            </a:r>
            <a:r>
              <a:rPr lang="en-US" sz="3300" b="1" dirty="0" smtClean="0">
                <a:solidFill>
                  <a:srgbClr val="C00000"/>
                </a:solidFill>
              </a:rPr>
              <a:t>. It gives the wrong impression. I would prefer to use the word </a:t>
            </a:r>
            <a:r>
              <a:rPr lang="en-US" sz="3300" b="1" i="1" dirty="0" smtClean="0">
                <a:solidFill>
                  <a:srgbClr val="C00000"/>
                </a:solidFill>
              </a:rPr>
              <a:t>preside</a:t>
            </a:r>
            <a:r>
              <a:rPr lang="en-US" sz="3300" b="1" dirty="0" smtClean="0">
                <a:solidFill>
                  <a:srgbClr val="C00000"/>
                </a:solidFill>
              </a:rPr>
              <a:t> because that’s what he does. A righteous husband presides over his wife and family.”….</a:t>
            </a:r>
          </a:p>
          <a:p>
            <a:pPr>
              <a:buNone/>
            </a:pPr>
            <a:r>
              <a:rPr lang="en-US" sz="3300" b="1" dirty="0" smtClean="0">
                <a:solidFill>
                  <a:srgbClr val="C00000"/>
                </a:solidFill>
              </a:rPr>
              <a:t>“Also we remember the man the Lord was talking about when he said these words to Eve. Adam was the great Michael, he who had helped Jehovah create the earth, the great first prophet of the Lord on earth, a most righteous son of God. </a:t>
            </a:r>
          </a:p>
          <a:p>
            <a:pPr>
              <a:buNone/>
            </a:pPr>
            <a:r>
              <a:rPr lang="en-US" sz="3300" b="1" dirty="0" smtClean="0">
                <a:solidFill>
                  <a:srgbClr val="C00000"/>
                </a:solidFill>
              </a:rPr>
              <a:t>Those who interpret God’s blessing upon Eve as a punishment have not understood the meaning of scripture. The Lord was telling Eve that she would be watched over, cared for, and protected by the righteous love of a noble husband as she entered the fallen world. </a:t>
            </a:r>
          </a:p>
          <a:p>
            <a:pPr>
              <a:buNone/>
            </a:pPr>
            <a:r>
              <a:rPr lang="en-US" sz="3300" b="1" dirty="0" smtClean="0">
                <a:solidFill>
                  <a:srgbClr val="C00000"/>
                </a:solidFill>
              </a:rPr>
              <a:t>In the misunderstandings typical of mortality, how ironic that many men take this verse and use it as license to exercise unrighteous dominion and to rule over their wives instead of treating their wives in a manner to encourage a spouse’s desire toward them.” </a:t>
            </a:r>
          </a:p>
          <a:p>
            <a:pPr>
              <a:buNone/>
            </a:pPr>
            <a:r>
              <a:rPr lang="en-US" sz="2800" b="1" dirty="0" smtClean="0">
                <a:solidFill>
                  <a:srgbClr val="C00000"/>
                </a:solidFill>
              </a:rPr>
              <a:t>	</a:t>
            </a:r>
            <a:r>
              <a:rPr lang="en-US" sz="2800" dirty="0" smtClean="0"/>
              <a:t>(</a:t>
            </a:r>
            <a:r>
              <a:rPr lang="en-US" sz="2300" dirty="0" smtClean="0"/>
              <a:t>S. Michael Wilcox, “I Have a Question,” </a:t>
            </a:r>
            <a:r>
              <a:rPr lang="en-US" sz="2300" i="1" dirty="0" smtClean="0"/>
              <a:t>Ensign</a:t>
            </a:r>
            <a:r>
              <a:rPr lang="en-US" sz="2300" dirty="0" smtClean="0"/>
              <a:t>, Feb. 1994, 63)</a:t>
            </a:r>
          </a:p>
        </p:txBody>
      </p:sp>
      <p:pic>
        <p:nvPicPr>
          <p:cNvPr id="24578" name="Picture 2" descr="http://institute.lds.org/content/images/manuals/pres-sm/12-206-2.gif"/>
          <p:cNvPicPr>
            <a:picLocks noChangeAspect="1" noChangeArrowheads="1"/>
          </p:cNvPicPr>
          <p:nvPr/>
        </p:nvPicPr>
        <p:blipFill>
          <a:blip r:embed="rId3" cstate="print"/>
          <a:srcRect/>
          <a:stretch>
            <a:fillRect/>
          </a:stretch>
        </p:blipFill>
        <p:spPr bwMode="auto">
          <a:xfrm>
            <a:off x="5333999" y="1143000"/>
            <a:ext cx="3345365" cy="4572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3217</TotalTime>
  <Words>395</Words>
  <Application>Microsoft Office PowerPoint</Application>
  <PresentationFormat>On-screen Show (4:3)</PresentationFormat>
  <Paragraphs>111</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Origin</vt:lpstr>
      <vt:lpstr>The Husband Whisperer</vt:lpstr>
      <vt:lpstr>Slide 2</vt:lpstr>
      <vt:lpstr>Now, some things to chew on</vt:lpstr>
      <vt:lpstr>Yesterday….</vt:lpstr>
      <vt:lpstr>The Horse Whisperer</vt:lpstr>
      <vt:lpstr>The Role of Women</vt:lpstr>
      <vt:lpstr>Help Meet</vt:lpstr>
      <vt:lpstr>1 Peter 3</vt:lpstr>
      <vt:lpstr>President Kimball</vt:lpstr>
      <vt:lpstr>1 Peter 3</vt:lpstr>
      <vt:lpstr>Key Component</vt:lpstr>
      <vt:lpstr>What Meekness is NOT</vt:lpstr>
      <vt:lpstr>The Pattern</vt:lpstr>
      <vt:lpstr>Step 1- Own Personal Conduct</vt:lpstr>
      <vt:lpstr>Step 2     Spirit to Spirit</vt:lpstr>
      <vt:lpstr>Step 3-    Empathy (I Statements)</vt:lpstr>
      <vt:lpstr>Step 4-   Planning</vt:lpstr>
      <vt:lpstr>Misunderstanding</vt:lpstr>
      <vt:lpstr>Careful!!!</vt:lpstr>
      <vt:lpstr>Edward Partridge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Proverbs 8</dc:title>
  <dc:creator>Kevin</dc:creator>
  <cp:lastModifiedBy>Kevin Hinckley</cp:lastModifiedBy>
  <cp:revision>104</cp:revision>
  <dcterms:created xsi:type="dcterms:W3CDTF">2012-06-05T13:22:15Z</dcterms:created>
  <dcterms:modified xsi:type="dcterms:W3CDTF">2012-08-15T02:49:39Z</dcterms:modified>
</cp:coreProperties>
</file>