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3" r:id="rId3"/>
    <p:sldId id="257" r:id="rId4"/>
    <p:sldId id="259" r:id="rId5"/>
    <p:sldId id="258" r:id="rId6"/>
    <p:sldId id="264" r:id="rId7"/>
    <p:sldId id="260" r:id="rId8"/>
    <p:sldId id="265" r:id="rId9"/>
    <p:sldId id="262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20D5-A0CE-4F55-BEA4-13C1E09A2AF9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D3C1-FB21-4410-8F95-ED5FFBB37AC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73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20D5-A0CE-4F55-BEA4-13C1E09A2AF9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D3C1-FB21-4410-8F95-ED5FFBB37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9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20D5-A0CE-4F55-BEA4-13C1E09A2AF9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D3C1-FB21-4410-8F95-ED5FFBB37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0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20D5-A0CE-4F55-BEA4-13C1E09A2AF9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D3C1-FB21-4410-8F95-ED5FFBB37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1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20D5-A0CE-4F55-BEA4-13C1E09A2AF9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D3C1-FB21-4410-8F95-ED5FFBB37AC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35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20D5-A0CE-4F55-BEA4-13C1E09A2AF9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D3C1-FB21-4410-8F95-ED5FFBB37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4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20D5-A0CE-4F55-BEA4-13C1E09A2AF9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D3C1-FB21-4410-8F95-ED5FFBB37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7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20D5-A0CE-4F55-BEA4-13C1E09A2AF9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D3C1-FB21-4410-8F95-ED5FFBB37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20D5-A0CE-4F55-BEA4-13C1E09A2AF9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D3C1-FB21-4410-8F95-ED5FFBB37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D5420D5-A0CE-4F55-BEA4-13C1E09A2AF9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82D3C1-FB21-4410-8F95-ED5FFBB37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20D5-A0CE-4F55-BEA4-13C1E09A2AF9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D3C1-FB21-4410-8F95-ED5FFBB37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6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D5420D5-A0CE-4F55-BEA4-13C1E09A2AF9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82D3C1-FB21-4410-8F95-ED5FFBB37AC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37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2-b.examiner.com/sites/default/files/styles/image_content_width/hash/f5/86/f586f41e9b76d634eb8d3b52fc33e8db.jpg?itok=FGM2QW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5" y="-103534"/>
            <a:ext cx="6885305" cy="68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4627" y="0"/>
            <a:ext cx="5120640" cy="161848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Puffed Up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7505" y="4455620"/>
            <a:ext cx="4100946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 Nephi 26-29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6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5835535" cy="4289059"/>
          </a:xfrm>
        </p:spPr>
        <p:txBody>
          <a:bodyPr>
            <a:normAutofit/>
          </a:bodyPr>
          <a:lstStyle/>
          <a:p>
            <a:pPr fontAlgn="base"/>
            <a:r>
              <a:rPr lang="en-US" sz="2800" b="1" dirty="0">
                <a:solidFill>
                  <a:srgbClr val="002060"/>
                </a:solidFill>
              </a:rPr>
              <a:t>1 Now as touching things offered unto idols, we know that we all have knowledge. Knowledge </a:t>
            </a:r>
            <a:r>
              <a:rPr lang="en-US" sz="2800" b="1" dirty="0" err="1">
                <a:solidFill>
                  <a:srgbClr val="002060"/>
                </a:solidFill>
              </a:rPr>
              <a:t>puffeth</a:t>
            </a:r>
            <a:r>
              <a:rPr lang="en-US" sz="2800" b="1" dirty="0">
                <a:solidFill>
                  <a:srgbClr val="002060"/>
                </a:solidFill>
              </a:rPr>
              <a:t> up, </a:t>
            </a:r>
            <a:r>
              <a:rPr lang="en-US" sz="2800" b="1" dirty="0" smtClean="0">
                <a:solidFill>
                  <a:srgbClr val="002060"/>
                </a:solidFill>
              </a:rPr>
              <a:t>but charity</a:t>
            </a:r>
            <a:r>
              <a:rPr lang="en-US" sz="2800" b="1" dirty="0">
                <a:solidFill>
                  <a:srgbClr val="002060"/>
                </a:solidFill>
              </a:rPr>
              <a:t> </a:t>
            </a:r>
            <a:r>
              <a:rPr lang="en-US" sz="2800" b="1" dirty="0" err="1">
                <a:solidFill>
                  <a:srgbClr val="002060"/>
                </a:solidFill>
              </a:rPr>
              <a:t>edifieth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sz="2800" b="1" dirty="0">
                <a:solidFill>
                  <a:srgbClr val="002060"/>
                </a:solidFill>
              </a:rPr>
              <a:t> 2 And if any man think that he </a:t>
            </a:r>
            <a:r>
              <a:rPr lang="en-US" sz="2800" b="1" dirty="0" err="1">
                <a:solidFill>
                  <a:srgbClr val="002060"/>
                </a:solidFill>
              </a:rPr>
              <a:t>knoweth</a:t>
            </a:r>
            <a:r>
              <a:rPr lang="en-US" sz="2800" b="1" dirty="0">
                <a:solidFill>
                  <a:srgbClr val="002060"/>
                </a:solidFill>
              </a:rPr>
              <a:t> any thing, he </a:t>
            </a:r>
            <a:r>
              <a:rPr lang="en-US" sz="2800" b="1" dirty="0" err="1">
                <a:solidFill>
                  <a:srgbClr val="002060"/>
                </a:solidFill>
              </a:rPr>
              <a:t>knoweth</a:t>
            </a:r>
            <a:r>
              <a:rPr lang="en-US" sz="2800" b="1" dirty="0">
                <a:solidFill>
                  <a:srgbClr val="002060"/>
                </a:solidFill>
              </a:rPr>
              <a:t> nothing yet as he ought to know.</a:t>
            </a:r>
          </a:p>
          <a:p>
            <a:pPr fontAlgn="base"/>
            <a:r>
              <a:rPr lang="en-US" sz="2800" b="1" dirty="0">
                <a:solidFill>
                  <a:srgbClr val="002060"/>
                </a:solidFill>
              </a:rPr>
              <a:t> 3 But if any man love God, the same is known of him.</a:t>
            </a:r>
          </a:p>
          <a:p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17" y="286603"/>
            <a:ext cx="4153763" cy="623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7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Nephi’s Final </a:t>
            </a:r>
            <a:r>
              <a:rPr lang="en-US" sz="5400" b="1" dirty="0" err="1" smtClean="0">
                <a:solidFill>
                  <a:srgbClr val="FF0000"/>
                </a:solidFill>
              </a:rPr>
              <a:t>Peshar</a:t>
            </a:r>
            <a:r>
              <a:rPr lang="en-US" sz="5400" b="1" dirty="0" smtClean="0">
                <a:solidFill>
                  <a:srgbClr val="FF0000"/>
                </a:solidFill>
              </a:rPr>
              <a:t> (Commentary)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1329" y="4196539"/>
            <a:ext cx="3341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Future: Israel, Gentiles and “his” book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141874" y="2230468"/>
            <a:ext cx="4069262" cy="94460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His Own Visions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141874" y="3334786"/>
            <a:ext cx="4048213" cy="94460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Isaiah (Chapter 29)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141874" y="4409898"/>
            <a:ext cx="4048213" cy="94460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 Revelation</a:t>
            </a:r>
            <a:endParaRPr lang="en-US" dirty="0"/>
          </a:p>
        </p:txBody>
      </p:sp>
      <p:pic>
        <p:nvPicPr>
          <p:cNvPr id="1026" name="Picture 2" descr="http://cdn.c.photoshelter.com/img-get2/I0000sgeaFA_6IdY/fit=1000x750/Wailing-Wall-Israel-5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472" y="1868558"/>
            <a:ext cx="3303433" cy="219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33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sme.berkeley.edu/wordpress/wp-content/uploads/2013/11/Rock-Climbing-Wallpaper-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301" y="94828"/>
            <a:ext cx="4497185" cy="1450757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Striving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4837" y="4522432"/>
            <a:ext cx="5012574" cy="402336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Nephi 26:11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629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Spirit as the Mediator </a:t>
            </a:r>
            <a:endParaRPr lang="en-US" dirty="0"/>
          </a:p>
        </p:txBody>
      </p:sp>
      <p:pic>
        <p:nvPicPr>
          <p:cNvPr id="1026" name="Picture 2" descr="http://thenextweb.com/wp-content/blogs.dir/1/files/2011/10/SunR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9" y="1803862"/>
            <a:ext cx="3466408" cy="226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ldscdn.org/images/media-library/gospel-art/old-testament/adam-eve-altar-39689-pri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76380" y="2543695"/>
            <a:ext cx="2611396" cy="391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125709">
            <a:off x="4730449" y="2464746"/>
            <a:ext cx="4078113" cy="165099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Reveals God to Man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eft Arrow 4"/>
          <p:cNvSpPr/>
          <p:nvPr/>
        </p:nvSpPr>
        <p:spPr>
          <a:xfrm rot="1003204">
            <a:off x="4024004" y="4061250"/>
            <a:ext cx="4204952" cy="165423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Reveals Man to God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28" y="4429065"/>
            <a:ext cx="448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rgbClr val="002060"/>
                </a:solidFill>
                <a:effectLst/>
                <a:latin typeface="Palatino"/>
              </a:rPr>
              <a:t>Romans 8:26 Likewise the Spirit also </a:t>
            </a:r>
            <a:r>
              <a:rPr lang="en-US" b="1" i="0" dirty="0" err="1" smtClean="0">
                <a:solidFill>
                  <a:srgbClr val="002060"/>
                </a:solidFill>
                <a:effectLst/>
                <a:latin typeface="Palatino"/>
              </a:rPr>
              <a:t>helpeth</a:t>
            </a:r>
            <a:r>
              <a:rPr lang="en-US" b="1" i="0" dirty="0" smtClean="0">
                <a:solidFill>
                  <a:srgbClr val="002060"/>
                </a:solidFill>
                <a:effectLst/>
                <a:latin typeface="Palatino"/>
              </a:rPr>
              <a:t> our infirmities: for we know not what we should pray for as we ought: </a:t>
            </a:r>
          </a:p>
          <a:p>
            <a:r>
              <a:rPr lang="en-US" b="1" i="0" dirty="0" smtClean="0">
                <a:solidFill>
                  <a:srgbClr val="002060"/>
                </a:solidFill>
                <a:effectLst/>
                <a:latin typeface="Palatino"/>
              </a:rPr>
              <a:t>but the Spirit itself </a:t>
            </a:r>
            <a:r>
              <a:rPr lang="en-US" b="1" i="0" dirty="0" err="1" smtClean="0">
                <a:solidFill>
                  <a:srgbClr val="002060"/>
                </a:solidFill>
                <a:effectLst/>
                <a:latin typeface="Palatino"/>
              </a:rPr>
              <a:t>maketh</a:t>
            </a:r>
            <a:r>
              <a:rPr lang="en-US" b="1" i="0" dirty="0" smtClean="0">
                <a:solidFill>
                  <a:srgbClr val="002060"/>
                </a:solidFill>
                <a:effectLst/>
                <a:latin typeface="Palatino"/>
              </a:rPr>
              <a:t> intercession for us with </a:t>
            </a:r>
            <a:r>
              <a:rPr lang="en-US" b="1" i="0" dirty="0" err="1" smtClean="0">
                <a:solidFill>
                  <a:srgbClr val="002060"/>
                </a:solidFill>
                <a:effectLst/>
                <a:latin typeface="Palatino"/>
              </a:rPr>
              <a:t>groanings</a:t>
            </a:r>
            <a:r>
              <a:rPr lang="en-US" b="1" i="0" dirty="0" smtClean="0">
                <a:solidFill>
                  <a:srgbClr val="002060"/>
                </a:solidFill>
                <a:effectLst/>
                <a:latin typeface="Palatino"/>
              </a:rPr>
              <a:t> which cannot be </a:t>
            </a:r>
            <a:r>
              <a:rPr lang="en-US" b="1" dirty="0" smtClean="0">
                <a:solidFill>
                  <a:srgbClr val="002060"/>
                </a:solidFill>
                <a:latin typeface="Palatino"/>
              </a:rPr>
              <a:t>[expressed]</a:t>
            </a:r>
            <a:r>
              <a:rPr lang="en-US" b="1" i="0" dirty="0" smtClean="0">
                <a:solidFill>
                  <a:srgbClr val="002060"/>
                </a:solidFill>
                <a:effectLst/>
                <a:latin typeface="Palatino"/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4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Sleeping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giftofsleepconsulting.com/wp-content/uploads/2014/03/philadelphia-baby-sleep-training-clo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32" y="1845734"/>
            <a:ext cx="780097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8989" y="1748579"/>
            <a:ext cx="4696691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 Nephi 27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Enemies of the Book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 Nephi 28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greece.greekreporter.com/files/iereis_533_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528" y="2286309"/>
            <a:ext cx="50768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34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Puffing Up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2 Nephi 28:13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://lisawallerrogers.files.wordpress.com/2010/01/versailles-hall-of-mirr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34" y="1582844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21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</a:rPr>
              <a:t>Brian Regan</a:t>
            </a:r>
            <a:endParaRPr lang="en-US" sz="7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Beware the Me Monster</a:t>
            </a:r>
            <a:endParaRPr lang="en-US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7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CS Lewis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97" y="1845734"/>
            <a:ext cx="5949863" cy="4417280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002060"/>
                </a:solidFill>
              </a:rPr>
              <a:t>According to Christian teachers, the essential vice, the utmost evil, is Pride. </a:t>
            </a:r>
            <a:r>
              <a:rPr lang="en-US" sz="2400" b="1" i="1" dirty="0" err="1">
                <a:solidFill>
                  <a:srgbClr val="002060"/>
                </a:solidFill>
              </a:rPr>
              <a:t>Unchastity</a:t>
            </a:r>
            <a:r>
              <a:rPr lang="en-US" sz="2400" b="1" i="1" dirty="0">
                <a:solidFill>
                  <a:srgbClr val="002060"/>
                </a:solidFill>
              </a:rPr>
              <a:t>, anger, greed, drunkenness, and all that, are mere flea bites in comparison: it was through Pride that the devil became the devil: </a:t>
            </a:r>
            <a:endParaRPr lang="en-US" sz="2400" b="1" i="1" dirty="0" smtClean="0">
              <a:solidFill>
                <a:srgbClr val="002060"/>
              </a:solidFill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</a:rPr>
              <a:t>Pride </a:t>
            </a:r>
            <a:r>
              <a:rPr lang="en-US" sz="2400" b="1" i="1" dirty="0">
                <a:solidFill>
                  <a:srgbClr val="002060"/>
                </a:solidFill>
              </a:rPr>
              <a:t>leads to every other vice: it is the complete anti-God state of mind…</a:t>
            </a:r>
            <a:br>
              <a:rPr lang="en-US" sz="2400" b="1" i="1" dirty="0">
                <a:solidFill>
                  <a:srgbClr val="002060"/>
                </a:solidFill>
              </a:rPr>
            </a:br>
            <a:endParaRPr lang="en-US" sz="2400" b="1" i="1" dirty="0" smtClean="0">
              <a:solidFill>
                <a:srgbClr val="002060"/>
              </a:solidFill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</a:rPr>
              <a:t>… </a:t>
            </a:r>
            <a:r>
              <a:rPr lang="en-US" sz="2400" b="1" i="1" dirty="0">
                <a:solidFill>
                  <a:srgbClr val="002060"/>
                </a:solidFill>
              </a:rPr>
              <a:t>it is Pride which has been the chief cause of misery in every nation and every family since the world began.</a:t>
            </a:r>
            <a:r>
              <a:rPr lang="en-US" sz="2400" b="1" i="1" baseline="30000" dirty="0">
                <a:solidFill>
                  <a:srgbClr val="002060"/>
                </a:solidFill>
              </a:rPr>
              <a:t>1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patrickeades.com/wp-content/uploads/2011/03/Proud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94" y="432262"/>
            <a:ext cx="4524490" cy="60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1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6147</TotalTime>
  <Words>139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Palatino</vt:lpstr>
      <vt:lpstr>Retrospect</vt:lpstr>
      <vt:lpstr>Puffed Up</vt:lpstr>
      <vt:lpstr>Nephi’s Final Peshar (Commentary)</vt:lpstr>
      <vt:lpstr>Striving</vt:lpstr>
      <vt:lpstr>The Spirit as the Mediator </vt:lpstr>
      <vt:lpstr>Sleeping</vt:lpstr>
      <vt:lpstr>Enemies of the Book</vt:lpstr>
      <vt:lpstr>Puffing Up</vt:lpstr>
      <vt:lpstr>Brian Regan</vt:lpstr>
      <vt:lpstr>CS Lewis</vt:lpstr>
      <vt:lpstr>Knowledge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Nephi’s Commentary</dc:title>
  <dc:creator>Kevin Hinckley</dc:creator>
  <cp:lastModifiedBy>Bron</cp:lastModifiedBy>
  <cp:revision>11</cp:revision>
  <dcterms:created xsi:type="dcterms:W3CDTF">2016-01-13T14:18:26Z</dcterms:created>
  <dcterms:modified xsi:type="dcterms:W3CDTF">2016-01-18T03:59:27Z</dcterms:modified>
</cp:coreProperties>
</file>