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8" r:id="rId4"/>
    <p:sldId id="262" r:id="rId5"/>
    <p:sldId id="263" r:id="rId6"/>
    <p:sldId id="257"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11/12/2015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11/12/2015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11/12/2015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11/12/2015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11/12/2015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hepquest.files.wordpress.com/2015/01/bedouin-t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2" y="-274320"/>
            <a:ext cx="11741954" cy="7132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6500" y="-617203"/>
            <a:ext cx="10993549" cy="1475013"/>
          </a:xfrm>
        </p:spPr>
        <p:txBody>
          <a:bodyPr>
            <a:normAutofit/>
          </a:bodyPr>
          <a:lstStyle/>
          <a:p>
            <a:r>
              <a:rPr lang="en-US" sz="4400" b="1" dirty="0" smtClean="0"/>
              <a:t>Lehi in the wilderness</a:t>
            </a:r>
            <a:endParaRPr lang="en-US" sz="4400" b="1" dirty="0"/>
          </a:p>
        </p:txBody>
      </p:sp>
      <p:sp>
        <p:nvSpPr>
          <p:cNvPr id="3" name="Subtitle 2"/>
          <p:cNvSpPr>
            <a:spLocks noGrp="1"/>
          </p:cNvSpPr>
          <p:nvPr>
            <p:ph type="subTitle" idx="1"/>
          </p:nvPr>
        </p:nvSpPr>
        <p:spPr/>
        <p:txBody>
          <a:bodyPr>
            <a:noAutofit/>
          </a:bodyPr>
          <a:lstStyle/>
          <a:p>
            <a:r>
              <a:rPr lang="en-US" sz="4400" b="1" dirty="0" smtClean="0">
                <a:solidFill>
                  <a:schemeClr val="bg1"/>
                </a:solidFill>
                <a:effectLst>
                  <a:outerShdw blurRad="38100" dist="38100" dir="2700000" algn="tl">
                    <a:srgbClr val="000000">
                      <a:alpha val="43137"/>
                    </a:srgbClr>
                  </a:outerShdw>
                </a:effectLst>
              </a:rPr>
              <a:t>1 Nephi 16</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2370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effectLst>
                  <a:outerShdw blurRad="38100" dist="38100" dir="2700000" algn="tl">
                    <a:srgbClr val="000000">
                      <a:alpha val="43137"/>
                    </a:srgbClr>
                  </a:outerShdw>
                </a:effectLst>
              </a:rPr>
              <a:t>Reminder…</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1192" y="2695885"/>
            <a:ext cx="4256814" cy="3678303"/>
          </a:xfrm>
        </p:spPr>
        <p:txBody>
          <a:bodyPr>
            <a:noAutofit/>
          </a:bodyPr>
          <a:lstStyle/>
          <a:p>
            <a:pPr marL="0" indent="0">
              <a:buNone/>
            </a:pPr>
            <a:r>
              <a:rPr lang="en-US" sz="2400" b="1" u="sng" dirty="0" smtClean="0">
                <a:solidFill>
                  <a:srgbClr val="C00000"/>
                </a:solidFill>
              </a:rPr>
              <a:t>Believing Deuteronomists…</a:t>
            </a:r>
          </a:p>
          <a:p>
            <a:pPr marL="0" indent="0">
              <a:buNone/>
            </a:pPr>
            <a:r>
              <a:rPr lang="en-US" sz="2400" b="1" dirty="0" smtClean="0">
                <a:solidFill>
                  <a:srgbClr val="C00000"/>
                </a:solidFill>
              </a:rPr>
              <a:t>Prophets receive revelation only to interpret the Law</a:t>
            </a:r>
          </a:p>
          <a:p>
            <a:pPr marL="0" indent="0">
              <a:buNone/>
            </a:pPr>
            <a:r>
              <a:rPr lang="en-US" sz="2400" b="1" dirty="0" smtClean="0">
                <a:solidFill>
                  <a:srgbClr val="C00000"/>
                </a:solidFill>
              </a:rPr>
              <a:t>Salvation comes through the Law of Moses</a:t>
            </a:r>
          </a:p>
          <a:p>
            <a:pPr marL="0" indent="0">
              <a:buNone/>
            </a:pPr>
            <a:r>
              <a:rPr lang="en-US" sz="2400" b="1" dirty="0" smtClean="0">
                <a:solidFill>
                  <a:srgbClr val="C00000"/>
                </a:solidFill>
              </a:rPr>
              <a:t>Salvation will come only to blood Israel</a:t>
            </a:r>
          </a:p>
          <a:p>
            <a:pPr marL="0" indent="0">
              <a:buNone/>
            </a:pPr>
            <a:r>
              <a:rPr lang="en-US" sz="2400" b="1" dirty="0" smtClean="0">
                <a:solidFill>
                  <a:srgbClr val="C00000"/>
                </a:solidFill>
              </a:rPr>
              <a:t>Ordinances can only take place at the Temple at Jerusalem</a:t>
            </a:r>
          </a:p>
          <a:p>
            <a:pPr marL="0" indent="0">
              <a:buNone/>
            </a:pPr>
            <a:endParaRPr lang="en-US" sz="2400" b="1" dirty="0">
              <a:solidFill>
                <a:srgbClr val="C00000"/>
              </a:solidFill>
            </a:endParaRPr>
          </a:p>
        </p:txBody>
      </p:sp>
      <p:sp>
        <p:nvSpPr>
          <p:cNvPr id="4" name="AutoShape 2" descr="data:image/jpeg;base64,/9j/4AAQSkZJRgABAQAAAQABAAD/2wCEAAkGBxQTEhQUExQWFBUXFh8XFxgYFxcYFxgYGBgXGRgYFxcYHiggGBwlHBcYITEhJSksLi4uFx8zODMsNygtLisBCgoKDg0OGxAQGywkHyQsLCw0LCwsLCwsLCwsLCwsLCwsLCwsLCwsLCwsLCwsLCwsLCwsLCwsLCwsLCwsLCwsLP/AABEIALcBEwMBIgACEQEDEQH/xAAcAAACAgMBAQAAAAAAAAAAAAAEBQIDAAEGBwj/xAA/EAABAwIEAwUGBAQGAQUAAAABAAIRAyEEEjFBBVFhInGBkfAGE6GxwdEyQuHxBxRSYiNTcoKSokMVFjOT4v/EABkBAAMBAQEAAAAAAAAAAAAAAAIDBAEABf/EACoRAAMAAgIBBAAGAgMAAAAAAAABAgMREiExBBNBURQiMmHR8HGxBUKB/9oADAMBAAIRAxEAPwDxxqm1QhEYeJHd9ELZqnb0TE38ExwtMWtshmAfGT4I3DuEJVUW48K3thjYIgNusZgS5zbG+um+gHMqVJwMRv8AFMcPWjLeIKTT0V418oKoUSaf4RbU2nWPQUnUgWgOiIhTFQQANbfIzt3IzDQTcdUvmc8fyF8OwOUCBA6WT2hhIjzWYVgi/q37o8kCO5Yq2JZF1PVUYmnMIg1J81EmRt80SYtlZoEd36K6syAPXepyTFx5f/pTewkgW05fqsfg4pobDZTfIv8AXnZXUqZtMadVGu3VK2Gkap0p11+Ctp0raKpk+v2RjHD6rZfZrRD3MlwKpq4cAR4o2q6Ce5VWLUYOgEkAaIgEPE7x2hy/TVaxBaI7/kiMDg8kuIu4+Q2WKmDSWjGYeI1sDr4BCNw0AwNDH7pxl+SE/qCLwCc7i8BLzMRB+S5zieEGU23ldxUogDf1qk9aNovO0+PxWOmtDZW0cQcHlnZLThwTEjXTlNl12KptDQSZkaW6fb4pPVoj8oE+CObDcpiHE4bLJOosElqUyIB1krqscGk8yfsPXik9XDNJER8E6L67J8uPk+hTX/CB4oN6fVaQGgmNhEpTiQJgXj4BNmhGTE12wEhZCk5YUYgqyrFMELFpxtqJDSC09VChTJEeKKNMtI8PmUtsoiVrZcRE90+avwpMX9StCLjoOfJEYFm5SW+i6Vuui3DMJcB5J1QwpIMGSDa42Q2DYJ7h8+vdKMMjKOZv62SbrY/HHENpYUkNcbEAQczeW83R1JuVw70LhKQyGItvI3IEWvpKLgWjT1PyU7rsa0P2jqLogPkwlrKsGOny9FW4erB6zdAr0TVAxAie5WsZLQfggm4i53uiqVW49XTZyIU4YWylIAU6LLqTKgjTfyW2uGm8om9gpaNmnqVV7q0og1IBWUzIS9BoFLYKnh23nNp0CuqhRbqu0aZUN9fMBCucdjbwV1YzMqgfDyWVX0ckD16hls3uZsF1DoNxcG4I08FyuLdcbXj4FEcFxBbUy9shwAAAkD+48uXitx5NPTMudrZ0EIV1Oxjn6+aKc6GyoN0lVNEwDiKXZg8rpLVZew9BPMWJB7/Polb2GL7aaJGT40NhijEsBaCBMGAO4kfOUqxdE5TNvLTb4WXRvFrAbjxn90DiYcCFnIbJwuJEajc35+vshXUTOgEJxxJwE2s1xPnH6JexjjcEED43Og8QnKuihY0LMbROUmTrG4/dI3sguMmSCuk4laJk2+f7JLXbe435fD5J+OiX1GNCvKZUsW2LIgUwCZMefPT4wqcZc20iydvbINJS/sDKxTyrEYoNwjflorCL+PPuUG201k/RWMcQ6epStD1XSQR7k5S699++QrKTr9PXrxVlKocob/VJv3qNVmV0JTfwXYuuxlgnQ1xO/Im8RE+aKaZgkEwY756IJrhlEbSTty80dhMMX5SCNJ1FzMiBNzYeSRX2XQ0dJw9jsgA7JnUgbNmfPdUfzEcpJ8uf1R2FwQFPtkSMxu43MdDaIQFOmA4ybetFIjk09jSjijY6q4POaeh+cIOrVZSaCSNNzFo5n7HVa4djRVhpaab4zcwWF2oI68+iF4648kuhTuOWvkbUyWmJB9XRtCCQh6dEZhrHrVF4WmANPkhlMCmhhSiPH6oqk1p011hD02iIRVBiqhCKKXN5K6nSIW6DZPropvEbItGbKKrxeyrYVKq26kRMIWaD1dyhnydEY9kAzYCSegGq4ij7bZqhDaQdTBAkOOeCdcsRO8TzusWN14NdJHTYmlbxBTDgVVjMwJgmInQxPxkqk05ad1TTcW1WEAHtAAHS9vDXVCvytMx9rQ+xRM9ywmRyVlXUoZzvXirCYFrmOm/j6CDrP7JIvofA9EZjaVx610+SDxYytJOwuPpHVIpMNMHrQRFxuOkIDENiDsj6Dw9oInS0ixAtY6FA4qeQi/jp68Euk0x0s5HidPM8gyJ5CbxF0P7gNsNwY8UXxRrsxOh7+pQ2dxBJi1rHnF58UzT0VzaFONYT0vqEuq0iA0G7gBPhuU3qZs0bC9u77qnEUROeZJt0hPh66FZnvs5rFtubetSqq7NE0r0ABJvN/tA8UBVuqUzybTT7Ay1YrIWIgNBVKloSN49eai94zGLD6K+lRneQPqqw3tHbslLT7KKjSRdQd+G9rDe14sfWitqkuIOp36aKsVBlAB0jn4kSptdLjshofh+gukeyBG2v06J/wiiARYy0Am9ogR2YvBv5pEwXgd/lt8U2xFf3VEmQDeIJnlB2HPwU+Rb6K/ceg/iHHxThouRM/wCouJ212SR3GnneB3JdgKfvjmM5QYtq48gdgukwFJjdGtHWJPmsnCl5EPNTfQtfihVIL3EkWEmR4BdJ7KsGZzibyA1o0y2lwjW4jw6obEcPp1dW5HbObr/uG6V4Sq/DVoOoM20M6OHQhBkhpdDZf2ejN2k72/VH0KggaKrBtbVpNeB+ICPqPAomjhxF0iUzKaCsMUS02gSoU6YAsrmDdPQpmUhcqbmGNVbTbP0UYRaB2LcdiWUWOqVHBrG3J+QA3JOy854x7eVqjiKP+CzawLz3k2Hgr/4vcVy1qdH8oYKhHNzi4DxAb/2XGYKiXXd5bfqtnG2c7S8huI4xWqAipVe8EQQ5zi097ZhRo1QAQOySLG5bO0jWE1wmAa7VrT4D5qriPAiG56Unmzp/ad+7y5Lqx6GxR6ZgMW2tSBZyAI3BgW/VXswmdwbcTv3LzL2P4waNVoJ7DjBHTf7+C9Xp4wsgADr1vbRJ63+Y6lrwMCyLXPeZPmdULinBoLjoASeZAEn5K9mIa+YmRz1ukPt3jfcYDE1ZginabSXENA7zMeKpl78EtLRz2J9ratQnK0MEAwAHOEwWhziTlJkagajnKEq8bqPYA9xyvbIjL2hrZwAbJF4zRAJEi68XxvE6tVxdUqOJJnWGg20aLDQaBTwFTE1KoNL3tWoAYgOqHKZDpF+ycxBm1054Ou2LWVL4PWMHxqmw5mFwGUH/AMcBoDS7V4s0Pa8mNHCJhWf+6mVC3WCJBygSCxr8xGacvaa215cBHPzivhsdRovq1TkaXX94WOe91QtzNgy68ZnNdAOU6qeHocQ92zEUS97XyQaUF7COwQWAZmQGtIgZR2SDIsPsT+wbzNvZ3dXFUX1HTULXAtn+0uIyg5JLS4EQJnXSDDGBVIDagdDBFMkZwJddwPa1BEESC0jVeScP9pMRQhshwGjXtkAtgNOxzNAABOgTbB+1NIk++plrJkNYfeB8isXipncM0vrZwdiNN0Nenr+/wMj1E/3+R/i8I6m9+aQYMTodBY79qUA+QAIvEJ/wriTMZSqtMupyS2o5rh7tz872sLiTmLYExYB4iGiElxbZcATYDNA2mNfghh7en5Q231teGLsQ8AQ4d0d23luldXTT9U0xDLdD3boCpe0QqJIsgCQsUywraYJHtGhlLhFu7v8AJLqrLxIJ016/sU0xz4dOsxPPf7BJQZcO+/0+imxPa2ehmldFzxHONPL18ERhGS5onUxy1QtQiDBHcCdtZnn9EVha2nz6gzJRPwbE/mG1B+XIO0SHh8ScpEEi2k31/RMOPYV9XC1GyJEFpsNHC3Pmk9HEN95dwtAkDkAE8xuO96Gta3KIvBm0nQm+vMKdp8lobfUsWcOwoa1rG6AR39fFOqGHiLrWFoZdkdSpp7E45NsppH7Qgdg73b3ixH1810LhA7tPsuY4kx73mGPLRpDTfnHNKab8FDaSPRvYoTgWE83R3Zv3T5oXO8Mx9KjRZTDxAZex1NzaOZKIZxpnM+Tvslzjf0Jq0/kfF8qymLQkbeNU9ztazla3jlIfnaO8x80XB/QHJDyk8zCscUnp8VYTZ7T3OB+qtGNC7R2zzL+LXDj/AD9GqT2XUf8Asxx+jwfBKcAxMPbLif8AM4s5bspjI3lY9o+LifABRwGHNlTPUi/NDHBWTM6Sh6FKylXqhjXk6AT5JVMuxrSORxFsQ7L/AJhjxK9jpZg0A7XheYeynDDWq+9eOw05jP5nTMD1ovQm47mVNS2wKaDPfZLxI3XnH8aPawe6bgmQS4B9U/0gEFjR1JE9BHO3Z4ziLWte4mwaSe4X+i+duKcQdXq1Kz7vqOzHpOgHQCB4Kj0kOq2/CJfUVpDH2LrtZimFzWukFoa5uYSRAvlJZGuYXEbXXWY3jn8s0DFMbiXPYGEHMC5ggnM5wMuBINztEA3XL+w+Ez4oOi1NpdqNYIbr1PwRvEa9OpxJgxDHPpMLKbwDBAMb7dpyquVVCJpzPQ6bxHDinVZSbmp1mhkBzWhozEEy6Hg3uXBxgDYGB8bxOn2KtRpyOIa12b3ZZ2Wu1Y33gBGpGpF9U0wNCgyfdU6Mua5rmljnAl4eGAwZLcpAIESXSPwweU9tMDhqWVtJhp1M57OZ7h7qLT7y85gYg6TIkSgji+l/sPI6/UzpuLYek4ipXo0/dlrc1SpUa5xaG2y5CH3JZDpk5u0J08zxDgXOLW5ASSGgkgCbAE3MaXXqX8R6QZgWgHV1MeGWQPhPgvKm9dEzF4AyedHZ+wNdzWV2h1ngCL2IjMTsAWOI6+CcOkkzAtB+Oi5v2PqlgrC0HKL3t2pj4J+yreJn1ukZFqmNim0kCY6iARYaaxolGIHNNcfUvcwY9Qk1UH0UUA5OyYyrEG+oSViboRyGdXGdq95mPEm3xSttYh09Z5Lp8TwlpP4dubufehanC6Y1b/2d5aqPHlhI9O8Nv5QifWl1tERRq3AR44dTn8Pxd90Qzh1O3Z10u7XzujrNIWPBf2hVSeSeq67h1KwkpWMExtSwiDzJ6broMERyRKk1sXkTVcQygx2yPotETy9WVVNgOimXRPchbGQgXidfKLam36pTTrPdAzOubGdhPrwVuPqZ3XiAPtfpe2+inw6nq49w+qpxzpEea+V/4NYyrBDQYtJPRUfzbxq46jlppN9luoQcznA3NptOwEHuVYNwZvudtbCLm19vPVNE7CP5541ceRsNddY1hV1uIu57HUDW8bc7eCgWzY68v7Zj4RFyhqh0vckzoRqbd4E+c7LGYZUxbnOAtfXnZAYquc2UaRdXUTq71zKApy93eUqg0MeGU5uukwbSOvel3DcOntCjZLooxL5DKMEcjGn2QWMaHGHCRuOcc0VoJ5I3A4Brm5nNkuk6kW20KRVJeStp8dIWsxpaAAIA0AsFXV4gfgnNThtMfl+LvuhqmCp/0/F33QPJIn2b+znOLcRPuK06e7dPkfuvIF6t/ERzKOFIAh1VwYDJ0HacbnkI/wBy8qceSr9KlwbJPUJqtM7b2I4rSZRdTbQDq5k5sxb7watGcvhpEH8sRJ1Sp2Mr/wA1iKmHaadQtOcNqZiMzmtOVwglxeWwBuRGyQUahaQ4RI5gOHiHAg+K6LCe2VZs52MqHMCHEQWBpBa1gbZjQ4BwgC4HII3LTbXyBympSfWjrTwnHUq5H8xQqh7sxDy8sZUzhxYGQ4w7MWg6ZXu0XL4vHNxBp0alD3DT7p3vG0WuqtpNp1ASC1rX1Wua5huYHuxrqjcH/EOqHO95RZUY+JAJa6Roc1xudkNifauia3vWYZ7SKeUONZxqNcNCC8OYRJJIcwk6yCsTyeGgvybT30dR/EHE08RgmuY4NGcPaXNewODWv7IloGYyezP5SvKYRvFuJ1MQ81KkFx1gAfJByjxy5nTBy1NVtD/glSGbaj4aI5mKMkm2yE9k2MdnDxMQdSNQeR6Jw3DU3GGUyRMTLg3XWZSMuRKmmPx4qqU0LsTVzW5+VkJVPeuldwukyZEk9XeWqX1sGyfw/F33Qzmn4NeCvtCI1AsTf+QZ/T8XfdaR+9IH4av2HbnkkjSBfuQmJYSASZuptdLzeJ0jvCjVZPQD1ooJWj1bfQHEGyIpjskk/shKmLJhrRB5qNHKHCS95ImGgkCbzYH4p3DfkT73HwOsBRJ7R3TrDtSOjjGMHaeB/qcZ8ibeSf4GuxwBFwbi8gjmD67zoWc1oQpe9sJpGFXjsRDCd9B3lWVzl0NksxDiTAExOsG5jvB5QUWOeVaCy3wjZQ5pgga5sv5j3X7+vNEY/GCkwsuXBhJjkBLjz/dbwNDtSfyxHkBptOqS+0NU++ZyEi206363HgrKeltEErbGbMTmbLHktOha6d4kuA0k/AeGzWd/U6Lbk7GBtrz1QODq9mOvQFu1iecwNdyiS+ztRvvMSQCeQ38bLk9rZjWnozE1ybEknQSZubTp1Gg+aAxFWx01t3E3jfor8RUuRsLx620sbi3IoEntRy1+Bif+KxmGsY6GAbn63N/Nb4ZQkqit2nA2gW8Sf2R/D8Uxrsoc0u/pm/lMpDuUOUNnRYKinGHslGFxgO1+n2Ka03AiQZHrySnafgrxzrybxGwG9vNN29kADQD5JHiKpaWEXOYW6C5+nmnhdop77HkTUg/uUFi3zPLqiKpSvHYkNBKXxN2ea/xG4p7yu2kLikDP+p0SPAAfFcivSRwHDmq6o9rqjn1HG4dlm5IygAZQQRJJvpJhFUuDYQQThrA5B2HGZJEuGaY7JGYixnRehGSYlSjzLx1dumeVrYK9QPB+HxLmMaGO92S4Vmgu7IufzajtG3a1UH+yWBJyiAWHM/8AxxIaQXAPmwEdxMa8z9+fpg/h6+0eZrCvTHewmFgiagJdILXsJDZ0DY7Q6911TV/hrTfLqOJMR2czQ4E3sXtIEW2HPVd+Ij5N/DZPg83Wwuuxf8Ocaz8LWVbScjxI0tD8pJM7ToVzWIwr2OyPY5jtYc0tMdx2sUybmvDF1jqfKG/smwF5B0OvMwJA8115dGggDYcly3A2CnldrufEfZdEMQ1wJBHr9VDm7tnoY05xo1jqt48QhXwYk3hbxzzI5fBDh6FLo3kXGisWCoeQWLOzdoqrVINkLiK5cdSOivdcoavTib+tlspDrfYFhbu3joSJPMnWAI800okAWS3hX4T5fP14Il2MGcMbtqUy029EcvrYzw+JI5eEgp5w/HNLYygiZInI5pNpkAiPAX13KWYXCZ235eu5Dtcabraj49CkTSe9D3LSWzoqeJDmWBaWktLXWIIPyk/EbEKk2/NG0REG+Zx6xMdR3oehXioGkdmpdvIkMb2XWkHKGwd4PJGNwsuaC10TmdIgbm5i+sQq/Svpk3ql2i+i3JTkSSbwZkzoNJ5ea5bjogNcTJzG8b8vCdO9dTxCXFrA0kHUwYHjEc/gk3EaOZh7BFjBIcDfNbtAG0SJPhdVV4Jl5F1GxDhPaHMkGZkQbaz+qYurCN7XB1iSIINpvHVJ8E4loG7bevmjwHFv4TGaRa23SwM630ScT8oZlXhoprVtYsPxGY0vp5i22mmq3F4mOyJJd8B47alTxVUiZN9IFvqbnVBsbNWOQHyn5j4rbfQMLbDMPh57T5k8ibDkOXejKVCkG5fdiPC3XTVUVagY2SUXw6nn21UdPrbZVK70kNeF4i8FxcP6HBszzaREnxBT7CPb+JhkOsZmQ4EiHdbGDqbTsuSxOHLD0+IRtOqS01AYqNsY/PyDhvIBE7GClvtf6Y6emdEyuDWj+kDzdf5ZfJPHOtK5IvitI/MAfG4PynxT+niZYsb3phryzK9QrnuIYxoIcSMs3IPaywc2SLk/htyzDQp08ykXFsG2HNNpObNoG/8AxsbHKIm31K2X2Y19gYqzmBqAvLs4c0lrQMzIDXGNA0GPBWtrXe3PGcPDHTIYC0MpiwsIDhoSA+6UVcRkeWVB2xG1u0JHWV0FKnTLe0DOW0ttO0zCXdufPyU+1i48k9m8RleMpLXUyAw5uy4vFZmUwbiWjN4IfimG98/L+CnVAD+ZfUrU2jvinTIHLtc0pxhc0nLdu246x0SjimLIaCJDoNhMSSNROut03Gqfhk2X20ttdHWZ7l4YAZkZg0EMfihDRv8AhEAf3BMMPWbmpt93TdkIjMG/jdSq1HQS23aa0WizpvouP4fxr3hzl7m1I7U3O251Fh5BdHwfAurtZkeRqWmbDrdBkfHqhs45pcoe0OcNif8ADc8E0S5vvC8PBYMlOg5xy1JaAXVMugFybEgq7jfD6ONpFlbLYRRrAklnvGgtcRIMHKDckEEaLm8Ziq1Elrnkh9zEQ7L2ZjSBlAtyHJNPZTirXf4bngCTlYQeyIa4hhB7QGRxh27rbypuv1z/AOBcJa4v+/39jhTgnUHvo1LupuLJ2IB7Lh0IgjoQqp5FO/a2Ri6w3GUGTNwxv0SMKpVyXJ/Ihyp/KadXdzlFUXZgDogyVdhngDxRsUwu6xbz9yxCcWFgn7pfxAyfmjS+3cqMSJC6eg/Ilqk05j8Lvn6n0Ew4CwQTFyfHzUX05ERmLrAc004czKA3IQP6uz8bzCLLX5dLyCsaVjUOysJBg6feUsqvk81VxPiDWPyF2gB80EeKtGknv+nTvPgUjDiet68h58s719DLG8RFNpeILqZhoP8AmFrYtuMpPxS5vtvid20z/tI+RSjE1nPMmdSQO/U9TpfoNgAqciuxTwWiLJTtnRt9vKw1pUz4u+63V9unOEOoN8HkfMFc0aardTTeQriP+FcWzvcMuWRpM6Gfh9UzxPHm0MrXMcZEg+J67LkcE8teD1TvjlHNTBDiQHWkCwNtgOmqU/y3v7GLdRr6MxntBTf+Uj13JcOIN9414kbH4/dLzSWCiUxpMWuSY8H+M9rSeyDK63hOHAbbkuU4JhQIL3AToCYXWurCmwGbHReb6tvqZPS9LK/UyniNfOSFmGdla86fcXEddPEoN9cHUjw1UhibiNBp38z6323KY1KlGOt02MzWJeJ1DQDHO5PxKZUsRDQEiwxRrai3j8G7Gra6C4hWDhBugamLQVXFyuUmci+vUz1g9wklw1vEAxr1uuywNJppOc+MvM8o6rjeCtDqknYwO/1810/tc/Jw+rBizW+b2gjyK871lN5ZhfOkW4UljdP47PP8dxBpzZX1DJOUZWNDRoAXCSRuCIOxCXjFNyjNTzOBuc7hmBixi4MhtwedlSSqiV7MypWkeXd1b3T2X4xlO5Y6D+JsNdYEfhJJsWnvB5r1j2TwLAwBkQGzMkE9Z53leRUqZc4NGpMDxsva/ZagWMbvAAv0Xmf8pfHGkWeiX6no5D20YW4n3YcC0025ASAYJeCOt2zO+YILBBtNzHtOYtiqCNMpJbP+oOA/59Eo9q8c+pjK5eT2ahY0f0taYEeU+KoHFKuUt94YMTpNiCO1ExIBidlRiwtYZX7I73krb0MvaOoTisQSZmo4g2u0/hiP7YStpVdbEOc4ucS5x1J1Oy2CnKdLQqr2zb2qEraxq0AkCVi3CxcEHZlGsJUFYShNlghgVGjp9V09A0xSknYzyH3XLYuled1RiMQ8jKTbkuvHzR3PjTYLi353uI0m3cLD4KsMUwjMHgs4Li4NA0sXPdzyMaCTG5MBUr6JH52BAKYCMq0mN/CO41HDaf8AxsveNyVF1WLNIMAXEgd0ENFj08VoP+Af3R5Ge4rHYN9v8N0nTskT5qx2Idz6aN312UDWd/U7zO+q7o7sFq4fLd3gPlMafNemcC4Ka2HfTc5jQB2pBl1srTTdO7mxJInMIsV5tVp5tUy4ZxmvSzBryQ5uUjM+IBlsAGAQbgjmeZW7RiTFeIwbqb3MfZzTBEzfwUaNPtBSqSSSbk3PeVFoXG6R3/AsGHN0FhJQftS0dmmLgnNHKEBwvjQYLgzGihVxBqvLnb7cgoFjr3OT+Cz3F7eirD0oTfDUpVeDw8pzhsMnOgJRTToqVRpCZmigsSxK59jddCTFvS19dM8dTSaqE6exbOu9lOG06gaXgdrUnkrv4hZaOHp0aZMPeCZJJGW9p2mFyuA40+iA0CQDIQ3F+K1MQ8PqbCGgaAKVent5lTfSe/4KKzwsXGfLWv5AioFbKiVeRDDgNFzq7MkSDN9ABqfivYeDGqxhLmAtAmWkkxzLY+RXjnAscKNZr3fh0dGsH9gvT+G+11EU71WhrRzExyjUryv+Riq/676L/SNcfJ5t7VPBxmII0NQn4BLWlW4/EGrVqVNM73O/5EkBVNavSxzxhL6SIqe6bX2XNKtBVTQrWhYwkbJWNW4WwhNJQsUliEIkXKWZUuBVjFpj8lpEqs0AVJrt1bSOq7wFK2xfUwSvoUCAQ/NBM9kxtGmiPbEjRHQIH6XXPK0d7HIVM4ZSIHaeDvLJjxBVjeF0h+d//wBZ+6a4akLzyhFikDy0QPM0H+G+dnOP4ZS/zSO+m76IZ/C27VmHvBC6p2CBGiW4nhqOc6Yi8LXyIXcKf+Utf3OE6ToYQjGEEghNq+CI0t3WVT2jIJ/EJGl+hlOVpiXDQqc1baxXmmrGUF3I7RGnTTDCsusw+FTFuGgiyXVDJkMwLNE9o07JXg6ekhOWNjmkVQ5I0WShsTSgT09fJHGmbbalDV2dnn69eSUw0IMYxJsTQXRYiiR1S+uy6ZGTRjx7OfdRVTqSdmhJVNegnLKA8TFJolRdRThlAFaxWFgSt93vRnssS5FJtNFPorYpI+RntghYptar3U4WQs5G8NEA26mCse3Tu+qk9vy+iFnNEC5aBUnBYFxhPxWlISsQhEwQVkLFi01kgVaD66LFi5hQXz5hEirssWJTH7LQQJurmPOvRYsS2NTL6WJMdPX6K/UetVixYxTQHisPZLauEBWLEcUxGSUQ/wDTlbRwAlYsROmBMphtCiAFHGVO0ANhPn+y2sQ7ZRGOdl1PEWHoo04sw08j5iyxYgphuUMquJsIvIQjsVaAN/XxWliXvoCUgbEMkTy+SW127rFi2WNlLYKNVCqFixN+RiS0V0TeOqMqsOVw9c1ixZfkGe5E9QFbFNYsT9iUiGW1lDIsWIkxWQ3lUMqxYuFs24KMLFi4w3mWLFi04//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robtouchstone.com/wp-content/uploads/2010/10/torah-scr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219" y="1649731"/>
            <a:ext cx="6232006" cy="445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2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We cannot (will not) understand</a:t>
            </a:r>
            <a:endParaRPr lang="en-US" sz="4000" dirty="0"/>
          </a:p>
        </p:txBody>
      </p:sp>
      <p:sp>
        <p:nvSpPr>
          <p:cNvPr id="3" name="Content Placeholder 2"/>
          <p:cNvSpPr>
            <a:spLocks noGrp="1"/>
          </p:cNvSpPr>
          <p:nvPr>
            <p:ph idx="1"/>
          </p:nvPr>
        </p:nvSpPr>
        <p:spPr/>
        <p:txBody>
          <a:bodyPr>
            <a:normAutofit/>
          </a:bodyPr>
          <a:lstStyle/>
          <a:p>
            <a:pPr marL="0" indent="0">
              <a:buNone/>
            </a:pPr>
            <a:endParaRPr lang="en-US" sz="4000" b="1" dirty="0" smtClean="0">
              <a:solidFill>
                <a:srgbClr val="C00000"/>
              </a:solidFill>
            </a:endParaRPr>
          </a:p>
          <a:p>
            <a:pPr marL="0" indent="0">
              <a:buNone/>
            </a:pPr>
            <a:endParaRPr lang="en-US" sz="4000" b="1" dirty="0">
              <a:solidFill>
                <a:srgbClr val="C00000"/>
              </a:solidFill>
            </a:endParaRPr>
          </a:p>
          <a:p>
            <a:pPr marL="0" indent="0">
              <a:buNone/>
            </a:pPr>
            <a:r>
              <a:rPr lang="en-US" sz="4000" b="1" dirty="0" smtClean="0">
                <a:solidFill>
                  <a:srgbClr val="C00000"/>
                </a:solidFill>
              </a:rPr>
              <a:t>1 Nephi 15</a:t>
            </a:r>
          </a:p>
          <a:p>
            <a:pPr marL="0" indent="0">
              <a:buNone/>
            </a:pPr>
            <a:endParaRPr lang="en-US" sz="4000" b="1" dirty="0">
              <a:solidFill>
                <a:srgbClr val="C00000"/>
              </a:solidFill>
            </a:endParaRPr>
          </a:p>
          <a:p>
            <a:pPr marL="0" indent="0">
              <a:buNone/>
            </a:pPr>
            <a:endParaRPr lang="en-US" sz="4000" b="1" dirty="0" smtClean="0">
              <a:solidFill>
                <a:srgbClr val="C00000"/>
              </a:solidFill>
            </a:endParaRPr>
          </a:p>
          <a:p>
            <a:pPr marL="0" indent="0">
              <a:buNone/>
            </a:pPr>
            <a:endParaRPr lang="en-US" sz="4000" b="1" dirty="0">
              <a:solidFill>
                <a:srgbClr val="C00000"/>
              </a:solidFill>
            </a:endParaRPr>
          </a:p>
          <a:p>
            <a:pPr marL="0" indent="0">
              <a:buNone/>
            </a:pPr>
            <a:endParaRPr lang="en-US" sz="4000" b="1" dirty="0" smtClean="0">
              <a:solidFill>
                <a:srgbClr val="C00000"/>
              </a:solidFill>
            </a:endParaRPr>
          </a:p>
          <a:p>
            <a:pPr marL="0" indent="0">
              <a:buNone/>
            </a:pPr>
            <a:endParaRPr lang="en-US" sz="4000" b="1" dirty="0">
              <a:solidFill>
                <a:srgbClr val="C00000"/>
              </a:solidFill>
            </a:endParaRPr>
          </a:p>
        </p:txBody>
      </p:sp>
      <p:pic>
        <p:nvPicPr>
          <p:cNvPr id="2050" name="Picture 2" descr="http://ldsmag.com/wp-content/uploads/images/stories/lamanandlemu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36" y="1930631"/>
            <a:ext cx="7617782" cy="476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6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Three part Key to personal revelation</a:t>
            </a:r>
            <a:endParaRPr lang="en-US" sz="3600" b="1" dirty="0">
              <a:effectLst>
                <a:outerShdw blurRad="38100" dist="38100" dir="2700000" algn="tl">
                  <a:srgbClr val="000000">
                    <a:alpha val="43137"/>
                  </a:srgbClr>
                </a:outerShdw>
              </a:effectLst>
            </a:endParaRPr>
          </a:p>
        </p:txBody>
      </p:sp>
      <p:sp>
        <p:nvSpPr>
          <p:cNvPr id="5" name="Isosceles Triangle 4"/>
          <p:cNvSpPr/>
          <p:nvPr/>
        </p:nvSpPr>
        <p:spPr>
          <a:xfrm>
            <a:off x="3900298" y="3034145"/>
            <a:ext cx="4380808" cy="3133898"/>
          </a:xfrm>
          <a:prstGeom prst="triangl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14037" y="2335876"/>
            <a:ext cx="3471591" cy="584775"/>
          </a:xfrm>
          <a:prstGeom prst="rect">
            <a:avLst/>
          </a:prstGeom>
          <a:noFill/>
        </p:spPr>
        <p:txBody>
          <a:bodyPr wrap="none" rtlCol="0">
            <a:spAutoFit/>
          </a:bodyPr>
          <a:lstStyle/>
          <a:p>
            <a:r>
              <a:rPr lang="en-US" sz="3200" b="1" dirty="0" smtClean="0">
                <a:solidFill>
                  <a:srgbClr val="7030A0"/>
                </a:solidFill>
              </a:rPr>
              <a:t>Open, Soft Heart</a:t>
            </a:r>
            <a:endParaRPr lang="en-US" sz="3200" b="1" dirty="0">
              <a:solidFill>
                <a:srgbClr val="7030A0"/>
              </a:solidFill>
            </a:endParaRPr>
          </a:p>
        </p:txBody>
      </p:sp>
      <p:sp>
        <p:nvSpPr>
          <p:cNvPr id="7" name="TextBox 6"/>
          <p:cNvSpPr txBox="1"/>
          <p:nvPr/>
        </p:nvSpPr>
        <p:spPr>
          <a:xfrm>
            <a:off x="1366285" y="5480859"/>
            <a:ext cx="2534014" cy="1077218"/>
          </a:xfrm>
          <a:prstGeom prst="rect">
            <a:avLst/>
          </a:prstGeom>
          <a:noFill/>
        </p:spPr>
        <p:txBody>
          <a:bodyPr wrap="square" rtlCol="0">
            <a:spAutoFit/>
          </a:bodyPr>
          <a:lstStyle/>
          <a:p>
            <a:r>
              <a:rPr lang="en-US" sz="3200" b="1" dirty="0" smtClean="0">
                <a:solidFill>
                  <a:srgbClr val="7030A0"/>
                </a:solidFill>
              </a:rPr>
              <a:t>Asking and Believing</a:t>
            </a:r>
            <a:endParaRPr lang="en-US" sz="3200" b="1" dirty="0">
              <a:solidFill>
                <a:srgbClr val="7030A0"/>
              </a:solidFill>
            </a:endParaRPr>
          </a:p>
        </p:txBody>
      </p:sp>
      <p:sp>
        <p:nvSpPr>
          <p:cNvPr id="8" name="TextBox 7"/>
          <p:cNvSpPr txBox="1"/>
          <p:nvPr/>
        </p:nvSpPr>
        <p:spPr>
          <a:xfrm>
            <a:off x="8551252" y="5480859"/>
            <a:ext cx="2534014" cy="1077218"/>
          </a:xfrm>
          <a:prstGeom prst="rect">
            <a:avLst/>
          </a:prstGeom>
          <a:noFill/>
        </p:spPr>
        <p:txBody>
          <a:bodyPr wrap="square" rtlCol="0">
            <a:spAutoFit/>
          </a:bodyPr>
          <a:lstStyle/>
          <a:p>
            <a:r>
              <a:rPr lang="en-US" sz="3200" b="1" dirty="0" smtClean="0">
                <a:solidFill>
                  <a:srgbClr val="7030A0"/>
                </a:solidFill>
              </a:rPr>
              <a:t>Personal Obedience</a:t>
            </a:r>
            <a:endParaRPr lang="en-US" sz="3200" b="1" dirty="0">
              <a:solidFill>
                <a:srgbClr val="7030A0"/>
              </a:solidFill>
            </a:endParaRPr>
          </a:p>
        </p:txBody>
      </p:sp>
    </p:spTree>
    <p:extLst>
      <p:ext uri="{BB962C8B-B14F-4D97-AF65-F5344CB8AC3E}">
        <p14:creationId xmlns:p14="http://schemas.microsoft.com/office/powerpoint/2010/main" val="327928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ytimg.com/vi/9NNb8WOiNJA/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7125" y="184121"/>
            <a:ext cx="11029616" cy="1013800"/>
          </a:xfrm>
        </p:spPr>
        <p:txBody>
          <a:bodyPr>
            <a:normAutofit/>
          </a:bodyPr>
          <a:lstStyle/>
          <a:p>
            <a:r>
              <a:rPr lang="en-US" sz="4000" b="1" dirty="0" smtClean="0">
                <a:solidFill>
                  <a:srgbClr val="002060"/>
                </a:solidFill>
              </a:rPr>
              <a:t>The compass</a:t>
            </a:r>
            <a:endParaRPr lang="en-US" sz="4000" b="1" dirty="0">
              <a:solidFill>
                <a:srgbClr val="002060"/>
              </a:solidFill>
            </a:endParaRPr>
          </a:p>
        </p:txBody>
      </p:sp>
      <p:sp>
        <p:nvSpPr>
          <p:cNvPr id="3" name="Content Placeholder 2"/>
          <p:cNvSpPr>
            <a:spLocks noGrp="1"/>
          </p:cNvSpPr>
          <p:nvPr>
            <p:ph idx="1"/>
          </p:nvPr>
        </p:nvSpPr>
        <p:spPr>
          <a:xfrm>
            <a:off x="377993" y="1841676"/>
            <a:ext cx="5046524" cy="3678303"/>
          </a:xfrm>
        </p:spPr>
        <p:txBody>
          <a:bodyPr>
            <a:normAutofit/>
          </a:bodyPr>
          <a:lstStyle/>
          <a:p>
            <a:pPr marL="0" indent="0">
              <a:buNone/>
            </a:pPr>
            <a:r>
              <a:rPr lang="en-US" sz="4400" b="1" dirty="0" smtClean="0">
                <a:solidFill>
                  <a:srgbClr val="7030A0"/>
                </a:solidFill>
              </a:rPr>
              <a:t>1 Nephi 16:9</a:t>
            </a:r>
          </a:p>
          <a:p>
            <a:pPr marL="0" indent="0">
              <a:buNone/>
            </a:pPr>
            <a:endParaRPr lang="en-US" sz="3200" b="1" dirty="0">
              <a:solidFill>
                <a:srgbClr val="7030A0"/>
              </a:solidFill>
            </a:endParaRPr>
          </a:p>
          <a:p>
            <a:pPr marL="0" indent="0">
              <a:buNone/>
            </a:pPr>
            <a:endParaRPr lang="en-US" sz="3200" b="1" dirty="0">
              <a:solidFill>
                <a:srgbClr val="7030A0"/>
              </a:solidFill>
            </a:endParaRPr>
          </a:p>
          <a:p>
            <a:pPr marL="0" indent="0">
              <a:buNone/>
            </a:pPr>
            <a:endParaRPr lang="en-US" sz="3200" b="1" dirty="0" smtClean="0">
              <a:solidFill>
                <a:srgbClr val="7030A0"/>
              </a:solidFill>
            </a:endParaRPr>
          </a:p>
          <a:p>
            <a:pPr marL="0" indent="0">
              <a:buNone/>
            </a:pPr>
            <a:endParaRPr lang="en-US" sz="3200" b="1" dirty="0">
              <a:solidFill>
                <a:srgbClr val="7030A0"/>
              </a:solidFill>
            </a:endParaRPr>
          </a:p>
          <a:p>
            <a:pPr marL="0" indent="0">
              <a:buNone/>
            </a:pPr>
            <a:endParaRPr lang="en-US" sz="3200" b="1" dirty="0">
              <a:solidFill>
                <a:srgbClr val="7030A0"/>
              </a:solidFill>
            </a:endParaRPr>
          </a:p>
        </p:txBody>
      </p:sp>
    </p:spTree>
    <p:extLst>
      <p:ext uri="{BB962C8B-B14F-4D97-AF65-F5344CB8AC3E}">
        <p14:creationId xmlns:p14="http://schemas.microsoft.com/office/powerpoint/2010/main" val="302562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rvivalandbeyond.com/wp-content/uploads/2015/06/how-to-survive-in-the-des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9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1192" y="369647"/>
            <a:ext cx="11029616" cy="1013800"/>
          </a:xfrm>
        </p:spPr>
        <p:txBody>
          <a:bodyPr>
            <a:normAutofit fontScale="90000"/>
          </a:bodyPr>
          <a:lstStyle/>
          <a:p>
            <a:r>
              <a:rPr lang="en-US" sz="4000" b="1" dirty="0" smtClean="0"/>
              <a:t>Iron Rod </a:t>
            </a:r>
            <a:r>
              <a:rPr lang="en-US" sz="4000" b="1" dirty="0" smtClean="0"/>
              <a:t>principles </a:t>
            </a:r>
            <a:r>
              <a:rPr lang="en-US" sz="4000" b="1" dirty="0" smtClean="0"/>
              <a:t> </a:t>
            </a:r>
            <a:r>
              <a:rPr lang="en-US" sz="4000" b="1" i="1" u="sng" dirty="0" smtClean="0"/>
              <a:t>but</a:t>
            </a:r>
            <a:r>
              <a:rPr lang="en-US" sz="4000" b="1" dirty="0" smtClean="0"/>
              <a:t> </a:t>
            </a:r>
            <a:r>
              <a:rPr lang="en-US" sz="4000" b="1" dirty="0" err="1" smtClean="0"/>
              <a:t>liahona</a:t>
            </a:r>
            <a:r>
              <a:rPr lang="en-US" sz="4000" b="1" dirty="0" smtClean="0"/>
              <a:t> </a:t>
            </a:r>
            <a:r>
              <a:rPr lang="en-US" sz="4000" b="1" dirty="0" smtClean="0"/>
              <a:t>lives</a:t>
            </a:r>
            <a:endParaRPr lang="en-US" sz="4000" b="1" dirty="0"/>
          </a:p>
        </p:txBody>
      </p:sp>
      <p:sp>
        <p:nvSpPr>
          <p:cNvPr id="3" name="Content Placeholder 2"/>
          <p:cNvSpPr>
            <a:spLocks noGrp="1"/>
          </p:cNvSpPr>
          <p:nvPr>
            <p:ph idx="1"/>
          </p:nvPr>
        </p:nvSpPr>
        <p:spPr>
          <a:xfrm>
            <a:off x="489752" y="2394066"/>
            <a:ext cx="11029615" cy="4196254"/>
          </a:xfrm>
        </p:spPr>
        <p:txBody>
          <a:bodyPr>
            <a:normAutofit/>
          </a:bodyPr>
          <a:lstStyle/>
          <a:p>
            <a:pPr marL="0" indent="0">
              <a:buNone/>
            </a:pPr>
            <a:r>
              <a:rPr lang="en-US" sz="4000" b="1" u="sng" dirty="0" err="1" smtClean="0">
                <a:solidFill>
                  <a:schemeClr val="bg1"/>
                </a:solidFill>
                <a:effectLst>
                  <a:outerShdw blurRad="38100" dist="38100" dir="2700000" algn="tl">
                    <a:srgbClr val="000000">
                      <a:alpha val="43137"/>
                    </a:srgbClr>
                  </a:outerShdw>
                </a:effectLst>
              </a:rPr>
              <a:t>Liahona</a:t>
            </a:r>
            <a:r>
              <a:rPr lang="en-US" sz="4000" b="1" u="sng" dirty="0" smtClean="0">
                <a:solidFill>
                  <a:schemeClr val="bg1"/>
                </a:solidFill>
                <a:effectLst>
                  <a:outerShdw blurRad="38100" dist="38100" dir="2700000" algn="tl">
                    <a:srgbClr val="000000">
                      <a:alpha val="43137"/>
                    </a:srgbClr>
                  </a:outerShdw>
                </a:effectLst>
              </a:rPr>
              <a:t> Lives</a:t>
            </a:r>
          </a:p>
          <a:p>
            <a:pPr marL="0" indent="0">
              <a:buNone/>
            </a:pPr>
            <a:r>
              <a:rPr lang="en-US" sz="3600" b="1" dirty="0" smtClean="0">
                <a:solidFill>
                  <a:schemeClr val="bg1"/>
                </a:solidFill>
                <a:effectLst>
                  <a:outerShdw blurRad="38100" dist="38100" dir="2700000" algn="tl">
                    <a:srgbClr val="000000">
                      <a:alpha val="43137"/>
                    </a:srgbClr>
                  </a:outerShdw>
                </a:effectLst>
              </a:rPr>
              <a:t>1)  Clear direction, but no step by step path</a:t>
            </a:r>
          </a:p>
          <a:p>
            <a:pPr marL="0" indent="0">
              <a:buNone/>
            </a:pPr>
            <a:r>
              <a:rPr lang="en-US" sz="3600" b="1" dirty="0" smtClean="0">
                <a:solidFill>
                  <a:schemeClr val="bg1"/>
                </a:solidFill>
                <a:effectLst>
                  <a:outerShdw blurRad="38100" dist="38100" dir="2700000" algn="tl">
                    <a:srgbClr val="000000">
                      <a:alpha val="43137"/>
                    </a:srgbClr>
                  </a:outerShdw>
                </a:effectLst>
              </a:rPr>
              <a:t>2)  Our direct course can be altered by </a:t>
            </a:r>
            <a:r>
              <a:rPr lang="en-US" sz="3600" b="1" i="1" smtClean="0">
                <a:solidFill>
                  <a:schemeClr val="bg1"/>
                </a:solidFill>
                <a:effectLst>
                  <a:outerShdw blurRad="38100" dist="38100" dir="2700000" algn="tl">
                    <a:srgbClr val="000000">
                      <a:alpha val="43137"/>
                    </a:srgbClr>
                  </a:outerShdw>
                </a:effectLst>
              </a:rPr>
              <a:t>doubts</a:t>
            </a:r>
            <a:r>
              <a:rPr lang="en-US" sz="3600" b="1"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(1 Nephi 16:38)</a:t>
            </a:r>
          </a:p>
          <a:p>
            <a:pPr marL="0" indent="0">
              <a:buNone/>
            </a:pPr>
            <a:r>
              <a:rPr lang="en-US" sz="3600" b="1" dirty="0">
                <a:solidFill>
                  <a:schemeClr val="bg1"/>
                </a:solidFill>
                <a:effectLst>
                  <a:outerShdw blurRad="38100" dist="38100" dir="2700000" algn="tl">
                    <a:srgbClr val="000000">
                      <a:alpha val="43137"/>
                    </a:srgbClr>
                  </a:outerShdw>
                </a:effectLst>
              </a:rPr>
              <a:t>3</a:t>
            </a:r>
            <a:r>
              <a:rPr lang="en-US" sz="3600" b="1" dirty="0" smtClean="0">
                <a:solidFill>
                  <a:schemeClr val="bg1"/>
                </a:solidFill>
                <a:effectLst>
                  <a:outerShdw blurRad="38100" dist="38100" dir="2700000" algn="tl">
                    <a:srgbClr val="000000">
                      <a:alpha val="43137"/>
                    </a:srgbClr>
                  </a:outerShdw>
                </a:effectLst>
              </a:rPr>
              <a:t>) Our direct course </a:t>
            </a:r>
            <a:r>
              <a:rPr lang="en-US" sz="3600" b="1" dirty="0" smtClean="0">
                <a:solidFill>
                  <a:schemeClr val="bg1"/>
                </a:solidFill>
                <a:effectLst>
                  <a:outerShdw blurRad="38100" dist="38100" dir="2700000" algn="tl">
                    <a:srgbClr val="000000">
                      <a:alpha val="43137"/>
                    </a:srgbClr>
                  </a:outerShdw>
                </a:effectLst>
              </a:rPr>
              <a:t>can be</a:t>
            </a:r>
            <a:r>
              <a:rPr lang="en-US" sz="3600" b="1" dirty="0" smtClean="0">
                <a:solidFill>
                  <a:schemeClr val="bg1"/>
                </a:solidFill>
                <a:effectLst>
                  <a:outerShdw blurRad="38100" dist="38100" dir="2700000" algn="tl">
                    <a:srgbClr val="000000">
                      <a:alpha val="43137"/>
                    </a:srgbClr>
                  </a:outerShdw>
                </a:effectLst>
              </a:rPr>
              <a:t> altered by </a:t>
            </a:r>
            <a:r>
              <a:rPr lang="en-US" sz="3600" b="1" i="1" dirty="0" smtClean="0">
                <a:solidFill>
                  <a:schemeClr val="bg1"/>
                </a:solidFill>
                <a:effectLst>
                  <a:outerShdw blurRad="38100" dist="38100" dir="2700000" algn="tl">
                    <a:srgbClr val="000000">
                      <a:alpha val="43137"/>
                    </a:srgbClr>
                  </a:outerShdw>
                </a:effectLst>
              </a:rPr>
              <a:t>forgetting</a:t>
            </a:r>
            <a:r>
              <a:rPr lang="en-US" sz="3600" b="1" dirty="0" smtClean="0">
                <a:solidFill>
                  <a:schemeClr val="bg1"/>
                </a:solidFill>
                <a:effectLst>
                  <a:outerShdw blurRad="38100" dist="38100" dir="2700000" algn="tl">
                    <a:srgbClr val="000000">
                      <a:alpha val="43137"/>
                    </a:srgbClr>
                  </a:outerShdw>
                </a:effectLst>
              </a:rPr>
              <a:t> (Alma 37:41)</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78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86200" y="274638"/>
            <a:ext cx="6324600" cy="1143000"/>
          </a:xfrm>
        </p:spPr>
        <p:txBody>
          <a:bodyPr/>
          <a:lstStyle/>
          <a:p>
            <a:r>
              <a:rPr lang="en-US" altLang="en-US" dirty="0"/>
              <a:t>Neal </a:t>
            </a:r>
            <a:r>
              <a:rPr lang="en-US" altLang="en-US" dirty="0" smtClean="0"/>
              <a:t>Maxwell-- Murmuring</a:t>
            </a:r>
            <a:endParaRPr lang="en-US" altLang="en-US" dirty="0"/>
          </a:p>
        </p:txBody>
      </p:sp>
      <p:sp>
        <p:nvSpPr>
          <p:cNvPr id="14339" name="Rectangle 3"/>
          <p:cNvSpPr>
            <a:spLocks noGrp="1" noChangeArrowheads="1"/>
          </p:cNvSpPr>
          <p:nvPr>
            <p:ph type="body" idx="1"/>
          </p:nvPr>
        </p:nvSpPr>
        <p:spPr>
          <a:xfrm>
            <a:off x="3172690" y="1936864"/>
            <a:ext cx="8789325" cy="4738256"/>
          </a:xfrm>
        </p:spPr>
        <p:txBody>
          <a:bodyPr>
            <a:normAutofit/>
          </a:bodyPr>
          <a:lstStyle/>
          <a:p>
            <a:pPr>
              <a:lnSpc>
                <a:spcPct val="80000"/>
              </a:lnSpc>
              <a:buFont typeface="Wingdings" panose="05000000000000000000" pitchFamily="2" charset="2"/>
              <a:buNone/>
            </a:pPr>
            <a:r>
              <a:rPr lang="en-US" altLang="en-US" sz="2400" dirty="0" smtClean="0"/>
              <a:t>First</a:t>
            </a:r>
            <a:r>
              <a:rPr lang="en-US" altLang="en-US" sz="2400" dirty="0"/>
              <a:t>, the murmurer often lacks the courage to </a:t>
            </a:r>
            <a:r>
              <a:rPr lang="en-US" altLang="en-US" sz="2400" dirty="0" smtClean="0"/>
              <a:t>express </a:t>
            </a:r>
            <a:r>
              <a:rPr lang="en-US" altLang="en-US" sz="2400" dirty="0"/>
              <a:t>openly his concerns…</a:t>
            </a:r>
          </a:p>
          <a:p>
            <a:pPr>
              <a:lnSpc>
                <a:spcPct val="80000"/>
              </a:lnSpc>
              <a:buFont typeface="Wingdings" panose="05000000000000000000" pitchFamily="2" charset="2"/>
              <a:buNone/>
            </a:pPr>
            <a:r>
              <a:rPr lang="en-US" altLang="en-US" sz="2400" dirty="0" smtClean="0"/>
              <a:t>Second</a:t>
            </a:r>
            <a:r>
              <a:rPr lang="en-US" altLang="en-US" sz="2400" dirty="0"/>
              <a:t>, murmurers make good </a:t>
            </a:r>
            <a:r>
              <a:rPr lang="en-US" altLang="en-US" sz="2400" dirty="0" smtClean="0"/>
              <a:t>conversational cloak </a:t>
            </a:r>
            <a:r>
              <a:rPr lang="en-US" altLang="en-US" sz="2400" dirty="0"/>
              <a:t>holders. Though picking up no stones </a:t>
            </a:r>
            <a:r>
              <a:rPr lang="en-US" altLang="en-US" sz="2400" dirty="0" smtClean="0"/>
              <a:t>themselves</a:t>
            </a:r>
            <a:r>
              <a:rPr lang="en-US" altLang="en-US" sz="2400" dirty="0"/>
              <a:t>, they provoke others to do so.</a:t>
            </a:r>
          </a:p>
          <a:p>
            <a:pPr>
              <a:lnSpc>
                <a:spcPct val="80000"/>
              </a:lnSpc>
              <a:buFont typeface="Wingdings" panose="05000000000000000000" pitchFamily="2" charset="2"/>
              <a:buNone/>
            </a:pPr>
            <a:r>
              <a:rPr lang="en-US" altLang="en-US" sz="2400" dirty="0"/>
              <a:t>Third, while a murmurer insists on venting his own feelings, he regards any response thereto as hostile. Furthermore, murmurers seldom take into account the bearing capacity of their audiences.</a:t>
            </a:r>
          </a:p>
          <a:p>
            <a:pPr>
              <a:lnSpc>
                <a:spcPct val="80000"/>
              </a:lnSpc>
              <a:buFont typeface="Wingdings" panose="05000000000000000000" pitchFamily="2" charset="2"/>
              <a:buNone/>
            </a:pPr>
            <a:r>
              <a:rPr lang="en-US" altLang="en-US" sz="2400" dirty="0"/>
              <a:t>Fourth, murmurers have short memories. Strange, isn’t it, brothers and sisters, how those with the shortest memories have the longest lists of demands! However, with no remembrance of past blessings, there is no perspective about what is really going on. </a:t>
            </a:r>
          </a:p>
          <a:p>
            <a:pPr>
              <a:lnSpc>
                <a:spcPct val="80000"/>
              </a:lnSpc>
              <a:buFont typeface="Wingdings" panose="05000000000000000000" pitchFamily="2" charset="2"/>
              <a:buNone/>
            </a:pPr>
            <a:r>
              <a:rPr lang="en-US" altLang="en-US" sz="1200" dirty="0"/>
              <a:t>						“‘Murmur Not’,” </a:t>
            </a:r>
            <a:r>
              <a:rPr lang="en-US" altLang="en-US" sz="1200" i="1" dirty="0"/>
              <a:t>Ensign</a:t>
            </a:r>
            <a:r>
              <a:rPr lang="en-US" altLang="en-US" sz="1200" dirty="0"/>
              <a:t>, Nov 1989, 82 </a:t>
            </a:r>
          </a:p>
        </p:txBody>
      </p:sp>
      <p:pic>
        <p:nvPicPr>
          <p:cNvPr id="14341" name="Picture 5" descr="8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24" y="711055"/>
            <a:ext cx="2948752" cy="378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left)">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altLang="en-US"/>
              <a:t>How do you see things?</a:t>
            </a:r>
          </a:p>
        </p:txBody>
      </p:sp>
      <p:sp>
        <p:nvSpPr>
          <p:cNvPr id="10245" name="Rectangle 5"/>
          <p:cNvSpPr>
            <a:spLocks noGrp="1" noChangeArrowheads="1"/>
          </p:cNvSpPr>
          <p:nvPr>
            <p:ph type="body" sz="half" idx="1"/>
          </p:nvPr>
        </p:nvSpPr>
        <p:spPr>
          <a:xfrm>
            <a:off x="407324" y="1920240"/>
            <a:ext cx="5612476" cy="4632960"/>
          </a:xfrm>
        </p:spPr>
        <p:txBody>
          <a:bodyPr/>
          <a:lstStyle/>
          <a:p>
            <a:pPr>
              <a:lnSpc>
                <a:spcPct val="80000"/>
              </a:lnSpc>
              <a:buFont typeface="Wingdings" panose="05000000000000000000" pitchFamily="2" charset="2"/>
              <a:buNone/>
            </a:pPr>
            <a:r>
              <a:rPr lang="en-US" altLang="en-US" b="1" u="sng" dirty="0">
                <a:solidFill>
                  <a:srgbClr val="333399"/>
                </a:solidFill>
              </a:rPr>
              <a:t>Nephi</a:t>
            </a:r>
          </a:p>
          <a:p>
            <a:pPr>
              <a:lnSpc>
                <a:spcPct val="80000"/>
              </a:lnSpc>
              <a:buFont typeface="Wingdings" panose="05000000000000000000" pitchFamily="2" charset="2"/>
              <a:buNone/>
            </a:pPr>
            <a:r>
              <a:rPr lang="en-US" altLang="en-US" dirty="0">
                <a:solidFill>
                  <a:srgbClr val="333399"/>
                </a:solidFill>
              </a:rPr>
              <a:t>And so great were the blessings of the Lord upon us, that while we did live upon raw meat in the wilderness, our women did give plenty of suck for their children, and were strong, yea, even like unto the men; and they began to bear their </a:t>
            </a:r>
            <a:r>
              <a:rPr lang="en-US" altLang="en-US" dirty="0" err="1">
                <a:solidFill>
                  <a:srgbClr val="333399"/>
                </a:solidFill>
              </a:rPr>
              <a:t>journeyings</a:t>
            </a:r>
            <a:r>
              <a:rPr lang="en-US" altLang="en-US" dirty="0">
                <a:solidFill>
                  <a:srgbClr val="333399"/>
                </a:solidFill>
              </a:rPr>
              <a:t> without murmurings.</a:t>
            </a:r>
            <a:endParaRPr lang="en-US" altLang="en-US" b="1" dirty="0">
              <a:solidFill>
                <a:srgbClr val="333399"/>
              </a:solidFill>
            </a:endParaRPr>
          </a:p>
          <a:p>
            <a:pPr>
              <a:lnSpc>
                <a:spcPct val="80000"/>
              </a:lnSpc>
              <a:buFont typeface="Wingdings" panose="05000000000000000000" pitchFamily="2" charset="2"/>
              <a:buNone/>
            </a:pPr>
            <a:endParaRPr lang="en-US" altLang="en-US" dirty="0">
              <a:solidFill>
                <a:srgbClr val="333399"/>
              </a:solidFill>
            </a:endParaRPr>
          </a:p>
          <a:p>
            <a:pPr>
              <a:lnSpc>
                <a:spcPct val="80000"/>
              </a:lnSpc>
              <a:buFont typeface="Wingdings" panose="05000000000000000000" pitchFamily="2" charset="2"/>
              <a:buNone/>
            </a:pPr>
            <a:endParaRPr lang="en-US" altLang="en-US" dirty="0">
              <a:solidFill>
                <a:srgbClr val="333399"/>
              </a:solidFill>
            </a:endParaRPr>
          </a:p>
          <a:p>
            <a:pPr>
              <a:lnSpc>
                <a:spcPct val="80000"/>
              </a:lnSpc>
              <a:buFont typeface="Wingdings" panose="05000000000000000000" pitchFamily="2" charset="2"/>
              <a:buNone/>
            </a:pPr>
            <a:endParaRPr lang="en-US" altLang="en-US" dirty="0">
              <a:solidFill>
                <a:srgbClr val="333399"/>
              </a:solidFill>
            </a:endParaRPr>
          </a:p>
          <a:p>
            <a:pPr>
              <a:lnSpc>
                <a:spcPct val="80000"/>
              </a:lnSpc>
              <a:buFont typeface="Wingdings" panose="05000000000000000000" pitchFamily="2" charset="2"/>
              <a:buNone/>
            </a:pPr>
            <a:r>
              <a:rPr lang="en-US" altLang="en-US" dirty="0">
                <a:solidFill>
                  <a:srgbClr val="333399"/>
                </a:solidFill>
              </a:rPr>
              <a:t>And thus we see that the commandments of God must be fulfilled. And if it so be that the children of men keep the commandments of God he doth nourish them, and strengthen them, and provide means whereby they can accomplish the thing which he has commanded them;</a:t>
            </a:r>
          </a:p>
        </p:txBody>
      </p:sp>
      <p:sp>
        <p:nvSpPr>
          <p:cNvPr id="10246" name="Rectangle 6"/>
          <p:cNvSpPr>
            <a:spLocks noGrp="1" noChangeArrowheads="1"/>
          </p:cNvSpPr>
          <p:nvPr>
            <p:ph type="body" sz="half" idx="2"/>
          </p:nvPr>
        </p:nvSpPr>
        <p:spPr>
          <a:xfrm>
            <a:off x="6336384" y="1471353"/>
            <a:ext cx="5766947" cy="5162203"/>
          </a:xfrm>
        </p:spPr>
        <p:txBody>
          <a:bodyPr/>
          <a:lstStyle/>
          <a:p>
            <a:pPr>
              <a:lnSpc>
                <a:spcPct val="80000"/>
              </a:lnSpc>
              <a:buFont typeface="Wingdings" panose="05000000000000000000" pitchFamily="2" charset="2"/>
              <a:buNone/>
            </a:pPr>
            <a:r>
              <a:rPr lang="en-US" altLang="en-US" b="1" u="sng" dirty="0" err="1">
                <a:solidFill>
                  <a:srgbClr val="CC0000"/>
                </a:solidFill>
              </a:rPr>
              <a:t>Laman</a:t>
            </a:r>
            <a:r>
              <a:rPr lang="en-US" altLang="en-US" b="1" u="sng" dirty="0">
                <a:solidFill>
                  <a:srgbClr val="CC0000"/>
                </a:solidFill>
              </a:rPr>
              <a:t> and </a:t>
            </a:r>
            <a:r>
              <a:rPr lang="en-US" altLang="en-US" b="1" u="sng" dirty="0" err="1">
                <a:solidFill>
                  <a:srgbClr val="CC0000"/>
                </a:solidFill>
              </a:rPr>
              <a:t>Lemuel</a:t>
            </a:r>
            <a:endParaRPr lang="en-US" altLang="en-US" b="1" u="sng" dirty="0">
              <a:solidFill>
                <a:srgbClr val="CC0000"/>
              </a:solidFill>
            </a:endParaRPr>
          </a:p>
          <a:p>
            <a:pPr>
              <a:lnSpc>
                <a:spcPct val="80000"/>
              </a:lnSpc>
              <a:buFont typeface="Wingdings" panose="05000000000000000000" pitchFamily="2" charset="2"/>
              <a:buNone/>
            </a:pPr>
            <a:r>
              <a:rPr lang="en-US" altLang="en-US" dirty="0">
                <a:solidFill>
                  <a:srgbClr val="CC0000"/>
                </a:solidFill>
              </a:rPr>
              <a:t>…and we have wandered in the wilderness for these many years; and our women have toiled, being big with child; and they have borne children in the wilderness and suffered all things, save it were death; and it would have been better that they had died before they came out of Jerusalem than to have suffered these afflictions.</a:t>
            </a:r>
            <a:endParaRPr lang="en-US" altLang="en-US" b="1" dirty="0">
              <a:solidFill>
                <a:srgbClr val="CC0000"/>
              </a:solidFill>
            </a:endParaRPr>
          </a:p>
          <a:p>
            <a:pPr>
              <a:lnSpc>
                <a:spcPct val="80000"/>
              </a:lnSpc>
              <a:buFont typeface="Wingdings" panose="05000000000000000000" pitchFamily="2" charset="2"/>
              <a:buNone/>
            </a:pPr>
            <a:endParaRPr lang="en-US" altLang="en-US" dirty="0">
              <a:solidFill>
                <a:srgbClr val="CC0000"/>
              </a:solidFill>
            </a:endParaRPr>
          </a:p>
          <a:p>
            <a:pPr>
              <a:lnSpc>
                <a:spcPct val="80000"/>
              </a:lnSpc>
              <a:buFont typeface="Wingdings" panose="05000000000000000000" pitchFamily="2" charset="2"/>
              <a:buNone/>
            </a:pPr>
            <a:endParaRPr lang="en-US" altLang="en-US" dirty="0" smtClean="0">
              <a:solidFill>
                <a:srgbClr val="CC0000"/>
              </a:solidFill>
            </a:endParaRPr>
          </a:p>
          <a:p>
            <a:pPr>
              <a:lnSpc>
                <a:spcPct val="80000"/>
              </a:lnSpc>
              <a:buFont typeface="Wingdings" panose="05000000000000000000" pitchFamily="2" charset="2"/>
              <a:buNone/>
            </a:pPr>
            <a:r>
              <a:rPr lang="en-US" altLang="en-US" dirty="0" smtClean="0">
                <a:solidFill>
                  <a:srgbClr val="CC0000"/>
                </a:solidFill>
              </a:rPr>
              <a:t>Behold</a:t>
            </a:r>
            <a:r>
              <a:rPr lang="en-US" altLang="en-US" dirty="0">
                <a:solidFill>
                  <a:srgbClr val="CC0000"/>
                </a:solidFill>
              </a:rPr>
              <a:t>, these many years we have suffered in the wilderness, which time we might have enjoyed our possessions and the land of our inheritance; yea, </a:t>
            </a:r>
            <a:r>
              <a:rPr lang="en-US" altLang="en-US" b="1" u="sng" dirty="0">
                <a:solidFill>
                  <a:srgbClr val="CC0000"/>
                </a:solidFill>
              </a:rPr>
              <a:t>and we might have been happy.</a:t>
            </a:r>
          </a:p>
        </p:txBody>
      </p:sp>
    </p:spTree>
    <p:extLst>
      <p:ext uri="{BB962C8B-B14F-4D97-AF65-F5344CB8AC3E}">
        <p14:creationId xmlns:p14="http://schemas.microsoft.com/office/powerpoint/2010/main" val="13254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wipe(left)">
                                      <p:cBhvr>
                                        <p:cTn id="12" dur="500"/>
                                        <p:tgtEl>
                                          <p:spTgt spid="1024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6">
                                            <p:txEl>
                                              <p:pRg st="0" end="0"/>
                                            </p:txEl>
                                          </p:spTgt>
                                        </p:tgtEl>
                                        <p:attrNameLst>
                                          <p:attrName>style.visibility</p:attrName>
                                        </p:attrNameLst>
                                      </p:cBhvr>
                                      <p:to>
                                        <p:strVal val="visible"/>
                                      </p:to>
                                    </p:set>
                                    <p:animEffect transition="in" filter="wipe(left)">
                                      <p:cBhvr>
                                        <p:cTn id="17" dur="500"/>
                                        <p:tgtEl>
                                          <p:spTgt spid="1024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5">
                                            <p:txEl>
                                              <p:pRg st="1" end="1"/>
                                            </p:txEl>
                                          </p:spTgt>
                                        </p:tgtEl>
                                        <p:attrNameLst>
                                          <p:attrName>style.visibility</p:attrName>
                                        </p:attrNameLst>
                                      </p:cBhvr>
                                      <p:to>
                                        <p:strVal val="visible"/>
                                      </p:to>
                                    </p:set>
                                    <p:animEffect transition="in" filter="wipe(left)">
                                      <p:cBhvr>
                                        <p:cTn id="22" dur="500"/>
                                        <p:tgtEl>
                                          <p:spTgt spid="1024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6">
                                            <p:txEl>
                                              <p:pRg st="1" end="1"/>
                                            </p:txEl>
                                          </p:spTgt>
                                        </p:tgtEl>
                                        <p:attrNameLst>
                                          <p:attrName>style.visibility</p:attrName>
                                        </p:attrNameLst>
                                      </p:cBhvr>
                                      <p:to>
                                        <p:strVal val="visible"/>
                                      </p:to>
                                    </p:set>
                                    <p:animEffect transition="in" filter="wipe(left)">
                                      <p:cBhvr>
                                        <p:cTn id="27" dur="500"/>
                                        <p:tgtEl>
                                          <p:spTgt spid="102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46">
                                            <p:txEl>
                                              <p:pRg st="4" end="4"/>
                                            </p:txEl>
                                          </p:spTgt>
                                        </p:tgtEl>
                                        <p:attrNameLst>
                                          <p:attrName>style.visibility</p:attrName>
                                        </p:attrNameLst>
                                      </p:cBhvr>
                                      <p:to>
                                        <p:strVal val="visible"/>
                                      </p:to>
                                    </p:set>
                                    <p:animEffect transition="in" filter="wipe(left)">
                                      <p:cBhvr>
                                        <p:cTn id="32" dur="500"/>
                                        <p:tgtEl>
                                          <p:spTgt spid="1024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245">
                                            <p:txEl>
                                              <p:pRg st="5" end="5"/>
                                            </p:txEl>
                                          </p:spTgt>
                                        </p:tgtEl>
                                        <p:attrNameLst>
                                          <p:attrName>style.visibility</p:attrName>
                                        </p:attrNameLst>
                                      </p:cBhvr>
                                      <p:to>
                                        <p:strVal val="visible"/>
                                      </p:to>
                                    </p:set>
                                    <p:animEffect transition="in" filter="wipe(left)">
                                      <p:cBhvr>
                                        <p:cTn id="37" dur="500"/>
                                        <p:tgtEl>
                                          <p:spTgt spid="102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uiExpand="1" build="p"/>
      <p:bldP spid="10246" grpId="0" uiExpand="1"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3134</TotalTime>
  <Words>466</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Gill Sans MT</vt:lpstr>
      <vt:lpstr>Wingdings</vt:lpstr>
      <vt:lpstr>Wingdings 2</vt:lpstr>
      <vt:lpstr>Dividend</vt:lpstr>
      <vt:lpstr>Lehi in the wilderness</vt:lpstr>
      <vt:lpstr>Reminder…</vt:lpstr>
      <vt:lpstr>We cannot (will not) understand</vt:lpstr>
      <vt:lpstr>Three part Key to personal revelation</vt:lpstr>
      <vt:lpstr>The compass</vt:lpstr>
      <vt:lpstr>Iron Rod principles  but liahona lives</vt:lpstr>
      <vt:lpstr>Neal Maxwell-- Murmuring</vt:lpstr>
      <vt:lpstr>How do you see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Lehi in the wilderness</dc:title>
  <dc:creator>Kevin Hinckley</dc:creator>
  <cp:lastModifiedBy>Kevin Hinckley</cp:lastModifiedBy>
  <cp:revision>15</cp:revision>
  <dcterms:created xsi:type="dcterms:W3CDTF">2015-11-11T13:44:38Z</dcterms:created>
  <dcterms:modified xsi:type="dcterms:W3CDTF">2015-11-14T15:05:50Z</dcterms:modified>
</cp:coreProperties>
</file>