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handoutMasterIdLst>
    <p:handoutMasterId r:id="rId18"/>
  </p:handoutMasterIdLst>
  <p:sldIdLst>
    <p:sldId id="265" r:id="rId3"/>
    <p:sldId id="275" r:id="rId4"/>
    <p:sldId id="276" r:id="rId5"/>
    <p:sldId id="274" r:id="rId6"/>
    <p:sldId id="277" r:id="rId7"/>
    <p:sldId id="283" r:id="rId8"/>
    <p:sldId id="284" r:id="rId9"/>
    <p:sldId id="287" r:id="rId10"/>
    <p:sldId id="273" r:id="rId11"/>
    <p:sldId id="286" r:id="rId12"/>
    <p:sldId id="279" r:id="rId13"/>
    <p:sldId id="280" r:id="rId14"/>
    <p:sldId id="285"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222" y="49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10/2/2014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10/2/2014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10/2/2014</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t>10/2/2014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10/2/2014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10/2/2014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10/2/2014</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10/2/2014</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 Lives!</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namibsands.files.wordpress.com/2010/07/03-just-before-sun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776408" cy="7332306"/>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a:xfrm>
            <a:off x="2013856" y="838200"/>
            <a:ext cx="8958944" cy="1143000"/>
          </a:xfrm>
        </p:spPr>
        <p:txBody>
          <a:bodyPr/>
          <a:lstStyle/>
          <a:p>
            <a:r>
              <a:rPr lang="en-US" altLang="en-US" sz="4800" b="1" dirty="0"/>
              <a:t>Amalgamated Version Continued</a:t>
            </a:r>
          </a:p>
        </p:txBody>
      </p:sp>
      <p:sp>
        <p:nvSpPr>
          <p:cNvPr id="15363" name="Rectangle 3"/>
          <p:cNvSpPr>
            <a:spLocks noGrp="1" noChangeArrowheads="1"/>
          </p:cNvSpPr>
          <p:nvPr>
            <p:ph type="body" idx="1"/>
          </p:nvPr>
        </p:nvSpPr>
        <p:spPr>
          <a:xfrm>
            <a:off x="1916403" y="2895600"/>
            <a:ext cx="9187025" cy="4190998"/>
          </a:xfrm>
        </p:spPr>
        <p:txBody>
          <a:bodyPr>
            <a:normAutofit/>
          </a:bodyPr>
          <a:lstStyle/>
          <a:p>
            <a:pPr>
              <a:lnSpc>
                <a:spcPct val="80000"/>
              </a:lnSpc>
              <a:buFont typeface="Wingdings" panose="05000000000000000000" pitchFamily="2" charset="2"/>
              <a:buNone/>
            </a:pPr>
            <a:r>
              <a:rPr lang="en-US" altLang="en-US" dirty="0">
                <a:solidFill>
                  <a:schemeClr val="bg1"/>
                </a:solidFill>
              </a:rPr>
              <a:t>And they departed quickly from the sepulcher, with fear and great joy; </a:t>
            </a:r>
            <a:r>
              <a:rPr lang="en-US" altLang="en-US" u="sng" dirty="0">
                <a:solidFill>
                  <a:schemeClr val="bg1"/>
                </a:solidFill>
              </a:rPr>
              <a:t>and did run to bring his disciples word</a:t>
            </a:r>
            <a:r>
              <a:rPr lang="en-US" altLang="en-US" dirty="0">
                <a:solidFill>
                  <a:schemeClr val="bg1"/>
                </a:solidFill>
              </a:rPr>
              <a:t>…</a:t>
            </a:r>
            <a:r>
              <a:rPr lang="en-US" altLang="en-US" b="1" dirty="0">
                <a:solidFill>
                  <a:schemeClr val="bg1"/>
                </a:solidFill>
              </a:rPr>
              <a:t>and told all these things unto the eleven, and to all the rest.</a:t>
            </a:r>
          </a:p>
          <a:p>
            <a:pPr>
              <a:lnSpc>
                <a:spcPct val="80000"/>
              </a:lnSpc>
              <a:buFont typeface="Wingdings" panose="05000000000000000000" pitchFamily="2" charset="2"/>
              <a:buNone/>
            </a:pPr>
            <a:r>
              <a:rPr lang="en-US" altLang="en-US" b="1" u="sng" dirty="0">
                <a:solidFill>
                  <a:schemeClr val="bg1"/>
                </a:solidFill>
              </a:rPr>
              <a:t>And their words seemed to [the disciples] as idle tales, and they believed them not</a:t>
            </a:r>
            <a:r>
              <a:rPr lang="en-US" altLang="en-US" b="1" dirty="0" smtClean="0">
                <a:solidFill>
                  <a:schemeClr val="bg1"/>
                </a:solidFill>
              </a:rPr>
              <a:t>.</a:t>
            </a:r>
            <a:endParaRPr lang="en-US" altLang="en-US" b="1" dirty="0">
              <a:solidFill>
                <a:schemeClr val="bg1"/>
              </a:solidFill>
            </a:endParaRPr>
          </a:p>
        </p:txBody>
      </p:sp>
    </p:spTree>
    <p:extLst>
      <p:ext uri="{BB962C8B-B14F-4D97-AF65-F5344CB8AC3E}">
        <p14:creationId xmlns:p14="http://schemas.microsoft.com/office/powerpoint/2010/main" val="3398040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53" y="467360"/>
            <a:ext cx="10347027" cy="1233424"/>
          </a:xfrm>
        </p:spPr>
        <p:txBody>
          <a:bodyPr>
            <a:normAutofit/>
          </a:bodyPr>
          <a:lstStyle/>
          <a:p>
            <a:r>
              <a:rPr lang="en-US" sz="6000" b="1" dirty="0" smtClean="0"/>
              <a:t>Disciples response</a:t>
            </a:r>
            <a:endParaRPr lang="en-US" sz="6000" b="1" dirty="0"/>
          </a:p>
        </p:txBody>
      </p:sp>
      <p:sp>
        <p:nvSpPr>
          <p:cNvPr id="3" name="Content Placeholder 2"/>
          <p:cNvSpPr>
            <a:spLocks noGrp="1"/>
          </p:cNvSpPr>
          <p:nvPr>
            <p:ph idx="1"/>
          </p:nvPr>
        </p:nvSpPr>
        <p:spPr>
          <a:xfrm>
            <a:off x="391886" y="1901952"/>
            <a:ext cx="7193902" cy="4127627"/>
          </a:xfrm>
        </p:spPr>
        <p:txBody>
          <a:bodyPr>
            <a:normAutofit fontScale="92500" lnSpcReduction="10000"/>
          </a:bodyPr>
          <a:lstStyle/>
          <a:p>
            <a:pPr marL="45720" indent="0">
              <a:buNone/>
            </a:pPr>
            <a:r>
              <a:rPr lang="en-US" sz="2400" b="1" dirty="0" smtClean="0"/>
              <a:t>Did they watch him heal the sick? Yes!</a:t>
            </a:r>
          </a:p>
          <a:p>
            <a:pPr marL="45720" indent="0">
              <a:buNone/>
            </a:pPr>
            <a:r>
              <a:rPr lang="en-US" sz="2400" b="1" dirty="0" smtClean="0"/>
              <a:t>Did they watch him calm the sea? Yes!</a:t>
            </a:r>
          </a:p>
          <a:p>
            <a:pPr marL="45720" indent="0">
              <a:buNone/>
            </a:pPr>
            <a:r>
              <a:rPr lang="en-US" sz="2400" b="1" dirty="0" smtClean="0"/>
              <a:t>Did they watch him walk on water? Yes!</a:t>
            </a:r>
          </a:p>
          <a:p>
            <a:pPr marL="45720" indent="0">
              <a:buNone/>
            </a:pPr>
            <a:r>
              <a:rPr lang="en-US" sz="2400" b="1" dirty="0" smtClean="0"/>
              <a:t>Did they watch him raise the daughter of </a:t>
            </a:r>
            <a:r>
              <a:rPr lang="en-US" sz="2400" b="1" dirty="0" err="1" smtClean="0"/>
              <a:t>Jarius</a:t>
            </a:r>
            <a:r>
              <a:rPr lang="en-US" sz="2400" b="1" dirty="0" smtClean="0"/>
              <a:t>? Yes!</a:t>
            </a:r>
          </a:p>
          <a:p>
            <a:pPr marL="45720" indent="0">
              <a:buNone/>
            </a:pPr>
            <a:r>
              <a:rPr lang="en-US" sz="2400" b="1" dirty="0" smtClean="0"/>
              <a:t>Did they watch him raise Lazarus from the dead? Yes!</a:t>
            </a:r>
            <a:endParaRPr lang="en-US" sz="2400" b="1" dirty="0"/>
          </a:p>
          <a:p>
            <a:pPr marL="45720" indent="0">
              <a:buNone/>
            </a:pPr>
            <a:r>
              <a:rPr lang="en-US" sz="2400" b="1" dirty="0" smtClean="0"/>
              <a:t>Did he rise from the dead after three days as he said he would?</a:t>
            </a:r>
          </a:p>
          <a:p>
            <a:pPr marL="45720" indent="0">
              <a:buNone/>
            </a:pPr>
            <a:r>
              <a:rPr lang="en-US" sz="2400" b="1" dirty="0" smtClean="0"/>
              <a:t>And [Mary’s] words seemed to [the disciples] as idle tales and they believed [her] not… (Luke 24:11)</a:t>
            </a:r>
          </a:p>
        </p:txBody>
      </p:sp>
      <p:pic>
        <p:nvPicPr>
          <p:cNvPr id="1026" name="Picture 2" descr="http://media.ldscdn.org/images/media-library/gospel-art/new-testament/jesus-raising-lazurus-634865-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788" y="467359"/>
            <a:ext cx="4439319" cy="545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14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eeling L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0571"/>
            <a:ext cx="12192000" cy="8708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3894" y="467360"/>
            <a:ext cx="10486986" cy="1233424"/>
          </a:xfrm>
        </p:spPr>
        <p:txBody>
          <a:bodyPr>
            <a:noAutofit/>
          </a:bodyPr>
          <a:lstStyle/>
          <a:p>
            <a:r>
              <a:rPr lang="en-US" sz="8800" b="1" dirty="0" smtClean="0"/>
              <a:t>Question:</a:t>
            </a:r>
            <a:endParaRPr lang="en-US" sz="8800" b="1" dirty="0"/>
          </a:p>
        </p:txBody>
      </p:sp>
      <p:sp>
        <p:nvSpPr>
          <p:cNvPr id="3" name="Content Placeholder 2"/>
          <p:cNvSpPr>
            <a:spLocks noGrp="1"/>
          </p:cNvSpPr>
          <p:nvPr>
            <p:ph idx="1"/>
          </p:nvPr>
        </p:nvSpPr>
        <p:spPr>
          <a:xfrm>
            <a:off x="279918" y="4478694"/>
            <a:ext cx="11364686" cy="2465278"/>
          </a:xfrm>
        </p:spPr>
        <p:txBody>
          <a:bodyPr>
            <a:noAutofit/>
          </a:bodyPr>
          <a:lstStyle/>
          <a:p>
            <a:pPr marL="45720" indent="0">
              <a:buNone/>
            </a:pPr>
            <a:r>
              <a:rPr lang="en-US" sz="4000" b="1" dirty="0" smtClean="0">
                <a:solidFill>
                  <a:schemeClr val="bg1"/>
                </a:solidFill>
                <a:effectLst>
                  <a:outerShdw blurRad="38100" dist="38100" dir="2700000" algn="tl">
                    <a:srgbClr val="000000">
                      <a:alpha val="43137"/>
                    </a:srgbClr>
                  </a:outerShdw>
                </a:effectLst>
              </a:rPr>
              <a:t>Where is our “idle tale” line?</a:t>
            </a:r>
          </a:p>
          <a:p>
            <a:pPr marL="45720" indent="0">
              <a:buNone/>
            </a:pPr>
            <a:r>
              <a:rPr lang="en-US" sz="4000" b="1" dirty="0" smtClean="0">
                <a:solidFill>
                  <a:schemeClr val="bg1"/>
                </a:solidFill>
                <a:effectLst>
                  <a:outerShdw blurRad="38100" dist="38100" dir="2700000" algn="tl">
                    <a:srgbClr val="000000">
                      <a:alpha val="43137"/>
                    </a:srgbClr>
                  </a:outerShdw>
                </a:effectLst>
              </a:rPr>
              <a:t>Where is the line between actually believing what he said and dismissing his words to us as </a:t>
            </a:r>
            <a:r>
              <a:rPr lang="en-US" sz="4000" b="1" i="1" dirty="0" smtClean="0">
                <a:solidFill>
                  <a:schemeClr val="bg1"/>
                </a:solidFill>
                <a:effectLst>
                  <a:outerShdw blurRad="38100" dist="38100" dir="2700000" algn="tl">
                    <a:srgbClr val="000000">
                      <a:alpha val="43137"/>
                    </a:srgbClr>
                  </a:outerShdw>
                </a:effectLst>
              </a:rPr>
              <a:t>idle tales</a:t>
            </a:r>
            <a:r>
              <a:rPr lang="en-US" sz="4000" b="1" dirty="0" smtClean="0">
                <a:solidFill>
                  <a:schemeClr val="bg1"/>
                </a:solidFill>
                <a:effectLst>
                  <a:outerShdw blurRad="38100" dist="38100" dir="2700000" algn="tl">
                    <a:srgbClr val="000000">
                      <a:alpha val="43137"/>
                    </a:srgbClr>
                  </a:outerShdw>
                </a:effectLst>
              </a:rPr>
              <a: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61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namibsands.files.wordpress.com/2010/07/03-just-before-sun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776408" cy="7332306"/>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a:xfrm>
            <a:off x="2013856" y="838200"/>
            <a:ext cx="8958944" cy="1143000"/>
          </a:xfrm>
        </p:spPr>
        <p:txBody>
          <a:bodyPr/>
          <a:lstStyle/>
          <a:p>
            <a:r>
              <a:rPr lang="en-US" altLang="en-US" sz="4800" b="1" dirty="0"/>
              <a:t>Amalgamated Version Continued</a:t>
            </a:r>
          </a:p>
        </p:txBody>
      </p:sp>
      <p:sp>
        <p:nvSpPr>
          <p:cNvPr id="15363" name="Rectangle 3"/>
          <p:cNvSpPr>
            <a:spLocks noGrp="1" noChangeArrowheads="1"/>
          </p:cNvSpPr>
          <p:nvPr>
            <p:ph type="body" idx="1"/>
          </p:nvPr>
        </p:nvSpPr>
        <p:spPr>
          <a:xfrm>
            <a:off x="1828800" y="2834951"/>
            <a:ext cx="8991600" cy="4419600"/>
          </a:xfrm>
        </p:spPr>
        <p:txBody>
          <a:bodyPr>
            <a:normAutofit/>
          </a:bodyPr>
          <a:lstStyle/>
          <a:p>
            <a:pPr>
              <a:lnSpc>
                <a:spcPct val="80000"/>
              </a:lnSpc>
              <a:buFont typeface="Wingdings" panose="05000000000000000000" pitchFamily="2" charset="2"/>
              <a:buNone/>
            </a:pPr>
            <a:r>
              <a:rPr lang="en-US" altLang="en-US" b="1" dirty="0" smtClean="0">
                <a:solidFill>
                  <a:schemeClr val="bg1"/>
                </a:solidFill>
              </a:rPr>
              <a:t>Then </a:t>
            </a:r>
            <a:r>
              <a:rPr lang="en-US" altLang="en-US" b="1" dirty="0">
                <a:solidFill>
                  <a:schemeClr val="bg1"/>
                </a:solidFill>
              </a:rPr>
              <a:t>arose Peter,  </a:t>
            </a:r>
            <a:r>
              <a:rPr lang="en-US" altLang="en-US" i="1" dirty="0">
                <a:solidFill>
                  <a:schemeClr val="bg1"/>
                </a:solidFill>
              </a:rPr>
              <a:t>and [I], and came to the sepulcher.</a:t>
            </a:r>
            <a:endParaRPr lang="en-US" altLang="en-US" b="1" i="1" dirty="0">
              <a:solidFill>
                <a:schemeClr val="bg1"/>
              </a:solidFill>
            </a:endParaRPr>
          </a:p>
          <a:p>
            <a:pPr>
              <a:lnSpc>
                <a:spcPct val="80000"/>
              </a:lnSpc>
              <a:buFont typeface="Wingdings" panose="05000000000000000000" pitchFamily="2" charset="2"/>
              <a:buNone/>
            </a:pPr>
            <a:r>
              <a:rPr lang="en-US" altLang="en-US" i="1" dirty="0">
                <a:solidFill>
                  <a:schemeClr val="bg1"/>
                </a:solidFill>
              </a:rPr>
              <a:t>[we] ran both together; and [I] did outrun Peter, and came first to the sepulcher.</a:t>
            </a:r>
            <a:endParaRPr lang="en-US" altLang="en-US" b="1" i="1" dirty="0">
              <a:solidFill>
                <a:schemeClr val="bg1"/>
              </a:solidFill>
            </a:endParaRPr>
          </a:p>
          <a:p>
            <a:pPr>
              <a:lnSpc>
                <a:spcPct val="80000"/>
              </a:lnSpc>
              <a:buFont typeface="Wingdings" panose="05000000000000000000" pitchFamily="2" charset="2"/>
              <a:buNone/>
            </a:pPr>
            <a:r>
              <a:rPr lang="en-US" altLang="en-US" i="1" dirty="0">
                <a:solidFill>
                  <a:schemeClr val="bg1"/>
                </a:solidFill>
              </a:rPr>
              <a:t>And [I], stooping down, and looking in, saw the linen clothes lying; yet went not in.</a:t>
            </a:r>
            <a:endParaRPr lang="en-US" altLang="en-US" b="1" i="1" dirty="0">
              <a:solidFill>
                <a:schemeClr val="bg1"/>
              </a:solidFill>
            </a:endParaRPr>
          </a:p>
          <a:p>
            <a:pPr>
              <a:lnSpc>
                <a:spcPct val="80000"/>
              </a:lnSpc>
              <a:buFont typeface="Wingdings" panose="05000000000000000000" pitchFamily="2" charset="2"/>
              <a:buNone/>
            </a:pPr>
            <a:r>
              <a:rPr lang="en-US" altLang="en-US" i="1" dirty="0">
                <a:solidFill>
                  <a:schemeClr val="bg1"/>
                </a:solidFill>
              </a:rPr>
              <a:t>Then cometh Simon Peter following [me], and went into the sepulcher, and </a:t>
            </a:r>
            <a:r>
              <a:rPr lang="en-US" altLang="en-US" i="1" dirty="0" err="1">
                <a:solidFill>
                  <a:schemeClr val="bg1"/>
                </a:solidFill>
              </a:rPr>
              <a:t>seeth</a:t>
            </a:r>
            <a:r>
              <a:rPr lang="en-US" altLang="en-US" i="1" dirty="0">
                <a:solidFill>
                  <a:schemeClr val="bg1"/>
                </a:solidFill>
              </a:rPr>
              <a:t> the linen clothes lie,</a:t>
            </a:r>
            <a:r>
              <a:rPr lang="en-US" altLang="en-US" dirty="0">
                <a:solidFill>
                  <a:schemeClr val="bg1"/>
                </a:solidFill>
              </a:rPr>
              <a:t> </a:t>
            </a:r>
            <a:r>
              <a:rPr lang="en-US" altLang="en-US" b="1" dirty="0">
                <a:solidFill>
                  <a:schemeClr val="bg1"/>
                </a:solidFill>
              </a:rPr>
              <a:t>and he departed, wondering in himself at that which was come to pass.</a:t>
            </a:r>
          </a:p>
          <a:p>
            <a:pPr>
              <a:lnSpc>
                <a:spcPct val="80000"/>
              </a:lnSpc>
              <a:buFont typeface="Wingdings" panose="05000000000000000000" pitchFamily="2" charset="2"/>
              <a:buNone/>
            </a:pPr>
            <a:r>
              <a:rPr lang="en-US" altLang="en-US" i="1" dirty="0">
                <a:solidFill>
                  <a:schemeClr val="bg1"/>
                </a:solidFill>
              </a:rPr>
              <a:t>Then [I] went in…, and [I] saw, and believed.</a:t>
            </a:r>
            <a:endParaRPr lang="en-US" altLang="en-US" b="1" i="1" dirty="0">
              <a:solidFill>
                <a:schemeClr val="bg1"/>
              </a:solidFill>
            </a:endParaRPr>
          </a:p>
          <a:p>
            <a:pPr>
              <a:lnSpc>
                <a:spcPct val="80000"/>
              </a:lnSpc>
              <a:buFont typeface="Wingdings" panose="05000000000000000000" pitchFamily="2" charset="2"/>
              <a:buNone/>
            </a:pPr>
            <a:r>
              <a:rPr lang="en-US" altLang="en-US" i="1" dirty="0">
                <a:solidFill>
                  <a:schemeClr val="bg1"/>
                </a:solidFill>
              </a:rPr>
              <a:t>For as yet [we] knew not the Scripture, that he must rise again from the dead.</a:t>
            </a:r>
          </a:p>
        </p:txBody>
      </p:sp>
    </p:spTree>
    <p:extLst>
      <p:ext uri="{BB962C8B-B14F-4D97-AF65-F5344CB8AC3E}">
        <p14:creationId xmlns:p14="http://schemas.microsoft.com/office/powerpoint/2010/main" val="29112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 indent="0">
              <a:buNone/>
            </a:pPr>
            <a:r>
              <a:rPr lang="en-US" dirty="0" smtClean="0"/>
              <a:t>Skit Guys video</a:t>
            </a:r>
            <a:endParaRPr lang="en-US" dirty="0"/>
          </a:p>
        </p:txBody>
      </p:sp>
    </p:spTree>
    <p:extLst>
      <p:ext uri="{BB962C8B-B14F-4D97-AF65-F5344CB8AC3E}">
        <p14:creationId xmlns:p14="http://schemas.microsoft.com/office/powerpoint/2010/main" val="13619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3315" y="467360"/>
            <a:ext cx="10437565" cy="1233424"/>
          </a:xfrm>
        </p:spPr>
        <p:txBody>
          <a:bodyPr>
            <a:normAutofit/>
          </a:bodyPr>
          <a:lstStyle/>
          <a:p>
            <a:r>
              <a:rPr lang="en-US" altLang="en-US" sz="8000" b="1" dirty="0"/>
              <a:t>Question</a:t>
            </a:r>
          </a:p>
        </p:txBody>
      </p:sp>
      <p:sp>
        <p:nvSpPr>
          <p:cNvPr id="9219" name="Rectangle 3"/>
          <p:cNvSpPr>
            <a:spLocks noGrp="1" noChangeArrowheads="1"/>
          </p:cNvSpPr>
          <p:nvPr>
            <p:ph type="body" idx="1"/>
          </p:nvPr>
        </p:nvSpPr>
        <p:spPr>
          <a:xfrm>
            <a:off x="6036906" y="1901952"/>
            <a:ext cx="5887616" cy="4127627"/>
          </a:xfrm>
        </p:spPr>
        <p:txBody>
          <a:bodyPr>
            <a:normAutofit/>
          </a:bodyPr>
          <a:lstStyle/>
          <a:p>
            <a:pPr>
              <a:buFont typeface="Wingdings" panose="05000000000000000000" pitchFamily="2" charset="2"/>
              <a:buNone/>
            </a:pPr>
            <a:r>
              <a:rPr lang="en-US" altLang="en-US" sz="5400" b="1" dirty="0"/>
              <a:t>How do Latter Day Saints differ from the world, in the way we view our physical bodies?</a:t>
            </a:r>
          </a:p>
        </p:txBody>
      </p:sp>
      <p:pic>
        <p:nvPicPr>
          <p:cNvPr id="2050" name="Picture 2" descr="https://fbcdn-sphotos-a-a.akamaihd.net/hphotos-ak-xfa1/t31.0-8/10548279_10152651525377813_2823494568900872195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15" y="1833720"/>
            <a:ext cx="5682685" cy="402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1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2006 National Poll of Christians…</a:t>
            </a:r>
          </a:p>
        </p:txBody>
      </p:sp>
      <p:sp>
        <p:nvSpPr>
          <p:cNvPr id="10243" name="Rectangle 3"/>
          <p:cNvSpPr>
            <a:spLocks noGrp="1" noChangeArrowheads="1"/>
          </p:cNvSpPr>
          <p:nvPr>
            <p:ph type="body" idx="1"/>
          </p:nvPr>
        </p:nvSpPr>
        <p:spPr/>
        <p:txBody>
          <a:bodyPr/>
          <a:lstStyle/>
          <a:p>
            <a:pPr>
              <a:buFont typeface="Wingdings" panose="05000000000000000000" pitchFamily="2" charset="2"/>
              <a:buNone/>
            </a:pPr>
            <a:r>
              <a:rPr lang="en-US" altLang="en-US" sz="3600" b="1"/>
              <a:t>65% were “absolutely certain” Jesus was physically resurrected.</a:t>
            </a:r>
          </a:p>
          <a:p>
            <a:pPr>
              <a:buFont typeface="Wingdings" panose="05000000000000000000" pitchFamily="2" charset="2"/>
              <a:buNone/>
            </a:pPr>
            <a:r>
              <a:rPr lang="en-US" altLang="en-US" sz="3600" b="1"/>
              <a:t>36% believe in their own resurrection</a:t>
            </a:r>
          </a:p>
        </p:txBody>
      </p:sp>
      <p:sp>
        <p:nvSpPr>
          <p:cNvPr id="10244" name="Text Box 4"/>
          <p:cNvSpPr txBox="1">
            <a:spLocks noChangeArrowheads="1"/>
          </p:cNvSpPr>
          <p:nvPr/>
        </p:nvSpPr>
        <p:spPr bwMode="auto">
          <a:xfrm>
            <a:off x="1752600" y="3848101"/>
            <a:ext cx="89154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u="sng"/>
              <a:t>Joseph Smith:</a:t>
            </a:r>
            <a:r>
              <a:rPr lang="en-US" altLang="en-US" sz="2400" b="1"/>
              <a:t> </a:t>
            </a:r>
          </a:p>
          <a:p>
            <a:r>
              <a:rPr lang="en-US" altLang="en-US" sz="2400" b="1"/>
              <a:t>...for if there be no resurrection from the dead, then Christ has not risen; and if Christ has not risen He was not the Son of God; and if He was not the Son of God, there is not nor cannot be a Son of God, if the present book called the Scriptures is true; because the time has gone by when, according to that book, He was to make His appearance."</a:t>
            </a:r>
            <a:r>
              <a:rPr lang="en-US" altLang="en-US" b="1"/>
              <a:t> 														         (TPJS, p62)</a:t>
            </a:r>
            <a:r>
              <a:rPr lang="en-US" altLang="en-US"/>
              <a:t> </a:t>
            </a:r>
          </a:p>
        </p:txBody>
      </p:sp>
    </p:spTree>
    <p:extLst>
      <p:ext uri="{BB962C8B-B14F-4D97-AF65-F5344CB8AC3E}">
        <p14:creationId xmlns:p14="http://schemas.microsoft.com/office/powerpoint/2010/main" val="3295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strVal val="#ppt_w*0.70"/>
                                          </p:val>
                                        </p:tav>
                                        <p:tav tm="100000">
                                          <p:val>
                                            <p:strVal val="#ppt_w"/>
                                          </p:val>
                                        </p:tav>
                                      </p:tavLst>
                                    </p:anim>
                                    <p:anim calcmode="lin" valueType="num">
                                      <p:cBhvr>
                                        <p:cTn id="8" dur="1000" fill="hold"/>
                                        <p:tgtEl>
                                          <p:spTgt spid="10244"/>
                                        </p:tgtEl>
                                        <p:attrNameLst>
                                          <p:attrName>ppt_h</p:attrName>
                                        </p:attrNameLst>
                                      </p:cBhvr>
                                      <p:tavLst>
                                        <p:tav tm="0">
                                          <p:val>
                                            <p:strVal val="#ppt_h"/>
                                          </p:val>
                                        </p:tav>
                                        <p:tav tm="100000">
                                          <p:val>
                                            <p:strVal val="#ppt_h"/>
                                          </p:val>
                                        </p:tav>
                                      </p:tavLst>
                                    </p:anim>
                                    <p:animEffect transition="in" filter="fade">
                                      <p:cBhvr>
                                        <p:cTn id="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9208" y="533400"/>
            <a:ext cx="9781592" cy="707571"/>
          </a:xfrm>
        </p:spPr>
        <p:txBody>
          <a:bodyPr>
            <a:noAutofit/>
          </a:bodyPr>
          <a:lstStyle/>
          <a:p>
            <a:r>
              <a:rPr lang="en-US" altLang="en-US" sz="4800" b="1" i="1" dirty="0"/>
              <a:t>Answers to Gospel Questions 1, p. 29</a:t>
            </a:r>
            <a:endParaRPr lang="en-US" altLang="en-US" sz="4800" b="1" dirty="0"/>
          </a:p>
        </p:txBody>
      </p:sp>
      <p:sp>
        <p:nvSpPr>
          <p:cNvPr id="11267" name="Rectangle 3"/>
          <p:cNvSpPr>
            <a:spLocks noGrp="1" noChangeArrowheads="1"/>
          </p:cNvSpPr>
          <p:nvPr>
            <p:ph type="body" idx="1"/>
          </p:nvPr>
        </p:nvSpPr>
        <p:spPr>
          <a:xfrm>
            <a:off x="223934" y="1444428"/>
            <a:ext cx="11728579" cy="2362138"/>
          </a:xfrm>
        </p:spPr>
        <p:txBody>
          <a:bodyPr>
            <a:normAutofit fontScale="92500" lnSpcReduction="10000"/>
          </a:bodyPr>
          <a:lstStyle/>
          <a:p>
            <a:pPr>
              <a:lnSpc>
                <a:spcPct val="90000"/>
              </a:lnSpc>
              <a:buFont typeface="Wingdings" panose="05000000000000000000" pitchFamily="2" charset="2"/>
              <a:buNone/>
            </a:pPr>
            <a:r>
              <a:rPr lang="en-US" altLang="en-US" sz="2800" b="1" i="1" dirty="0"/>
              <a:t>	</a:t>
            </a:r>
            <a:r>
              <a:rPr lang="en-US" altLang="en-US" sz="2800" b="1" i="1" dirty="0" smtClean="0"/>
              <a:t>"</a:t>
            </a:r>
            <a:r>
              <a:rPr lang="en-US" altLang="en-US" sz="2800" b="1" i="1" dirty="0"/>
              <a:t>While telling the story of the </a:t>
            </a:r>
            <a:r>
              <a:rPr lang="en-US" altLang="en-US" sz="2800" b="1" i="1" dirty="0" smtClean="0"/>
              <a:t>resurrection </a:t>
            </a:r>
            <a:r>
              <a:rPr lang="en-US" altLang="en-US" sz="2800" b="1" i="1" dirty="0"/>
              <a:t>of Jesus, one of </a:t>
            </a:r>
            <a:r>
              <a:rPr lang="en-US" altLang="en-US" sz="2800" b="1" i="1" dirty="0" smtClean="0"/>
              <a:t>the </a:t>
            </a:r>
            <a:r>
              <a:rPr lang="en-US" altLang="en-US" sz="2800" b="1" i="1" dirty="0"/>
              <a:t>children asked, 'Why did </a:t>
            </a:r>
            <a:r>
              <a:rPr lang="en-US" altLang="en-US" sz="2800" b="1" i="1" dirty="0" smtClean="0"/>
              <a:t>Jesus </a:t>
            </a:r>
            <a:r>
              <a:rPr lang="en-US" altLang="en-US" sz="2800" b="1" i="1" dirty="0"/>
              <a:t>come alive again?' </a:t>
            </a:r>
          </a:p>
          <a:p>
            <a:pPr>
              <a:lnSpc>
                <a:spcPct val="90000"/>
              </a:lnSpc>
              <a:buFont typeface="Wingdings" panose="05000000000000000000" pitchFamily="2" charset="2"/>
              <a:buNone/>
            </a:pPr>
            <a:r>
              <a:rPr lang="en-US" altLang="en-US" sz="2800" b="1" i="1" dirty="0"/>
              <a:t>The only answer I could give was that he was so good that he just could not stay dead. I have read the scriptures on the crucifixion, but cannot seem to get the full reason for the necessity of his death, and how he had the power over death. Will you please explain this to me as it is given in the scriptures</a:t>
            </a:r>
            <a:r>
              <a:rPr lang="en-US" altLang="en-US" sz="2800" b="1" i="1" dirty="0" smtClean="0"/>
              <a:t>?“</a:t>
            </a:r>
            <a:endParaRPr lang="en-US" altLang="en-US" sz="2800" b="1" i="1" dirty="0"/>
          </a:p>
        </p:txBody>
      </p:sp>
      <p:pic>
        <p:nvPicPr>
          <p:cNvPr id="3074" name="Picture 2" descr="https://www.lds.org/bc/content/ldsorg/church/news/04/10/580-Primary-Ap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718" y="4010024"/>
            <a:ext cx="5524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3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oper.com/images/00/37/92/73/sunrise-fields_00379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76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1479" y="4106299"/>
            <a:ext cx="9509760" cy="1233424"/>
          </a:xfrm>
        </p:spPr>
        <p:txBody>
          <a:bodyPr>
            <a:normAutofit/>
          </a:bodyPr>
          <a:lstStyle/>
          <a:p>
            <a:r>
              <a:rPr lang="en-US" sz="8000" b="1" dirty="0" smtClean="0">
                <a:solidFill>
                  <a:schemeClr val="bg1"/>
                </a:solidFill>
                <a:effectLst>
                  <a:outerShdw blurRad="38100" dist="38100" dir="2700000" algn="tl">
                    <a:srgbClr val="000000">
                      <a:alpha val="43137"/>
                    </a:srgbClr>
                  </a:outerShdw>
                </a:effectLst>
              </a:rPr>
              <a:t>The First Day</a:t>
            </a:r>
            <a:endParaRPr lang="en-US" sz="8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71480" y="5505060"/>
            <a:ext cx="4754880" cy="1352939"/>
          </a:xfrm>
        </p:spPr>
        <p:txBody>
          <a:bodyPr>
            <a:normAutofit/>
          </a:bodyPr>
          <a:lstStyle/>
          <a:p>
            <a:pPr marL="45720" indent="0">
              <a:buNone/>
            </a:pPr>
            <a:r>
              <a:rPr lang="en-US" sz="8000" b="1" dirty="0" smtClean="0">
                <a:solidFill>
                  <a:schemeClr val="bg1"/>
                </a:solidFill>
              </a:rPr>
              <a:t>John 20:1</a:t>
            </a:r>
            <a:endParaRPr lang="en-US" sz="8000" b="1" dirty="0">
              <a:solidFill>
                <a:schemeClr val="bg1"/>
              </a:solidFill>
            </a:endParaRPr>
          </a:p>
        </p:txBody>
      </p:sp>
    </p:spTree>
    <p:extLst>
      <p:ext uri="{BB962C8B-B14F-4D97-AF65-F5344CB8AC3E}">
        <p14:creationId xmlns:p14="http://schemas.microsoft.com/office/powerpoint/2010/main" val="31701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http://namibsands.files.wordpress.com/2010/07/03-just-before-sun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65"/>
            <a:ext cx="9776408" cy="7332306"/>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2057400" y="533400"/>
            <a:ext cx="8153400" cy="1143000"/>
          </a:xfrm>
        </p:spPr>
        <p:txBody>
          <a:bodyPr>
            <a:normAutofit fontScale="90000"/>
          </a:bodyPr>
          <a:lstStyle/>
          <a:p>
            <a:r>
              <a:rPr lang="en-US" altLang="en-US" sz="6600" b="1" dirty="0"/>
              <a:t>Amalgamated Version</a:t>
            </a:r>
          </a:p>
        </p:txBody>
      </p:sp>
      <p:sp>
        <p:nvSpPr>
          <p:cNvPr id="13315" name="Rectangle 3"/>
          <p:cNvSpPr>
            <a:spLocks noGrp="1" noChangeArrowheads="1"/>
          </p:cNvSpPr>
          <p:nvPr>
            <p:ph type="body" idx="1"/>
          </p:nvPr>
        </p:nvSpPr>
        <p:spPr>
          <a:xfrm>
            <a:off x="1828800" y="2971800"/>
            <a:ext cx="9067800" cy="4038600"/>
          </a:xfrm>
        </p:spPr>
        <p:txBody>
          <a:bodyPr>
            <a:normAutofit fontScale="92500" lnSpcReduction="20000"/>
          </a:bodyPr>
          <a:lstStyle/>
          <a:p>
            <a:pPr>
              <a:lnSpc>
                <a:spcPct val="80000"/>
              </a:lnSpc>
              <a:buFont typeface="Wingdings" panose="05000000000000000000" pitchFamily="2" charset="2"/>
              <a:buNone/>
            </a:pPr>
            <a:r>
              <a:rPr lang="en-US" altLang="en-US" sz="1800" i="1" dirty="0">
                <a:solidFill>
                  <a:schemeClr val="bg1"/>
                </a:solidFill>
              </a:rPr>
              <a:t>In the end of the Sabbath day, as it began to dawn towards the first day of the week, early in the morning, came Mary Magdalene, and the other Mary to see the sepulcher.</a:t>
            </a:r>
            <a:endParaRPr lang="en-US" altLang="en-US" sz="1800" b="1" i="1" dirty="0">
              <a:solidFill>
                <a:schemeClr val="bg1"/>
              </a:solidFill>
            </a:endParaRPr>
          </a:p>
          <a:p>
            <a:pPr>
              <a:lnSpc>
                <a:spcPct val="80000"/>
              </a:lnSpc>
              <a:buFont typeface="Wingdings" panose="05000000000000000000" pitchFamily="2" charset="2"/>
              <a:buNone/>
            </a:pPr>
            <a:r>
              <a:rPr lang="en-US" altLang="en-US" sz="1800" dirty="0">
                <a:solidFill>
                  <a:schemeClr val="bg1"/>
                </a:solidFill>
              </a:rPr>
              <a:t>two angels of the Lord descended from heaven, and came and rolled back the stone from the door, and sat upon it and [the women] </a:t>
            </a:r>
            <a:r>
              <a:rPr lang="en-US" altLang="en-US" sz="1800" dirty="0" err="1">
                <a:solidFill>
                  <a:schemeClr val="bg1"/>
                </a:solidFill>
              </a:rPr>
              <a:t>seeth</a:t>
            </a:r>
            <a:r>
              <a:rPr lang="en-US" altLang="en-US" sz="1800" dirty="0">
                <a:solidFill>
                  <a:schemeClr val="bg1"/>
                </a:solidFill>
              </a:rPr>
              <a:t> the stone taken away from the sepulcher, and two angels sitting thereon.</a:t>
            </a:r>
            <a:endParaRPr lang="en-US" altLang="en-US" sz="1800" b="1" dirty="0">
              <a:solidFill>
                <a:schemeClr val="bg1"/>
              </a:solidFill>
            </a:endParaRPr>
          </a:p>
          <a:p>
            <a:pPr>
              <a:lnSpc>
                <a:spcPct val="80000"/>
              </a:lnSpc>
              <a:buFont typeface="Wingdings" panose="05000000000000000000" pitchFamily="2" charset="2"/>
              <a:buNone/>
            </a:pPr>
            <a:r>
              <a:rPr lang="en-US" altLang="en-US" sz="1800" i="1" dirty="0">
                <a:solidFill>
                  <a:schemeClr val="bg1"/>
                </a:solidFill>
              </a:rPr>
              <a:t>And their countenance was like lightning, and their raiment white as snow; and for fear of them the keepers did shake, and became as though they were dead.</a:t>
            </a:r>
            <a:endParaRPr lang="en-US" altLang="en-US" sz="1800" b="1" i="1" dirty="0">
              <a:solidFill>
                <a:schemeClr val="bg1"/>
              </a:solidFill>
            </a:endParaRPr>
          </a:p>
          <a:p>
            <a:pPr>
              <a:lnSpc>
                <a:spcPct val="80000"/>
              </a:lnSpc>
              <a:buFont typeface="Wingdings" panose="05000000000000000000" pitchFamily="2" charset="2"/>
              <a:buNone/>
            </a:pPr>
            <a:r>
              <a:rPr lang="en-US" altLang="en-US" sz="1800" dirty="0">
                <a:solidFill>
                  <a:schemeClr val="bg1"/>
                </a:solidFill>
              </a:rPr>
              <a:t>And the angels answered and said unto the women, Fear not ye; for we know that ye seek Jesus who was crucified.</a:t>
            </a:r>
            <a:endParaRPr lang="en-US" altLang="en-US" sz="1800" b="1" dirty="0">
              <a:solidFill>
                <a:schemeClr val="bg1"/>
              </a:solidFill>
            </a:endParaRPr>
          </a:p>
          <a:p>
            <a:pPr>
              <a:lnSpc>
                <a:spcPct val="80000"/>
              </a:lnSpc>
              <a:buFont typeface="Wingdings" panose="05000000000000000000" pitchFamily="2" charset="2"/>
              <a:buNone/>
            </a:pPr>
            <a:r>
              <a:rPr lang="en-US" altLang="en-US" sz="1800" b="1" dirty="0">
                <a:solidFill>
                  <a:schemeClr val="bg1"/>
                </a:solidFill>
              </a:rPr>
              <a:t>He is not here, but is risen. Remember how he </a:t>
            </a:r>
            <a:r>
              <a:rPr lang="en-US" altLang="en-US" sz="1800" b="1" dirty="0" err="1">
                <a:solidFill>
                  <a:schemeClr val="bg1"/>
                </a:solidFill>
              </a:rPr>
              <a:t>spake</a:t>
            </a:r>
            <a:r>
              <a:rPr lang="en-US" altLang="en-US" sz="1800" b="1" dirty="0">
                <a:solidFill>
                  <a:schemeClr val="bg1"/>
                </a:solidFill>
              </a:rPr>
              <a:t> unto you when he was yet in Galilee,</a:t>
            </a:r>
          </a:p>
          <a:p>
            <a:pPr>
              <a:lnSpc>
                <a:spcPct val="80000"/>
              </a:lnSpc>
              <a:buFont typeface="Wingdings" panose="05000000000000000000" pitchFamily="2" charset="2"/>
              <a:buNone/>
            </a:pPr>
            <a:r>
              <a:rPr lang="en-US" altLang="en-US" sz="1800" b="1" dirty="0">
                <a:solidFill>
                  <a:schemeClr val="bg1"/>
                </a:solidFill>
              </a:rPr>
              <a:t>Saying, The Son of man must be delivered into the hands of sinful men, and be crucified, and the third day rise again?</a:t>
            </a:r>
          </a:p>
          <a:p>
            <a:pPr>
              <a:lnSpc>
                <a:spcPct val="80000"/>
              </a:lnSpc>
              <a:buFont typeface="Wingdings" panose="05000000000000000000" pitchFamily="2" charset="2"/>
              <a:buNone/>
            </a:pPr>
            <a:r>
              <a:rPr lang="en-US" altLang="en-US" sz="1800" dirty="0">
                <a:solidFill>
                  <a:schemeClr val="bg1"/>
                </a:solidFill>
              </a:rPr>
              <a:t>Come, see the place where the Lord lay; and go quickly, and tell his disciples that he is risen from the dead; and, behold, he </a:t>
            </a:r>
            <a:r>
              <a:rPr lang="en-US" altLang="en-US" sz="1800" dirty="0" err="1">
                <a:solidFill>
                  <a:schemeClr val="bg1"/>
                </a:solidFill>
              </a:rPr>
              <a:t>goeth</a:t>
            </a:r>
            <a:r>
              <a:rPr lang="en-US" altLang="en-US" sz="1800" dirty="0">
                <a:solidFill>
                  <a:schemeClr val="bg1"/>
                </a:solidFill>
              </a:rPr>
              <a:t> before you into Galilee; there shall ye see him; lo, I have told you.</a:t>
            </a:r>
            <a:endParaRPr lang="en-US" altLang="en-US" sz="1800" b="1" dirty="0">
              <a:solidFill>
                <a:schemeClr val="bg1"/>
              </a:solidFill>
            </a:endParaRPr>
          </a:p>
        </p:txBody>
      </p:sp>
    </p:spTree>
    <p:extLst>
      <p:ext uri="{BB962C8B-B14F-4D97-AF65-F5344CB8AC3E}">
        <p14:creationId xmlns:p14="http://schemas.microsoft.com/office/powerpoint/2010/main" val="241125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left)">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left)">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left)">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left)">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namibsands.files.wordpress.com/2010/07/03-just-before-sun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776408" cy="7332306"/>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a:xfrm>
            <a:off x="2013856" y="838200"/>
            <a:ext cx="8958944" cy="1143000"/>
          </a:xfrm>
        </p:spPr>
        <p:txBody>
          <a:bodyPr/>
          <a:lstStyle/>
          <a:p>
            <a:r>
              <a:rPr lang="en-US" altLang="en-US" sz="4800" b="1" dirty="0"/>
              <a:t>Amalgamated Version Continued</a:t>
            </a:r>
          </a:p>
        </p:txBody>
      </p:sp>
      <p:sp>
        <p:nvSpPr>
          <p:cNvPr id="15363" name="Rectangle 3"/>
          <p:cNvSpPr>
            <a:spLocks noGrp="1" noChangeArrowheads="1"/>
          </p:cNvSpPr>
          <p:nvPr>
            <p:ph type="body" idx="1"/>
          </p:nvPr>
        </p:nvSpPr>
        <p:spPr>
          <a:xfrm>
            <a:off x="1916403" y="2895600"/>
            <a:ext cx="9187025" cy="4190998"/>
          </a:xfrm>
        </p:spPr>
        <p:txBody>
          <a:bodyPr>
            <a:normAutofit/>
          </a:bodyPr>
          <a:lstStyle/>
          <a:p>
            <a:pPr>
              <a:lnSpc>
                <a:spcPct val="80000"/>
              </a:lnSpc>
              <a:buFont typeface="Wingdings" panose="05000000000000000000" pitchFamily="2" charset="2"/>
              <a:buNone/>
            </a:pPr>
            <a:r>
              <a:rPr lang="en-US" altLang="en-US" dirty="0">
                <a:solidFill>
                  <a:schemeClr val="bg1"/>
                </a:solidFill>
              </a:rPr>
              <a:t>And they departed quickly from the sepulcher, with fear and great joy; </a:t>
            </a:r>
            <a:r>
              <a:rPr lang="en-US" altLang="en-US" u="sng" dirty="0">
                <a:solidFill>
                  <a:schemeClr val="bg1"/>
                </a:solidFill>
              </a:rPr>
              <a:t>and did run to bring his disciples word</a:t>
            </a:r>
            <a:r>
              <a:rPr lang="en-US" altLang="en-US" dirty="0">
                <a:solidFill>
                  <a:schemeClr val="bg1"/>
                </a:solidFill>
              </a:rPr>
              <a:t>…</a:t>
            </a:r>
            <a:r>
              <a:rPr lang="en-US" altLang="en-US" b="1" dirty="0">
                <a:solidFill>
                  <a:schemeClr val="bg1"/>
                </a:solidFill>
              </a:rPr>
              <a:t>and told all these things unto the eleven, and to all the rest</a:t>
            </a:r>
            <a:r>
              <a:rPr lang="en-US" altLang="en-US" b="1" dirty="0" smtClean="0">
                <a:solidFill>
                  <a:schemeClr val="bg1"/>
                </a:solidFill>
              </a:rPr>
              <a:t>.</a:t>
            </a:r>
            <a:endParaRPr lang="en-US" altLang="en-US" b="1" dirty="0">
              <a:solidFill>
                <a:schemeClr val="bg1"/>
              </a:solidFill>
            </a:endParaRPr>
          </a:p>
        </p:txBody>
      </p:sp>
    </p:spTree>
    <p:extLst>
      <p:ext uri="{BB962C8B-B14F-4D97-AF65-F5344CB8AC3E}">
        <p14:creationId xmlns:p14="http://schemas.microsoft.com/office/powerpoint/2010/main" val="256828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87442"/>
            <a:ext cx="9509760" cy="1233424"/>
          </a:xfrm>
        </p:spPr>
        <p:txBody>
          <a:bodyPr>
            <a:normAutofit/>
          </a:bodyPr>
          <a:lstStyle/>
          <a:p>
            <a:r>
              <a:rPr lang="en-US" sz="6000" b="1" dirty="0" smtClean="0"/>
              <a:t>Runners….</a:t>
            </a:r>
            <a:endParaRPr lang="en-US" sz="6000" b="1" dirty="0"/>
          </a:p>
        </p:txBody>
      </p:sp>
      <p:sp>
        <p:nvSpPr>
          <p:cNvPr id="3" name="Content Placeholder 2"/>
          <p:cNvSpPr>
            <a:spLocks noGrp="1"/>
          </p:cNvSpPr>
          <p:nvPr>
            <p:ph idx="1"/>
          </p:nvPr>
        </p:nvSpPr>
        <p:spPr>
          <a:xfrm>
            <a:off x="4917791" y="979714"/>
            <a:ext cx="6960078" cy="5346441"/>
          </a:xfrm>
        </p:spPr>
        <p:txBody>
          <a:bodyPr>
            <a:noAutofit/>
          </a:bodyPr>
          <a:lstStyle/>
          <a:p>
            <a:pPr fontAlgn="base"/>
            <a:r>
              <a:rPr lang="en-US" sz="2800" b="1" dirty="0"/>
              <a:t>7 ¶How beautiful upon the mountains are the feet of him </a:t>
            </a:r>
            <a:r>
              <a:rPr lang="en-US" sz="2800" b="1" dirty="0" smtClean="0"/>
              <a:t>that </a:t>
            </a:r>
            <a:r>
              <a:rPr lang="en-US" sz="2800" b="1" dirty="0" err="1" smtClean="0"/>
              <a:t>bringeth</a:t>
            </a:r>
            <a:r>
              <a:rPr lang="en-US" sz="2800" b="1" dirty="0"/>
              <a:t> </a:t>
            </a:r>
            <a:r>
              <a:rPr lang="en-US" sz="2800" b="1" dirty="0" smtClean="0"/>
              <a:t>good</a:t>
            </a:r>
            <a:r>
              <a:rPr lang="en-US" sz="2800" b="1" dirty="0"/>
              <a:t> </a:t>
            </a:r>
            <a:r>
              <a:rPr lang="en-US" sz="2800" b="1" dirty="0" smtClean="0"/>
              <a:t>tidings</a:t>
            </a:r>
            <a:r>
              <a:rPr lang="en-US" sz="2800" b="1" dirty="0"/>
              <a:t>, </a:t>
            </a:r>
            <a:r>
              <a:rPr lang="en-US" sz="2800" b="1" dirty="0" smtClean="0"/>
              <a:t>that </a:t>
            </a:r>
            <a:r>
              <a:rPr lang="en-US" sz="2800" b="1" dirty="0" err="1" smtClean="0"/>
              <a:t>publisheth</a:t>
            </a:r>
            <a:r>
              <a:rPr lang="en-US" sz="2800" b="1" dirty="0"/>
              <a:t> peace; that </a:t>
            </a:r>
            <a:r>
              <a:rPr lang="en-US" sz="2800" b="1" dirty="0" err="1"/>
              <a:t>bringeth</a:t>
            </a:r>
            <a:r>
              <a:rPr lang="en-US" sz="2800" b="1" dirty="0"/>
              <a:t> good tidings of good, that </a:t>
            </a:r>
            <a:r>
              <a:rPr lang="en-US" sz="2800" b="1" dirty="0" err="1"/>
              <a:t>publisheth</a:t>
            </a:r>
            <a:r>
              <a:rPr lang="en-US" sz="2800" b="1" dirty="0"/>
              <a:t> salvation; that </a:t>
            </a:r>
            <a:r>
              <a:rPr lang="en-US" sz="2800" b="1" dirty="0" err="1"/>
              <a:t>saith</a:t>
            </a:r>
            <a:r>
              <a:rPr lang="en-US" sz="2800" b="1" dirty="0"/>
              <a:t> </a:t>
            </a:r>
            <a:r>
              <a:rPr lang="en-US" sz="2800" b="1" dirty="0" smtClean="0"/>
              <a:t>unto Zion</a:t>
            </a:r>
            <a:r>
              <a:rPr lang="en-US" sz="2800" b="1" dirty="0"/>
              <a:t>, Thy God </a:t>
            </a:r>
            <a:r>
              <a:rPr lang="en-US" sz="2800" b="1" dirty="0" err="1"/>
              <a:t>reigneth</a:t>
            </a:r>
            <a:r>
              <a:rPr lang="en-US" sz="2800" b="1" dirty="0"/>
              <a:t>!</a:t>
            </a:r>
          </a:p>
          <a:p>
            <a:pPr fontAlgn="base"/>
            <a:r>
              <a:rPr lang="en-US" sz="2800" b="1" dirty="0"/>
              <a:t> 8 Thy watchmen shall lift up the voice; with the voice together shall they sing: for they </a:t>
            </a:r>
            <a:r>
              <a:rPr lang="en-US" sz="2800" b="1" dirty="0" smtClean="0"/>
              <a:t>shall see</a:t>
            </a:r>
            <a:r>
              <a:rPr lang="en-US" sz="2800" b="1" dirty="0"/>
              <a:t> </a:t>
            </a:r>
            <a:r>
              <a:rPr lang="en-US" sz="2800" b="1" dirty="0" smtClean="0"/>
              <a:t>eye </a:t>
            </a:r>
            <a:r>
              <a:rPr lang="en-US" sz="2800" b="1" dirty="0"/>
              <a:t>to eye, when </a:t>
            </a:r>
            <a:r>
              <a:rPr lang="en-US" sz="2800" b="1" dirty="0" smtClean="0"/>
              <a:t>the </a:t>
            </a:r>
            <a:r>
              <a:rPr lang="en-US" sz="2800" b="1" cap="small" dirty="0" smtClean="0"/>
              <a:t>Lord</a:t>
            </a:r>
            <a:r>
              <a:rPr lang="en-US" sz="2800" b="1" dirty="0"/>
              <a:t> shall bring </a:t>
            </a:r>
            <a:r>
              <a:rPr lang="en-US" sz="2800" b="1" dirty="0" smtClean="0"/>
              <a:t>again Zion</a:t>
            </a:r>
            <a:r>
              <a:rPr lang="en-US" sz="2800" b="1" dirty="0"/>
              <a:t>.</a:t>
            </a:r>
            <a:endParaRPr lang="en-US" sz="2800" b="1" dirty="0"/>
          </a:p>
          <a:p>
            <a:pPr fontAlgn="base"/>
            <a:r>
              <a:rPr lang="en-US" sz="2800" b="1" dirty="0"/>
              <a:t> 9 ¶Break forth into joy, sing together, ye waste places of Jerusalem: for </a:t>
            </a:r>
            <a:r>
              <a:rPr lang="en-US" sz="2800" b="1" dirty="0" smtClean="0"/>
              <a:t>the </a:t>
            </a:r>
            <a:r>
              <a:rPr lang="en-US" sz="2800" b="1" cap="small" dirty="0" smtClean="0"/>
              <a:t>Lord</a:t>
            </a:r>
            <a:r>
              <a:rPr lang="en-US" sz="2800" b="1" dirty="0"/>
              <a:t> hath comforted his people, he hath redeemed Jerusalem.</a:t>
            </a:r>
          </a:p>
          <a:p>
            <a:pPr marL="45720" indent="0">
              <a:buNone/>
            </a:pPr>
            <a:endParaRPr lang="en-US" sz="2800" b="1" dirty="0"/>
          </a:p>
        </p:txBody>
      </p:sp>
      <p:pic>
        <p:nvPicPr>
          <p:cNvPr id="2050" name="Picture 2" descr="http://2.bp.blogspot.com/-Nd1LfmWkKnk/TbV7aNhfouI/AAAAAAAACLY/cpold6ASu-g/s400/maria-magdal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93" y="1420865"/>
            <a:ext cx="4033870" cy="500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33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28799" y="467360"/>
            <a:ext cx="10322081" cy="1233424"/>
          </a:xfrm>
        </p:spPr>
        <p:txBody>
          <a:bodyPr>
            <a:normAutofit/>
          </a:bodyPr>
          <a:lstStyle/>
          <a:p>
            <a:r>
              <a:rPr lang="en-US" sz="7200" b="1" dirty="0" smtClean="0"/>
              <a:t>Good Tidings</a:t>
            </a:r>
            <a:endParaRPr lang="en-US" sz="7200" b="1" dirty="0"/>
          </a:p>
        </p:txBody>
      </p:sp>
      <p:sp>
        <p:nvSpPr>
          <p:cNvPr id="14" name="Content Placeholder 13"/>
          <p:cNvSpPr>
            <a:spLocks noGrp="1"/>
          </p:cNvSpPr>
          <p:nvPr>
            <p:ph idx="1"/>
          </p:nvPr>
        </p:nvSpPr>
        <p:spPr>
          <a:xfrm>
            <a:off x="4516016" y="1901952"/>
            <a:ext cx="7333862" cy="4559118"/>
          </a:xfrm>
        </p:spPr>
        <p:txBody>
          <a:bodyPr>
            <a:normAutofit/>
          </a:bodyPr>
          <a:lstStyle/>
          <a:p>
            <a:r>
              <a:rPr lang="en-US" b="1" dirty="0"/>
              <a:t>And David sat between the two gates: and the watchman went up to the roof over the gate unto the wall, and lifted up his eyes, and looked, and behold a man running alone. And the watchman cried, and told the king. </a:t>
            </a:r>
            <a:endParaRPr lang="en-US" b="1" dirty="0" smtClean="0"/>
          </a:p>
          <a:p>
            <a:r>
              <a:rPr lang="en-US" b="1" dirty="0" smtClean="0"/>
              <a:t>And </a:t>
            </a:r>
            <a:r>
              <a:rPr lang="en-US" b="1" dirty="0"/>
              <a:t>the king said, If he be alone, there is tidings in his mouth. And he came apace, and drew near. And the watchman saw another man running: and the watchman called unto the porter, and said, Behold another man running alone. And the king said, He also </a:t>
            </a:r>
            <a:r>
              <a:rPr lang="en-US" b="1" dirty="0" err="1"/>
              <a:t>bringeth</a:t>
            </a:r>
            <a:r>
              <a:rPr lang="en-US" b="1" dirty="0"/>
              <a:t> tidings. </a:t>
            </a:r>
            <a:endParaRPr lang="en-US" b="1" dirty="0" smtClean="0"/>
          </a:p>
          <a:p>
            <a:r>
              <a:rPr lang="en-US" b="1" dirty="0" smtClean="0"/>
              <a:t>And </a:t>
            </a:r>
            <a:r>
              <a:rPr lang="en-US" b="1" dirty="0"/>
              <a:t>the watchman said, Me </a:t>
            </a:r>
            <a:r>
              <a:rPr lang="en-US" b="1" dirty="0" err="1"/>
              <a:t>thinketh</a:t>
            </a:r>
            <a:r>
              <a:rPr lang="en-US" b="1" dirty="0"/>
              <a:t> the running of the foremost is like the running of </a:t>
            </a:r>
            <a:r>
              <a:rPr lang="en-US" b="1" dirty="0" err="1"/>
              <a:t>Ahimaaz</a:t>
            </a:r>
            <a:r>
              <a:rPr lang="en-US" b="1" dirty="0"/>
              <a:t> the son of </a:t>
            </a:r>
            <a:r>
              <a:rPr lang="en-US" b="1" dirty="0" err="1"/>
              <a:t>Zadok</a:t>
            </a:r>
            <a:r>
              <a:rPr lang="en-US" b="1" dirty="0"/>
              <a:t>. And the king said, He is a good man, and cometh with good tidings (2 Sam. 18:19 -27).</a:t>
            </a:r>
            <a:endParaRPr lang="en-US" b="1" dirty="0" smtClean="0"/>
          </a:p>
        </p:txBody>
      </p:sp>
      <p:pic>
        <p:nvPicPr>
          <p:cNvPr id="5122" name="Picture 2" descr="http://dailyheal.com/wp-content/uploads/Long-Distance-Running-Meditation-25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9" y="1901952"/>
            <a:ext cx="3875250" cy="455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4D8109F-05D6-4A26-8F7E-3EF448E61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3164</TotalTime>
  <Words>911</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Corbel</vt:lpstr>
      <vt:lpstr>Euphemia</vt:lpstr>
      <vt:lpstr>Wingdings</vt:lpstr>
      <vt:lpstr>Banded Design Blue 16x9</vt:lpstr>
      <vt:lpstr>He Lives!</vt:lpstr>
      <vt:lpstr>Question</vt:lpstr>
      <vt:lpstr>2006 National Poll of Christians…</vt:lpstr>
      <vt:lpstr>Answers to Gospel Questions 1, p. 29</vt:lpstr>
      <vt:lpstr>The First Day</vt:lpstr>
      <vt:lpstr>Amalgamated Version</vt:lpstr>
      <vt:lpstr>Amalgamated Version Continued</vt:lpstr>
      <vt:lpstr>Runners….</vt:lpstr>
      <vt:lpstr>Good Tidings</vt:lpstr>
      <vt:lpstr>Amalgamated Version Continued</vt:lpstr>
      <vt:lpstr>Disciples response</vt:lpstr>
      <vt:lpstr>Question:</vt:lpstr>
      <vt:lpstr>Amalgamated Version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Lives!</dc:title>
  <dc:creator>Kevin Hinckley</dc:creator>
  <cp:keywords/>
  <cp:lastModifiedBy>Kevin Hinckley</cp:lastModifiedBy>
  <cp:revision>15</cp:revision>
  <dcterms:created xsi:type="dcterms:W3CDTF">2014-09-30T13:08:49Z</dcterms:created>
  <dcterms:modified xsi:type="dcterms:W3CDTF">2014-10-02T17:55:11Z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