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63" r:id="rId4"/>
    <p:sldId id="257" r:id="rId5"/>
    <p:sldId id="265" r:id="rId6"/>
    <p:sldId id="266" r:id="rId7"/>
    <p:sldId id="264" r:id="rId8"/>
    <p:sldId id="268" r:id="rId9"/>
    <p:sldId id="259" r:id="rId10"/>
    <p:sldId id="261" r:id="rId11"/>
    <p:sldId id="260"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02" autoAdjust="0"/>
    <p:restoredTop sz="94660"/>
  </p:normalViewPr>
  <p:slideViewPr>
    <p:cSldViewPr>
      <p:cViewPr varScale="1">
        <p:scale>
          <a:sx n="106" d="100"/>
          <a:sy n="106" d="100"/>
        </p:scale>
        <p:origin x="105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74482-F27E-4842-A98C-E37FEC327023}" type="datetimeFigureOut">
              <a:rPr lang="en-US" smtClean="0"/>
              <a:pPr/>
              <a:t>3/7/2014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EA39D9-D711-4BBE-9B13-262974467F29}" type="slidenum">
              <a:rPr lang="en-US" smtClean="0"/>
              <a:pPr/>
              <a:t>‹#›</a:t>
            </a:fld>
            <a:endParaRPr lang="en-US"/>
          </a:p>
        </p:txBody>
      </p:sp>
    </p:spTree>
    <p:extLst>
      <p:ext uri="{BB962C8B-B14F-4D97-AF65-F5344CB8AC3E}">
        <p14:creationId xmlns:p14="http://schemas.microsoft.com/office/powerpoint/2010/main" val="217716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1</a:t>
            </a:fld>
            <a:endParaRPr lang="en-US"/>
          </a:p>
        </p:txBody>
      </p:sp>
    </p:spTree>
    <p:extLst>
      <p:ext uri="{BB962C8B-B14F-4D97-AF65-F5344CB8AC3E}">
        <p14:creationId xmlns:p14="http://schemas.microsoft.com/office/powerpoint/2010/main" val="939424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11</a:t>
            </a:fld>
            <a:endParaRPr lang="en-US"/>
          </a:p>
        </p:txBody>
      </p:sp>
    </p:spTree>
    <p:extLst>
      <p:ext uri="{BB962C8B-B14F-4D97-AF65-F5344CB8AC3E}">
        <p14:creationId xmlns:p14="http://schemas.microsoft.com/office/powerpoint/2010/main" val="3049572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12</a:t>
            </a:fld>
            <a:endParaRPr lang="en-US"/>
          </a:p>
        </p:txBody>
      </p:sp>
    </p:spTree>
    <p:extLst>
      <p:ext uri="{BB962C8B-B14F-4D97-AF65-F5344CB8AC3E}">
        <p14:creationId xmlns:p14="http://schemas.microsoft.com/office/powerpoint/2010/main" val="1900095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2</a:t>
            </a:fld>
            <a:endParaRPr lang="en-US"/>
          </a:p>
        </p:txBody>
      </p:sp>
    </p:spTree>
    <p:extLst>
      <p:ext uri="{BB962C8B-B14F-4D97-AF65-F5344CB8AC3E}">
        <p14:creationId xmlns:p14="http://schemas.microsoft.com/office/powerpoint/2010/main" val="498516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3</a:t>
            </a:fld>
            <a:endParaRPr lang="en-US"/>
          </a:p>
        </p:txBody>
      </p:sp>
    </p:spTree>
    <p:extLst>
      <p:ext uri="{BB962C8B-B14F-4D97-AF65-F5344CB8AC3E}">
        <p14:creationId xmlns:p14="http://schemas.microsoft.com/office/powerpoint/2010/main" val="1976291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4</a:t>
            </a:fld>
            <a:endParaRPr lang="en-US"/>
          </a:p>
        </p:txBody>
      </p:sp>
    </p:spTree>
    <p:extLst>
      <p:ext uri="{BB962C8B-B14F-4D97-AF65-F5344CB8AC3E}">
        <p14:creationId xmlns:p14="http://schemas.microsoft.com/office/powerpoint/2010/main" val="1856784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5</a:t>
            </a:fld>
            <a:endParaRPr lang="en-US"/>
          </a:p>
        </p:txBody>
      </p:sp>
    </p:spTree>
    <p:extLst>
      <p:ext uri="{BB962C8B-B14F-4D97-AF65-F5344CB8AC3E}">
        <p14:creationId xmlns:p14="http://schemas.microsoft.com/office/powerpoint/2010/main" val="597614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6</a:t>
            </a:fld>
            <a:endParaRPr lang="en-US"/>
          </a:p>
        </p:txBody>
      </p:sp>
    </p:spTree>
    <p:extLst>
      <p:ext uri="{BB962C8B-B14F-4D97-AF65-F5344CB8AC3E}">
        <p14:creationId xmlns:p14="http://schemas.microsoft.com/office/powerpoint/2010/main" val="341471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7</a:t>
            </a:fld>
            <a:endParaRPr lang="en-US"/>
          </a:p>
        </p:txBody>
      </p:sp>
    </p:spTree>
    <p:extLst>
      <p:ext uri="{BB962C8B-B14F-4D97-AF65-F5344CB8AC3E}">
        <p14:creationId xmlns:p14="http://schemas.microsoft.com/office/powerpoint/2010/main" val="2391464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9</a:t>
            </a:fld>
            <a:endParaRPr lang="en-US"/>
          </a:p>
        </p:txBody>
      </p:sp>
    </p:spTree>
    <p:extLst>
      <p:ext uri="{BB962C8B-B14F-4D97-AF65-F5344CB8AC3E}">
        <p14:creationId xmlns:p14="http://schemas.microsoft.com/office/powerpoint/2010/main" val="4065905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EA39D9-D711-4BBE-9B13-262974467F29}" type="slidenum">
              <a:rPr lang="en-US" smtClean="0"/>
              <a:pPr/>
              <a:t>10</a:t>
            </a:fld>
            <a:endParaRPr lang="en-US"/>
          </a:p>
        </p:txBody>
      </p:sp>
    </p:spTree>
    <p:extLst>
      <p:ext uri="{BB962C8B-B14F-4D97-AF65-F5344CB8AC3E}">
        <p14:creationId xmlns:p14="http://schemas.microsoft.com/office/powerpoint/2010/main" val="3779909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1DB3343-35E0-4F7B-AC4D-76F6FE058532}" type="datetimeFigureOut">
              <a:rPr lang="en-US" smtClean="0"/>
              <a:pPr/>
              <a:t>3/7/2014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B098896-29DC-44BA-9D2F-A7F0FC26EE3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DB3343-35E0-4F7B-AC4D-76F6FE058532}"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98896-29DC-44BA-9D2F-A7F0FC26EE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DB3343-35E0-4F7B-AC4D-76F6FE058532}"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98896-29DC-44BA-9D2F-A7F0FC26EE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1DB3343-35E0-4F7B-AC4D-76F6FE058532}"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98896-29DC-44BA-9D2F-A7F0FC26EE3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DB3343-35E0-4F7B-AC4D-76F6FE058532}" type="datetimeFigureOut">
              <a:rPr lang="en-US" smtClean="0"/>
              <a:pPr/>
              <a:t>3/7/2014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B098896-29DC-44BA-9D2F-A7F0FC26EE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1DB3343-35E0-4F7B-AC4D-76F6FE058532}"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98896-29DC-44BA-9D2F-A7F0FC26EE3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1DB3343-35E0-4F7B-AC4D-76F6FE058532}"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98896-29DC-44BA-9D2F-A7F0FC26EE3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DB3343-35E0-4F7B-AC4D-76F6FE058532}"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98896-29DC-44BA-9D2F-A7F0FC26EE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B3343-35E0-4F7B-AC4D-76F6FE058532}"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98896-29DC-44BA-9D2F-A7F0FC26EE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DB3343-35E0-4F7B-AC4D-76F6FE058532}"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98896-29DC-44BA-9D2F-A7F0FC26EE3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DB3343-35E0-4F7B-AC4D-76F6FE058532}" type="datetimeFigureOut">
              <a:rPr lang="en-US" smtClean="0"/>
              <a:pPr/>
              <a:t>3/7/2014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B098896-29DC-44BA-9D2F-A7F0FC26EE3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1DB3343-35E0-4F7B-AC4D-76F6FE058532}" type="datetimeFigureOut">
              <a:rPr lang="en-US" smtClean="0"/>
              <a:pPr/>
              <a:t>3/7/2014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B098896-29DC-44BA-9D2F-A7F0FC26EE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www.lds.org/bc/content/bible-videos/videos/sermon-on-the-mount-the-beatitudes/images/03-sermon-on-the-mount-1800.jpg"/>
          <p:cNvPicPr>
            <a:picLocks noChangeAspect="1" noChangeArrowheads="1"/>
          </p:cNvPicPr>
          <p:nvPr/>
        </p:nvPicPr>
        <p:blipFill>
          <a:blip r:embed="rId3" cstate="print"/>
          <a:srcRect/>
          <a:stretch>
            <a:fillRect/>
          </a:stretch>
        </p:blipFill>
        <p:spPr bwMode="auto">
          <a:xfrm>
            <a:off x="0" y="0"/>
            <a:ext cx="10287000" cy="6858000"/>
          </a:xfrm>
          <a:prstGeom prst="rect">
            <a:avLst/>
          </a:prstGeom>
          <a:noFill/>
        </p:spPr>
      </p:pic>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a:xfrm>
            <a:off x="1524000" y="-304800"/>
            <a:ext cx="8229600" cy="1470025"/>
          </a:xfrm>
        </p:spPr>
        <p:txBody>
          <a:bodyPr>
            <a:normAutofit/>
          </a:bodyPr>
          <a:lstStyle/>
          <a:p>
            <a:r>
              <a:rPr lang="en-US" sz="6600" b="1" dirty="0" smtClean="0">
                <a:effectLst>
                  <a:outerShdw blurRad="38100" dist="38100" dir="2700000" algn="tl">
                    <a:srgbClr val="000000">
                      <a:alpha val="43137"/>
                    </a:srgbClr>
                  </a:outerShdw>
                </a:effectLst>
              </a:rPr>
              <a:t>Matthew 6,7</a:t>
            </a:r>
            <a:endParaRPr lang="en-US" sz="6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C00000"/>
                </a:solidFill>
              </a:rPr>
              <a:t>Ask, Seek, Knock</a:t>
            </a:r>
            <a:endParaRPr lang="en-US" sz="5400" b="1" dirty="0">
              <a:solidFill>
                <a:srgbClr val="C00000"/>
              </a:solidFill>
            </a:endParaRPr>
          </a:p>
        </p:txBody>
      </p:sp>
      <p:sp>
        <p:nvSpPr>
          <p:cNvPr id="3" name="Content Placeholder 2"/>
          <p:cNvSpPr>
            <a:spLocks noGrp="1"/>
          </p:cNvSpPr>
          <p:nvPr>
            <p:ph sz="quarter" idx="1"/>
          </p:nvPr>
        </p:nvSpPr>
        <p:spPr/>
        <p:txBody>
          <a:bodyPr/>
          <a:lstStyle/>
          <a:p>
            <a:pPr>
              <a:buNone/>
            </a:pPr>
            <a:r>
              <a:rPr lang="en-US" b="1" i="1" u="sng" dirty="0" smtClean="0">
                <a:solidFill>
                  <a:srgbClr val="002060"/>
                </a:solidFill>
              </a:rPr>
              <a:t>Matthew 7:7</a:t>
            </a:r>
          </a:p>
          <a:p>
            <a:pPr>
              <a:buNone/>
            </a:pPr>
            <a:r>
              <a:rPr lang="en-US" b="1" dirty="0" smtClean="0">
                <a:solidFill>
                  <a:srgbClr val="C00000"/>
                </a:solidFill>
              </a:rPr>
              <a:t>A</a:t>
            </a:r>
            <a:r>
              <a:rPr lang="en-US" b="1" dirty="0" smtClean="0">
                <a:solidFill>
                  <a:srgbClr val="002060"/>
                </a:solidFill>
              </a:rPr>
              <a:t>SK, and shall be given you;</a:t>
            </a:r>
          </a:p>
          <a:p>
            <a:pPr>
              <a:buNone/>
            </a:pPr>
            <a:r>
              <a:rPr lang="en-US" b="1" dirty="0" smtClean="0">
                <a:solidFill>
                  <a:srgbClr val="C00000"/>
                </a:solidFill>
              </a:rPr>
              <a:t>S</a:t>
            </a:r>
            <a:r>
              <a:rPr lang="en-US" b="1" dirty="0" smtClean="0">
                <a:solidFill>
                  <a:srgbClr val="002060"/>
                </a:solidFill>
              </a:rPr>
              <a:t>EEK, and ye shall find;</a:t>
            </a:r>
          </a:p>
          <a:p>
            <a:pPr>
              <a:buNone/>
            </a:pPr>
            <a:r>
              <a:rPr lang="en-US" b="1" dirty="0" smtClean="0">
                <a:solidFill>
                  <a:srgbClr val="C00000"/>
                </a:solidFill>
              </a:rPr>
              <a:t>K</a:t>
            </a:r>
            <a:r>
              <a:rPr lang="en-US" b="1" dirty="0" smtClean="0">
                <a:solidFill>
                  <a:srgbClr val="002060"/>
                </a:solidFill>
              </a:rPr>
              <a:t>NOCK, and it shall be opened unto you;</a:t>
            </a:r>
          </a:p>
          <a:p>
            <a:pPr>
              <a:buNone/>
            </a:pPr>
            <a:endParaRPr lang="en-US" b="1" dirty="0" smtClean="0">
              <a:solidFill>
                <a:srgbClr val="002060"/>
              </a:solidFill>
            </a:endParaRPr>
          </a:p>
          <a:p>
            <a:pPr>
              <a:buNone/>
            </a:pPr>
            <a:r>
              <a:rPr lang="en-US" b="1" dirty="0" smtClean="0">
                <a:solidFill>
                  <a:srgbClr val="002060"/>
                </a:solidFill>
              </a:rPr>
              <a:t>For every one that </a:t>
            </a:r>
            <a:r>
              <a:rPr lang="en-US" b="1" dirty="0" err="1" smtClean="0">
                <a:solidFill>
                  <a:srgbClr val="002060"/>
                </a:solidFill>
              </a:rPr>
              <a:t>asketh</a:t>
            </a:r>
            <a:r>
              <a:rPr lang="en-US" b="1" dirty="0" smtClean="0">
                <a:solidFill>
                  <a:srgbClr val="002060"/>
                </a:solidFill>
              </a:rPr>
              <a:t> </a:t>
            </a:r>
            <a:r>
              <a:rPr lang="en-US" b="1" dirty="0" err="1" smtClean="0">
                <a:solidFill>
                  <a:srgbClr val="002060"/>
                </a:solidFill>
              </a:rPr>
              <a:t>receiveth</a:t>
            </a:r>
            <a:r>
              <a:rPr lang="en-US" b="1" dirty="0" smtClean="0">
                <a:solidFill>
                  <a:srgbClr val="002060"/>
                </a:solidFill>
              </a:rPr>
              <a:t>; and he that </a:t>
            </a:r>
            <a:r>
              <a:rPr lang="en-US" b="1" dirty="0" err="1" smtClean="0">
                <a:solidFill>
                  <a:srgbClr val="002060"/>
                </a:solidFill>
              </a:rPr>
              <a:t>seeketh</a:t>
            </a:r>
            <a:r>
              <a:rPr lang="en-US" b="1" dirty="0" smtClean="0">
                <a:solidFill>
                  <a:srgbClr val="002060"/>
                </a:solidFill>
              </a:rPr>
              <a:t> </a:t>
            </a:r>
            <a:r>
              <a:rPr lang="en-US" b="1" dirty="0" err="1" smtClean="0">
                <a:solidFill>
                  <a:srgbClr val="002060"/>
                </a:solidFill>
              </a:rPr>
              <a:t>findeth</a:t>
            </a:r>
            <a:r>
              <a:rPr lang="en-US" b="1" dirty="0" smtClean="0">
                <a:solidFill>
                  <a:srgbClr val="002060"/>
                </a:solidFill>
              </a:rPr>
              <a:t>; and to him that </a:t>
            </a:r>
            <a:r>
              <a:rPr lang="en-US" b="1" dirty="0" err="1" smtClean="0">
                <a:solidFill>
                  <a:srgbClr val="002060"/>
                </a:solidFill>
              </a:rPr>
              <a:t>knocketh</a:t>
            </a:r>
            <a:r>
              <a:rPr lang="en-US" b="1" dirty="0" smtClean="0">
                <a:solidFill>
                  <a:srgbClr val="002060"/>
                </a:solidFill>
              </a:rPr>
              <a:t> it shall be opened</a:t>
            </a:r>
            <a:endParaRPr lang="en-US"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householdfaith.files.wordpress.com/2012/12/stones-to-bread.png"/>
          <p:cNvPicPr>
            <a:picLocks noChangeAspect="1" noChangeArrowheads="1"/>
          </p:cNvPicPr>
          <p:nvPr/>
        </p:nvPicPr>
        <p:blipFill>
          <a:blip r:embed="rId3" cstate="print"/>
          <a:srcRect/>
          <a:stretch>
            <a:fillRect/>
          </a:stretch>
        </p:blipFill>
        <p:spPr bwMode="auto">
          <a:xfrm>
            <a:off x="22860" y="1905000"/>
            <a:ext cx="9121140" cy="4800600"/>
          </a:xfrm>
          <a:prstGeom prst="rect">
            <a:avLst/>
          </a:prstGeom>
          <a:noFill/>
        </p:spPr>
      </p:pic>
      <p:sp>
        <p:nvSpPr>
          <p:cNvPr id="2" name="Title 1"/>
          <p:cNvSpPr>
            <a:spLocks noGrp="1"/>
          </p:cNvSpPr>
          <p:nvPr>
            <p:ph type="title"/>
          </p:nvPr>
        </p:nvSpPr>
        <p:spPr/>
        <p:txBody>
          <a:bodyPr>
            <a:normAutofit/>
          </a:bodyPr>
          <a:lstStyle/>
          <a:p>
            <a:r>
              <a:rPr lang="en-US" sz="6000" b="1" dirty="0" smtClean="0">
                <a:solidFill>
                  <a:srgbClr val="002060"/>
                </a:solidFill>
              </a:rPr>
              <a:t>Of Bread and Stones</a:t>
            </a:r>
            <a:endParaRPr lang="en-US" sz="6000" b="1" dirty="0">
              <a:solidFill>
                <a:srgbClr val="002060"/>
              </a:solidFill>
            </a:endParaRPr>
          </a:p>
        </p:txBody>
      </p:sp>
      <p:sp>
        <p:nvSpPr>
          <p:cNvPr id="3" name="Content Placeholder 2"/>
          <p:cNvSpPr>
            <a:spLocks noGrp="1"/>
          </p:cNvSpPr>
          <p:nvPr>
            <p:ph sz="quarter" idx="1"/>
          </p:nvPr>
        </p:nvSpPr>
        <p:spPr/>
        <p:txBody>
          <a:bodyPr>
            <a:normAutofit/>
          </a:bodyPr>
          <a:lstStyle/>
          <a:p>
            <a:r>
              <a:rPr lang="en-US" sz="4800" b="1" dirty="0" smtClean="0">
                <a:solidFill>
                  <a:srgbClr val="C00000"/>
                </a:solidFill>
              </a:rPr>
              <a:t>Matt 6:8</a:t>
            </a:r>
          </a:p>
          <a:p>
            <a:r>
              <a:rPr lang="en-US" sz="4800" b="1" dirty="0" smtClean="0">
                <a:solidFill>
                  <a:srgbClr val="C00000"/>
                </a:solidFill>
              </a:rPr>
              <a:t>Matt 7:7</a:t>
            </a:r>
            <a:endParaRPr lang="en-US" sz="4800" b="1"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amazingnotes.com/wp-content/uploads/2013/11/river-home.jpg"/>
          <p:cNvPicPr>
            <a:picLocks noChangeAspect="1" noChangeArrowheads="1"/>
          </p:cNvPicPr>
          <p:nvPr/>
        </p:nvPicPr>
        <p:blipFill>
          <a:blip r:embed="rId3" cstate="print"/>
          <a:srcRect/>
          <a:stretch>
            <a:fillRect/>
          </a:stretch>
        </p:blipFill>
        <p:spPr bwMode="auto">
          <a:xfrm>
            <a:off x="0" y="0"/>
            <a:ext cx="12102350" cy="6858000"/>
          </a:xfrm>
          <a:prstGeom prst="rect">
            <a:avLst/>
          </a:prstGeom>
          <a:noFill/>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381000" y="152400"/>
            <a:ext cx="5867400" cy="4572000"/>
          </a:xfrm>
        </p:spPr>
        <p:txBody>
          <a:bodyPr>
            <a:normAutofit/>
          </a:bodyPr>
          <a:lstStyle/>
          <a:p>
            <a:pPr>
              <a:buNone/>
            </a:pPr>
            <a:r>
              <a:rPr lang="en-US" sz="5400" b="1" dirty="0" smtClean="0">
                <a:solidFill>
                  <a:schemeClr val="bg1"/>
                </a:solidFill>
                <a:effectLst>
                  <a:outerShdw blurRad="38100" dist="38100" dir="2700000" algn="tl">
                    <a:srgbClr val="000000">
                      <a:alpha val="43137"/>
                    </a:srgbClr>
                  </a:outerShdw>
                </a:effectLst>
              </a:rPr>
              <a:t>Matthew 7:24-26</a:t>
            </a:r>
            <a:endParaRPr lang="en-US" sz="5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Coke ad, the social media guard</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4267200" cy="1143000"/>
          </a:xfrm>
        </p:spPr>
        <p:txBody>
          <a:bodyPr>
            <a:noAutofit/>
          </a:bodyPr>
          <a:lstStyle/>
          <a:p>
            <a:r>
              <a:rPr lang="en-US" sz="5400" b="1" dirty="0" smtClean="0">
                <a:solidFill>
                  <a:srgbClr val="FF0000"/>
                </a:solidFill>
              </a:rPr>
              <a:t>The Tyranny of Fear</a:t>
            </a:r>
            <a:endParaRPr lang="en-US" sz="5400" b="1" dirty="0">
              <a:solidFill>
                <a:srgbClr val="FF0000"/>
              </a:solidFill>
            </a:endParaRPr>
          </a:p>
        </p:txBody>
      </p:sp>
      <p:sp>
        <p:nvSpPr>
          <p:cNvPr id="3" name="Content Placeholder 2"/>
          <p:cNvSpPr>
            <a:spLocks noGrp="1"/>
          </p:cNvSpPr>
          <p:nvPr>
            <p:ph sz="quarter" idx="1"/>
          </p:nvPr>
        </p:nvSpPr>
        <p:spPr>
          <a:xfrm>
            <a:off x="533400" y="2743200"/>
            <a:ext cx="3886200" cy="3276600"/>
          </a:xfrm>
        </p:spPr>
        <p:txBody>
          <a:bodyPr>
            <a:normAutofit/>
          </a:bodyPr>
          <a:lstStyle/>
          <a:p>
            <a:pPr>
              <a:buNone/>
            </a:pPr>
            <a:r>
              <a:rPr lang="en-US" sz="4000" b="1" dirty="0" smtClean="0">
                <a:solidFill>
                  <a:srgbClr val="C00000"/>
                </a:solidFill>
              </a:rPr>
              <a:t>Matthew 6:24-34</a:t>
            </a:r>
            <a:endParaRPr lang="en-US" sz="4000" b="1" dirty="0">
              <a:solidFill>
                <a:srgbClr val="C00000"/>
              </a:solidFill>
            </a:endParaRPr>
          </a:p>
        </p:txBody>
      </p:sp>
      <p:pic>
        <p:nvPicPr>
          <p:cNvPr id="33794" name="Picture 2" descr="http://earnieanddebbiesolutions.com/wp-content/uploads/2013/11/worry-pic-woman.jpg"/>
          <p:cNvPicPr>
            <a:picLocks noChangeAspect="1" noChangeArrowheads="1"/>
          </p:cNvPicPr>
          <p:nvPr/>
        </p:nvPicPr>
        <p:blipFill>
          <a:blip r:embed="rId3" cstate="print"/>
          <a:srcRect/>
          <a:stretch>
            <a:fillRect/>
          </a:stretch>
        </p:blipFill>
        <p:spPr bwMode="auto">
          <a:xfrm>
            <a:off x="4648200" y="380999"/>
            <a:ext cx="4221192" cy="632433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43000"/>
          </a:xfrm>
        </p:spPr>
        <p:txBody>
          <a:bodyPr>
            <a:normAutofit/>
          </a:bodyPr>
          <a:lstStyle/>
          <a:p>
            <a:r>
              <a:rPr lang="en-US" sz="5400" b="1" dirty="0" smtClean="0">
                <a:solidFill>
                  <a:srgbClr val="C00000"/>
                </a:solidFill>
              </a:rPr>
              <a:t>Catherine Thomas</a:t>
            </a:r>
            <a:endParaRPr lang="en-US" sz="5400" b="1" dirty="0">
              <a:solidFill>
                <a:srgbClr val="C00000"/>
              </a:solidFill>
            </a:endParaRPr>
          </a:p>
        </p:txBody>
      </p:sp>
      <p:sp>
        <p:nvSpPr>
          <p:cNvPr id="3" name="Content Placeholder 2"/>
          <p:cNvSpPr>
            <a:spLocks noGrp="1"/>
          </p:cNvSpPr>
          <p:nvPr>
            <p:ph sz="quarter" idx="1"/>
          </p:nvPr>
        </p:nvSpPr>
        <p:spPr>
          <a:xfrm>
            <a:off x="533400" y="1447800"/>
            <a:ext cx="8153400" cy="5105400"/>
          </a:xfrm>
        </p:spPr>
        <p:txBody>
          <a:bodyPr>
            <a:normAutofit/>
          </a:bodyPr>
          <a:lstStyle/>
          <a:p>
            <a:pPr>
              <a:buNone/>
            </a:pPr>
            <a:r>
              <a:rPr lang="en-US" dirty="0" smtClean="0">
                <a:solidFill>
                  <a:srgbClr val="C00000"/>
                </a:solidFill>
              </a:rPr>
              <a:t>"In these verses the Lord used the phrase "take no thought for," a bland translation of the Greek word </a:t>
            </a:r>
            <a:r>
              <a:rPr lang="en-US" i="1" dirty="0" err="1" smtClean="0">
                <a:solidFill>
                  <a:srgbClr val="C00000"/>
                </a:solidFill>
              </a:rPr>
              <a:t>merimnesete</a:t>
            </a:r>
            <a:r>
              <a:rPr lang="en-US" dirty="0" smtClean="0">
                <a:solidFill>
                  <a:srgbClr val="C00000"/>
                </a:solidFill>
              </a:rPr>
              <a:t>, which means to be very anxious about something. He used the word six times in this passage. </a:t>
            </a:r>
          </a:p>
          <a:p>
            <a:pPr>
              <a:buNone/>
            </a:pPr>
            <a:r>
              <a:rPr lang="en-US" i="1" dirty="0" smtClean="0">
                <a:solidFill>
                  <a:srgbClr val="C00000"/>
                </a:solidFill>
              </a:rPr>
              <a:t>In effect he invited us to sacrifice our anxiety over the many elements of our lives that are beyond our control </a:t>
            </a:r>
            <a:r>
              <a:rPr lang="en-US" dirty="0" smtClean="0">
                <a:solidFill>
                  <a:srgbClr val="C00000"/>
                </a:solidFill>
              </a:rPr>
              <a:t>(such as adding a cubit to our stature-- v.27), </a:t>
            </a:r>
            <a:r>
              <a:rPr lang="en-US" i="1" u="sng" dirty="0" smtClean="0">
                <a:solidFill>
                  <a:srgbClr val="C00000"/>
                </a:solidFill>
              </a:rPr>
              <a:t>but that we think affect our well-being</a:t>
            </a:r>
            <a:r>
              <a:rPr lang="en-US" dirty="0" smtClean="0">
                <a:solidFill>
                  <a:srgbClr val="C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content.gif"/>
          <p:cNvPicPr>
            <a:picLocks noGrp="1" noChangeAspect="1"/>
          </p:cNvPicPr>
          <p:nvPr>
            <p:ph sz="quarter" idx="1"/>
          </p:nvPr>
        </p:nvPicPr>
        <p:blipFill>
          <a:blip r:embed="rId3" cstate="print"/>
          <a:stretch>
            <a:fillRect/>
          </a:stretch>
        </p:blipFill>
        <p:spPr>
          <a:xfrm>
            <a:off x="152400" y="1524000"/>
            <a:ext cx="9003126" cy="2819400"/>
          </a:xfrm>
        </p:spPr>
      </p:pic>
      <p:sp>
        <p:nvSpPr>
          <p:cNvPr id="46082" name="AutoShape 2" descr="February 24th 2014 - Baby Blues,Rick Kirkm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2362200" y="1524000"/>
            <a:ext cx="2286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48200" y="1524000"/>
            <a:ext cx="2286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0" y="1524000"/>
            <a:ext cx="2286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43000"/>
          </a:xfrm>
        </p:spPr>
        <p:txBody>
          <a:bodyPr>
            <a:normAutofit/>
          </a:bodyPr>
          <a:lstStyle/>
          <a:p>
            <a:r>
              <a:rPr lang="en-US" sz="5400" b="1" dirty="0" smtClean="0">
                <a:solidFill>
                  <a:srgbClr val="C00000"/>
                </a:solidFill>
              </a:rPr>
              <a:t>Catherine Thomas</a:t>
            </a:r>
            <a:endParaRPr lang="en-US" sz="5400" b="1" dirty="0">
              <a:solidFill>
                <a:srgbClr val="C00000"/>
              </a:solidFill>
            </a:endParaRPr>
          </a:p>
        </p:txBody>
      </p:sp>
      <p:sp>
        <p:nvSpPr>
          <p:cNvPr id="3" name="Content Placeholder 2"/>
          <p:cNvSpPr>
            <a:spLocks noGrp="1"/>
          </p:cNvSpPr>
          <p:nvPr>
            <p:ph sz="quarter" idx="1"/>
          </p:nvPr>
        </p:nvSpPr>
        <p:spPr>
          <a:xfrm>
            <a:off x="533400" y="1447800"/>
            <a:ext cx="8153400" cy="5105400"/>
          </a:xfrm>
        </p:spPr>
        <p:txBody>
          <a:bodyPr>
            <a:normAutofit fontScale="92500" lnSpcReduction="10000"/>
          </a:bodyPr>
          <a:lstStyle/>
          <a:p>
            <a:pPr>
              <a:buNone/>
            </a:pPr>
            <a:r>
              <a:rPr lang="en-US" sz="2000" dirty="0" smtClean="0">
                <a:solidFill>
                  <a:srgbClr val="C00000"/>
                </a:solidFill>
              </a:rPr>
              <a:t>"In these verses the Lord used the phrase "take no thought for," a bland translation of the Greek word </a:t>
            </a:r>
            <a:r>
              <a:rPr lang="en-US" sz="2000" i="1" dirty="0" err="1" smtClean="0">
                <a:solidFill>
                  <a:srgbClr val="C00000"/>
                </a:solidFill>
              </a:rPr>
              <a:t>merimnesete</a:t>
            </a:r>
            <a:r>
              <a:rPr lang="en-US" sz="2000" dirty="0" smtClean="0">
                <a:solidFill>
                  <a:srgbClr val="C00000"/>
                </a:solidFill>
              </a:rPr>
              <a:t>, which means to be very anxious about something. He used the word six times in this passage. </a:t>
            </a:r>
          </a:p>
          <a:p>
            <a:pPr>
              <a:buNone/>
            </a:pPr>
            <a:r>
              <a:rPr lang="en-US" sz="2000" i="1" dirty="0" smtClean="0">
                <a:solidFill>
                  <a:srgbClr val="C00000"/>
                </a:solidFill>
              </a:rPr>
              <a:t>In effect he invited us to sacrifice our anxiety over the many elements of our lives that are beyond our control </a:t>
            </a:r>
            <a:r>
              <a:rPr lang="en-US" sz="2000" dirty="0" smtClean="0">
                <a:solidFill>
                  <a:srgbClr val="C00000"/>
                </a:solidFill>
              </a:rPr>
              <a:t>(such as adding a cubit to our stature-- v.27), </a:t>
            </a:r>
            <a:r>
              <a:rPr lang="en-US" sz="2000" i="1" u="sng" dirty="0" smtClean="0">
                <a:solidFill>
                  <a:srgbClr val="C00000"/>
                </a:solidFill>
              </a:rPr>
              <a:t>but that we think affect our well-being</a:t>
            </a:r>
            <a:r>
              <a:rPr lang="en-US" sz="2000" dirty="0" smtClean="0">
                <a:solidFill>
                  <a:srgbClr val="C00000"/>
                </a:solidFill>
              </a:rPr>
              <a:t>. </a:t>
            </a:r>
          </a:p>
          <a:p>
            <a:pPr>
              <a:buNone/>
            </a:pPr>
            <a:r>
              <a:rPr lang="en-US" sz="2000" dirty="0" smtClean="0">
                <a:solidFill>
                  <a:srgbClr val="C00000"/>
                </a:solidFill>
              </a:rPr>
              <a:t>However, he implied that this sacrifice of fear is possible only if we first give up anger, lust, vengeance, and glory seeking, which in themselves produce fear. </a:t>
            </a:r>
          </a:p>
          <a:p>
            <a:pPr>
              <a:buNone/>
            </a:pPr>
            <a:r>
              <a:rPr lang="en-US" sz="2000" dirty="0" smtClean="0">
                <a:solidFill>
                  <a:srgbClr val="C00000"/>
                </a:solidFill>
              </a:rPr>
              <a:t>He pointed out that if we make the single aim of our lives the will of God and the promotion of the cause of Zion, those uncontrollable elements of life will, one day at a time, take care of themselves, </a:t>
            </a:r>
            <a:r>
              <a:rPr lang="en-US" sz="2000" i="1" u="sng" dirty="0" smtClean="0">
                <a:solidFill>
                  <a:srgbClr val="C00000"/>
                </a:solidFill>
              </a:rPr>
              <a:t>and we can live knowing that the forces of the universe are working to our benefit. </a:t>
            </a:r>
          </a:p>
          <a:p>
            <a:pPr>
              <a:buNone/>
            </a:pPr>
            <a:r>
              <a:rPr lang="en-US" sz="2000" dirty="0" smtClean="0">
                <a:solidFill>
                  <a:srgbClr val="C00000"/>
                </a:solidFill>
              </a:rPr>
              <a:t>Matthew 6:34 translates the Greek word </a:t>
            </a:r>
            <a:r>
              <a:rPr lang="en-US" sz="2000" i="1" dirty="0" err="1" smtClean="0">
                <a:solidFill>
                  <a:srgbClr val="C00000"/>
                </a:solidFill>
              </a:rPr>
              <a:t>kakia</a:t>
            </a:r>
            <a:r>
              <a:rPr lang="en-US" sz="2000" dirty="0" smtClean="0">
                <a:solidFill>
                  <a:srgbClr val="C00000"/>
                </a:solidFill>
              </a:rPr>
              <a:t> as evil. The verse could be accurately translated, 'Do not be unduly anxious about the morrow, for the morrow will take thought for the things of itself; sufficient to the day are the problems (or troubles) thereof'"[2]</a:t>
            </a:r>
            <a:endParaRPr lang="en-US" sz="20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002060"/>
                </a:solidFill>
              </a:rPr>
              <a:t>Judging</a:t>
            </a:r>
            <a:endParaRPr lang="en-US" sz="6000" b="1" dirty="0">
              <a:solidFill>
                <a:srgbClr val="002060"/>
              </a:solidFill>
            </a:endParaRPr>
          </a:p>
        </p:txBody>
      </p:sp>
      <p:sp>
        <p:nvSpPr>
          <p:cNvPr id="3" name="Content Placeholder 2"/>
          <p:cNvSpPr>
            <a:spLocks noGrp="1"/>
          </p:cNvSpPr>
          <p:nvPr>
            <p:ph sz="quarter" idx="1"/>
          </p:nvPr>
        </p:nvSpPr>
        <p:spPr>
          <a:xfrm>
            <a:off x="4724400" y="1447800"/>
            <a:ext cx="3962400" cy="4572000"/>
          </a:xfrm>
        </p:spPr>
        <p:txBody>
          <a:bodyPr>
            <a:normAutofit/>
          </a:bodyPr>
          <a:lstStyle/>
          <a:p>
            <a:pPr>
              <a:buNone/>
            </a:pPr>
            <a:r>
              <a:rPr lang="en-US" sz="4800" b="1" dirty="0" smtClean="0">
                <a:solidFill>
                  <a:srgbClr val="C00000"/>
                </a:solidFill>
              </a:rPr>
              <a:t>Matthew 7:1,2</a:t>
            </a:r>
          </a:p>
          <a:p>
            <a:pPr>
              <a:buNone/>
            </a:pPr>
            <a:r>
              <a:rPr lang="en-US" sz="4800" b="1" dirty="0" smtClean="0">
                <a:solidFill>
                  <a:srgbClr val="C00000"/>
                </a:solidFill>
              </a:rPr>
              <a:t>Alma 41:13</a:t>
            </a:r>
            <a:endParaRPr lang="en-US" sz="4800" b="1" dirty="0">
              <a:solidFill>
                <a:srgbClr val="C00000"/>
              </a:solidFill>
            </a:endParaRPr>
          </a:p>
        </p:txBody>
      </p:sp>
      <p:pic>
        <p:nvPicPr>
          <p:cNvPr id="44034" name="Picture 2" descr="http://www.cbt-now.com/files/QuickSiteImages/worried1.jpg"/>
          <p:cNvPicPr>
            <a:picLocks noChangeAspect="1" noChangeArrowheads="1"/>
          </p:cNvPicPr>
          <p:nvPr/>
        </p:nvPicPr>
        <p:blipFill>
          <a:blip r:embed="rId3" cstate="print"/>
          <a:srcRect/>
          <a:stretch>
            <a:fillRect/>
          </a:stretch>
        </p:blipFill>
        <p:spPr bwMode="auto">
          <a:xfrm>
            <a:off x="152400" y="1600200"/>
            <a:ext cx="4572000" cy="4572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Alma 41</a:t>
            </a:r>
            <a:endParaRPr lang="en-US" b="1" dirty="0">
              <a:solidFill>
                <a:srgbClr val="002060"/>
              </a:solidFill>
            </a:endParaRPr>
          </a:p>
        </p:txBody>
      </p:sp>
      <p:sp>
        <p:nvSpPr>
          <p:cNvPr id="3" name="Content Placeholder 2"/>
          <p:cNvSpPr>
            <a:spLocks noGrp="1"/>
          </p:cNvSpPr>
          <p:nvPr>
            <p:ph sz="quarter" idx="1"/>
          </p:nvPr>
        </p:nvSpPr>
        <p:spPr>
          <a:xfrm>
            <a:off x="914400" y="1447800"/>
            <a:ext cx="7772400" cy="4953000"/>
          </a:xfrm>
        </p:spPr>
        <p:txBody>
          <a:bodyPr>
            <a:normAutofit fontScale="70000" lnSpcReduction="20000"/>
          </a:bodyPr>
          <a:lstStyle/>
          <a:p>
            <a:pPr marL="0" indent="0" fontAlgn="base">
              <a:buNone/>
            </a:pPr>
            <a:r>
              <a:rPr lang="en-US" b="1" dirty="0">
                <a:solidFill>
                  <a:srgbClr val="002060"/>
                </a:solidFill>
              </a:rPr>
              <a:t>13 O, my </a:t>
            </a:r>
            <a:r>
              <a:rPr lang="en-US" b="1" dirty="0" smtClean="0">
                <a:solidFill>
                  <a:srgbClr val="002060"/>
                </a:solidFill>
              </a:rPr>
              <a:t>son…the </a:t>
            </a:r>
            <a:r>
              <a:rPr lang="en-US" b="1" dirty="0">
                <a:solidFill>
                  <a:srgbClr val="002060"/>
                </a:solidFill>
              </a:rPr>
              <a:t>meaning of the word restoration is to bring back again </a:t>
            </a:r>
            <a:r>
              <a:rPr lang="en-US" b="1" dirty="0" smtClean="0">
                <a:solidFill>
                  <a:srgbClr val="002060"/>
                </a:solidFill>
              </a:rPr>
              <a:t>evil</a:t>
            </a:r>
            <a:r>
              <a:rPr lang="en-US" b="1" dirty="0">
                <a:solidFill>
                  <a:srgbClr val="002060"/>
                </a:solidFill>
              </a:rPr>
              <a:t> for evil, or carnal for carnal, or devilish for devilish</a:t>
            </a:r>
            <a:r>
              <a:rPr lang="en-US" b="1" dirty="0" smtClean="0">
                <a:solidFill>
                  <a:srgbClr val="002060"/>
                </a:solidFill>
              </a:rPr>
              <a:t>—</a:t>
            </a:r>
          </a:p>
          <a:p>
            <a:pPr marL="0" indent="0" fontAlgn="base">
              <a:buNone/>
            </a:pPr>
            <a:r>
              <a:rPr lang="en-US" b="1" dirty="0" smtClean="0">
                <a:solidFill>
                  <a:srgbClr val="002060"/>
                </a:solidFill>
              </a:rPr>
              <a:t>good </a:t>
            </a:r>
            <a:r>
              <a:rPr lang="en-US" b="1" dirty="0">
                <a:solidFill>
                  <a:srgbClr val="002060"/>
                </a:solidFill>
              </a:rPr>
              <a:t>for that which is good; righteous for that which is righteous; just for that which is just; merciful for that which is merciful.</a:t>
            </a:r>
          </a:p>
          <a:p>
            <a:pPr marL="0" indent="0" fontAlgn="base">
              <a:buNone/>
            </a:pPr>
            <a:endParaRPr lang="en-US" b="1" u="sng" dirty="0" smtClean="0">
              <a:solidFill>
                <a:srgbClr val="002060"/>
              </a:solidFill>
            </a:endParaRPr>
          </a:p>
          <a:p>
            <a:pPr marL="0" indent="0" fontAlgn="base">
              <a:buNone/>
            </a:pPr>
            <a:r>
              <a:rPr lang="en-US" b="1" u="sng" dirty="0" smtClean="0">
                <a:solidFill>
                  <a:srgbClr val="002060"/>
                </a:solidFill>
              </a:rPr>
              <a:t>14</a:t>
            </a:r>
            <a:r>
              <a:rPr lang="en-US" b="1" u="sng" dirty="0">
                <a:solidFill>
                  <a:srgbClr val="002060"/>
                </a:solidFill>
              </a:rPr>
              <a:t> Therefore, my son, see that you </a:t>
            </a:r>
            <a:r>
              <a:rPr lang="en-US" b="1" u="sng" dirty="0" smtClean="0">
                <a:solidFill>
                  <a:srgbClr val="002060"/>
                </a:solidFill>
              </a:rPr>
              <a:t>are:</a:t>
            </a:r>
          </a:p>
          <a:p>
            <a:pPr marL="0" indent="0" fontAlgn="base">
              <a:buNone/>
            </a:pPr>
            <a:r>
              <a:rPr lang="en-US" b="1" dirty="0" smtClean="0">
                <a:solidFill>
                  <a:srgbClr val="FF0000"/>
                </a:solidFill>
              </a:rPr>
              <a:t>	merciful </a:t>
            </a:r>
            <a:r>
              <a:rPr lang="en-US" b="1" dirty="0">
                <a:solidFill>
                  <a:srgbClr val="FF0000"/>
                </a:solidFill>
              </a:rPr>
              <a:t>unto your brethren; </a:t>
            </a:r>
            <a:endParaRPr lang="en-US" b="1" dirty="0" smtClean="0">
              <a:solidFill>
                <a:srgbClr val="FF0000"/>
              </a:solidFill>
            </a:endParaRPr>
          </a:p>
          <a:p>
            <a:pPr marL="0" indent="0" fontAlgn="base">
              <a:buNone/>
            </a:pPr>
            <a:r>
              <a:rPr lang="en-US" b="1" dirty="0" smtClean="0">
                <a:solidFill>
                  <a:srgbClr val="FF0000"/>
                </a:solidFill>
              </a:rPr>
              <a:t>	deal</a:t>
            </a:r>
            <a:r>
              <a:rPr lang="en-US" b="1" dirty="0">
                <a:solidFill>
                  <a:srgbClr val="FF0000"/>
                </a:solidFill>
              </a:rPr>
              <a:t> </a:t>
            </a:r>
            <a:r>
              <a:rPr lang="en-US" b="1" dirty="0" smtClean="0">
                <a:solidFill>
                  <a:srgbClr val="FF0000"/>
                </a:solidFill>
              </a:rPr>
              <a:t>justly</a:t>
            </a:r>
            <a:r>
              <a:rPr lang="en-US" b="1" dirty="0">
                <a:solidFill>
                  <a:srgbClr val="FF0000"/>
                </a:solidFill>
              </a:rPr>
              <a:t>, </a:t>
            </a:r>
            <a:endParaRPr lang="en-US" b="1" dirty="0" smtClean="0">
              <a:solidFill>
                <a:srgbClr val="FF0000"/>
              </a:solidFill>
            </a:endParaRPr>
          </a:p>
          <a:p>
            <a:pPr marL="0" indent="0" fontAlgn="base">
              <a:buNone/>
            </a:pPr>
            <a:r>
              <a:rPr lang="en-US" b="1" dirty="0" smtClean="0">
                <a:solidFill>
                  <a:srgbClr val="FF0000"/>
                </a:solidFill>
              </a:rPr>
              <a:t>	judge</a:t>
            </a:r>
            <a:r>
              <a:rPr lang="en-US" b="1" dirty="0">
                <a:solidFill>
                  <a:srgbClr val="FF0000"/>
                </a:solidFill>
              </a:rPr>
              <a:t> righteously, </a:t>
            </a:r>
            <a:endParaRPr lang="en-US" b="1" dirty="0" smtClean="0">
              <a:solidFill>
                <a:srgbClr val="FF0000"/>
              </a:solidFill>
            </a:endParaRPr>
          </a:p>
          <a:p>
            <a:pPr marL="0" indent="0" fontAlgn="base">
              <a:buNone/>
            </a:pPr>
            <a:r>
              <a:rPr lang="en-US" b="1" dirty="0" smtClean="0">
                <a:solidFill>
                  <a:srgbClr val="FF0000"/>
                </a:solidFill>
              </a:rPr>
              <a:t>	and </a:t>
            </a:r>
            <a:r>
              <a:rPr lang="en-US" b="1" dirty="0">
                <a:solidFill>
                  <a:srgbClr val="FF0000"/>
                </a:solidFill>
              </a:rPr>
              <a:t>do </a:t>
            </a:r>
            <a:r>
              <a:rPr lang="en-US" b="1" dirty="0" smtClean="0">
                <a:solidFill>
                  <a:srgbClr val="FF0000"/>
                </a:solidFill>
              </a:rPr>
              <a:t>good</a:t>
            </a:r>
            <a:r>
              <a:rPr lang="en-US" b="1" dirty="0">
                <a:solidFill>
                  <a:srgbClr val="FF0000"/>
                </a:solidFill>
              </a:rPr>
              <a:t> continually; </a:t>
            </a:r>
            <a:endParaRPr lang="en-US" b="1" dirty="0" smtClean="0">
              <a:solidFill>
                <a:srgbClr val="FF0000"/>
              </a:solidFill>
            </a:endParaRPr>
          </a:p>
          <a:p>
            <a:pPr marL="0" indent="0" fontAlgn="base">
              <a:buNone/>
            </a:pPr>
            <a:endParaRPr lang="en-US" b="1" dirty="0">
              <a:solidFill>
                <a:srgbClr val="FF0000"/>
              </a:solidFill>
            </a:endParaRPr>
          </a:p>
          <a:p>
            <a:pPr marL="0" indent="0" fontAlgn="base">
              <a:buNone/>
            </a:pPr>
            <a:r>
              <a:rPr lang="en-US" b="1" u="sng" dirty="0" smtClean="0">
                <a:solidFill>
                  <a:srgbClr val="002060"/>
                </a:solidFill>
              </a:rPr>
              <a:t>and </a:t>
            </a:r>
            <a:r>
              <a:rPr lang="en-US" b="1" u="sng" dirty="0">
                <a:solidFill>
                  <a:srgbClr val="002060"/>
                </a:solidFill>
              </a:rPr>
              <a:t>if ye do all these things then shall ye receive your </a:t>
            </a:r>
            <a:r>
              <a:rPr lang="en-US" b="1" u="sng" dirty="0" smtClean="0">
                <a:solidFill>
                  <a:srgbClr val="002060"/>
                </a:solidFill>
              </a:rPr>
              <a:t>reward</a:t>
            </a:r>
            <a:r>
              <a:rPr lang="en-US" b="1" u="sng" dirty="0">
                <a:solidFill>
                  <a:srgbClr val="002060"/>
                </a:solidFill>
              </a:rPr>
              <a:t>; </a:t>
            </a:r>
            <a:endParaRPr lang="en-US" b="1" u="sng" dirty="0" smtClean="0">
              <a:solidFill>
                <a:srgbClr val="002060"/>
              </a:solidFill>
            </a:endParaRPr>
          </a:p>
          <a:p>
            <a:pPr marL="0" indent="0" fontAlgn="base">
              <a:buNone/>
            </a:pPr>
            <a:r>
              <a:rPr lang="en-US" b="1" dirty="0" smtClean="0">
                <a:solidFill>
                  <a:srgbClr val="FF0000"/>
                </a:solidFill>
              </a:rPr>
              <a:t>	yea</a:t>
            </a:r>
            <a:r>
              <a:rPr lang="en-US" b="1" dirty="0">
                <a:solidFill>
                  <a:srgbClr val="FF0000"/>
                </a:solidFill>
              </a:rPr>
              <a:t>, ye shall have </a:t>
            </a:r>
            <a:r>
              <a:rPr lang="en-US" b="1" dirty="0" smtClean="0">
                <a:solidFill>
                  <a:srgbClr val="FF0000"/>
                </a:solidFill>
              </a:rPr>
              <a:t>mercy</a:t>
            </a:r>
            <a:r>
              <a:rPr lang="en-US" b="1" dirty="0">
                <a:solidFill>
                  <a:srgbClr val="FF0000"/>
                </a:solidFill>
              </a:rPr>
              <a:t> restored unto you again; </a:t>
            </a:r>
            <a:endParaRPr lang="en-US" b="1" dirty="0" smtClean="0">
              <a:solidFill>
                <a:srgbClr val="FF0000"/>
              </a:solidFill>
            </a:endParaRPr>
          </a:p>
          <a:p>
            <a:pPr marL="0" indent="0" fontAlgn="base">
              <a:buNone/>
            </a:pPr>
            <a:r>
              <a:rPr lang="en-US" b="1" dirty="0" smtClean="0">
                <a:solidFill>
                  <a:srgbClr val="FF0000"/>
                </a:solidFill>
              </a:rPr>
              <a:t>	ye </a:t>
            </a:r>
            <a:r>
              <a:rPr lang="en-US" b="1" dirty="0">
                <a:solidFill>
                  <a:srgbClr val="FF0000"/>
                </a:solidFill>
              </a:rPr>
              <a:t>shall have justice restored unto you again; </a:t>
            </a:r>
            <a:endParaRPr lang="en-US" b="1" dirty="0" smtClean="0">
              <a:solidFill>
                <a:srgbClr val="FF0000"/>
              </a:solidFill>
            </a:endParaRPr>
          </a:p>
          <a:p>
            <a:pPr marL="0" indent="0" fontAlgn="base">
              <a:buNone/>
            </a:pPr>
            <a:r>
              <a:rPr lang="en-US" b="1" dirty="0" smtClean="0">
                <a:solidFill>
                  <a:srgbClr val="FF0000"/>
                </a:solidFill>
              </a:rPr>
              <a:t>	ye </a:t>
            </a:r>
            <a:r>
              <a:rPr lang="en-US" b="1" dirty="0">
                <a:solidFill>
                  <a:srgbClr val="FF0000"/>
                </a:solidFill>
              </a:rPr>
              <a:t>shall have a righteous judgment restored unto you again; </a:t>
            </a:r>
            <a:endParaRPr lang="en-US" b="1" dirty="0" smtClean="0">
              <a:solidFill>
                <a:srgbClr val="FF0000"/>
              </a:solidFill>
            </a:endParaRPr>
          </a:p>
          <a:p>
            <a:pPr marL="0" indent="0" fontAlgn="base">
              <a:buNone/>
            </a:pPr>
            <a:r>
              <a:rPr lang="en-US" b="1" dirty="0" smtClean="0">
                <a:solidFill>
                  <a:srgbClr val="FF0000"/>
                </a:solidFill>
              </a:rPr>
              <a:t>	and </a:t>
            </a:r>
            <a:r>
              <a:rPr lang="en-US" b="1" dirty="0">
                <a:solidFill>
                  <a:srgbClr val="FF0000"/>
                </a:solidFill>
              </a:rPr>
              <a:t>ye shall have good rewarded unto you again.</a:t>
            </a:r>
          </a:p>
          <a:p>
            <a:pPr marL="0" indent="0">
              <a:buNone/>
            </a:pPr>
            <a:endParaRPr lang="en-US" dirty="0"/>
          </a:p>
        </p:txBody>
      </p:sp>
    </p:spTree>
    <p:extLst>
      <p:ext uri="{BB962C8B-B14F-4D97-AF65-F5344CB8AC3E}">
        <p14:creationId xmlns:p14="http://schemas.microsoft.com/office/powerpoint/2010/main" val="150101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left)">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left)">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left)">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left)">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wipe(left)">
                                      <p:cBhvr>
                                        <p:cTn id="6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blog.itriagehealth.com/wp-content/uploads/2010/08/iStock_Something_in_my_eye.jpg"/>
          <p:cNvPicPr>
            <a:picLocks noChangeAspect="1" noChangeArrowheads="1"/>
          </p:cNvPicPr>
          <p:nvPr/>
        </p:nvPicPr>
        <p:blipFill>
          <a:blip r:embed="rId3" cstate="print"/>
          <a:srcRect/>
          <a:stretch>
            <a:fillRect/>
          </a:stretch>
        </p:blipFill>
        <p:spPr bwMode="auto">
          <a:xfrm>
            <a:off x="-1" y="0"/>
            <a:ext cx="10335635" cy="6858000"/>
          </a:xfrm>
          <a:prstGeom prst="rect">
            <a:avLst/>
          </a:prstGeom>
          <a:noFill/>
        </p:spPr>
      </p:pic>
      <p:sp>
        <p:nvSpPr>
          <p:cNvPr id="2" name="Title 1"/>
          <p:cNvSpPr>
            <a:spLocks noGrp="1"/>
          </p:cNvSpPr>
          <p:nvPr>
            <p:ph type="title"/>
          </p:nvPr>
        </p:nvSpPr>
        <p:spPr>
          <a:xfrm>
            <a:off x="6705600" y="152400"/>
            <a:ext cx="2209800" cy="1676400"/>
          </a:xfrm>
        </p:spPr>
        <p:txBody>
          <a:bodyPr>
            <a:normAutofit fontScale="90000"/>
          </a:bodyPr>
          <a:lstStyle/>
          <a:p>
            <a:pPr algn="r"/>
            <a:r>
              <a:rPr lang="en-US" b="1" dirty="0" smtClean="0">
                <a:solidFill>
                  <a:schemeClr val="bg1"/>
                </a:solidFill>
                <a:effectLst>
                  <a:outerShdw blurRad="38100" dist="38100" dir="2700000" algn="tl">
                    <a:srgbClr val="000000">
                      <a:alpha val="43137"/>
                    </a:srgbClr>
                  </a:outerShdw>
                </a:effectLst>
              </a:rPr>
              <a:t>Of Motes and    Beams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7086600" y="4572000"/>
            <a:ext cx="2743200" cy="2514600"/>
          </a:xfrm>
        </p:spPr>
        <p:txBody>
          <a:bodyPr/>
          <a:lstStyle/>
          <a:p>
            <a:pPr>
              <a:buNone/>
            </a:pPr>
            <a:r>
              <a:rPr lang="en-US" b="1" dirty="0" smtClean="0">
                <a:solidFill>
                  <a:schemeClr val="bg1"/>
                </a:solidFill>
                <a:effectLst>
                  <a:outerShdw blurRad="38100" dist="38100" dir="2700000" algn="tl">
                    <a:srgbClr val="000000">
                      <a:alpha val="43137"/>
                    </a:srgbClr>
                  </a:outerShdw>
                </a:effectLst>
              </a:rPr>
              <a:t>Matthew 7:3</a:t>
            </a:r>
            <a:endParaRPr lang="en-US"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6208</TotalTime>
  <Words>376</Words>
  <Application>Microsoft Office PowerPoint</Application>
  <PresentationFormat>On-screen Show (4:3)</PresentationFormat>
  <Paragraphs>55</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Franklin Gothic Book</vt:lpstr>
      <vt:lpstr>Perpetua</vt:lpstr>
      <vt:lpstr>Wingdings 2</vt:lpstr>
      <vt:lpstr>Equity</vt:lpstr>
      <vt:lpstr>Matthew 6,7</vt:lpstr>
      <vt:lpstr>Coke ad, the social media guard</vt:lpstr>
      <vt:lpstr>The Tyranny of Fear</vt:lpstr>
      <vt:lpstr>Catherine Thomas</vt:lpstr>
      <vt:lpstr>PowerPoint Presentation</vt:lpstr>
      <vt:lpstr>Catherine Thomas</vt:lpstr>
      <vt:lpstr>Judging</vt:lpstr>
      <vt:lpstr>Alma 41</vt:lpstr>
      <vt:lpstr>Of Motes and    Beams</vt:lpstr>
      <vt:lpstr>Ask, Seek, Knock</vt:lpstr>
      <vt:lpstr>Of Bread and Stones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No Thought For</dc:title>
  <dc:creator>Kevin</dc:creator>
  <cp:lastModifiedBy>Kevin Hinckley</cp:lastModifiedBy>
  <cp:revision>11</cp:revision>
  <dcterms:created xsi:type="dcterms:W3CDTF">2014-02-25T14:54:16Z</dcterms:created>
  <dcterms:modified xsi:type="dcterms:W3CDTF">2014-03-08T20:15:31Z</dcterms:modified>
</cp:coreProperties>
</file>