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5" r:id="rId7"/>
    <p:sldId id="266" r:id="rId8"/>
    <p:sldId id="267"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5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8B79D-6F6F-4B97-B2B7-D49A5F058387}" type="datetimeFigureOut">
              <a:rPr lang="en-US" smtClean="0"/>
              <a:pPr/>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40BA4-BCBB-4091-ABE5-772AEF5384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40BA4-BCBB-4091-ABE5-772AEF5384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35DC306-5FF6-404A-8F8D-578A5668DF84}" type="datetimeFigureOut">
              <a:rPr lang="en-US" smtClean="0"/>
              <a:pPr/>
              <a:t>10/7/2012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B1840F-E41A-4337-BF76-CF1AF001EC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B1840F-E41A-4337-BF76-CF1AF001EC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B1840F-E41A-4337-BF76-CF1AF001EC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B1840F-E41A-4337-BF76-CF1AF001ECE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B1840F-E41A-4337-BF76-CF1AF001ECE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B1840F-E41A-4337-BF76-CF1AF001ECE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B1840F-E41A-4337-BF76-CF1AF001EC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B1840F-E41A-4337-BF76-CF1AF001ECE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35DC306-5FF6-404A-8F8D-578A5668DF84}" type="datetimeFigureOut">
              <a:rPr lang="en-US" smtClean="0"/>
              <a:pPr/>
              <a:t>10/7/2012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B1840F-E41A-4337-BF76-CF1AF001EC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35DC306-5FF6-404A-8F8D-578A5668DF84}" type="datetimeFigureOut">
              <a:rPr lang="en-US" smtClean="0"/>
              <a:pPr/>
              <a:t>10/7/2012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B1840F-E41A-4337-BF76-CF1AF001EC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35DC306-5FF6-404A-8F8D-578A5668DF84}" type="datetimeFigureOut">
              <a:rPr lang="en-US" smtClean="0"/>
              <a:pPr/>
              <a:t>10/7/2012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B1840F-E41A-4337-BF76-CF1AF001ECE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5DC306-5FF6-404A-8F8D-578A5668DF84}" type="datetimeFigureOut">
              <a:rPr lang="en-US" smtClean="0"/>
              <a:pPr/>
              <a:t>10/7/2012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B1840F-E41A-4337-BF76-CF1AF001EC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ewvR8MB-AfM/Thqp95TZN3I/AAAAAAAAFEY/hM-20e71Tio/s1600/gold+plates.png"/>
          <p:cNvPicPr>
            <a:picLocks noChangeAspect="1" noChangeArrowheads="1"/>
          </p:cNvPicPr>
          <p:nvPr/>
        </p:nvPicPr>
        <p:blipFill>
          <a:blip r:embed="rId3" cstate="print"/>
          <a:srcRect/>
          <a:stretch>
            <a:fillRect/>
          </a:stretch>
        </p:blipFill>
        <p:spPr bwMode="auto">
          <a:xfrm>
            <a:off x="-1" y="0"/>
            <a:ext cx="9134385" cy="7239000"/>
          </a:xfrm>
          <a:prstGeom prst="rect">
            <a:avLst/>
          </a:prstGeom>
          <a:noFill/>
        </p:spPr>
      </p:pic>
      <p:sp>
        <p:nvSpPr>
          <p:cNvPr id="2" name="Title 1"/>
          <p:cNvSpPr>
            <a:spLocks noGrp="1"/>
          </p:cNvSpPr>
          <p:nvPr>
            <p:ph type="ctrTitle"/>
          </p:nvPr>
        </p:nvSpPr>
        <p:spPr>
          <a:xfrm>
            <a:off x="304800" y="-457200"/>
            <a:ext cx="7772400" cy="1829761"/>
          </a:xfrm>
        </p:spPr>
        <p:txBody>
          <a:bodyPr>
            <a:normAutofit/>
          </a:bodyPr>
          <a:lstStyle/>
          <a:p>
            <a:pPr algn="l"/>
            <a:r>
              <a:rPr lang="en-US" sz="6000" dirty="0" smtClean="0">
                <a:solidFill>
                  <a:schemeClr val="bg1"/>
                </a:solidFill>
              </a:rPr>
              <a:t>Section 84      Part II</a:t>
            </a:r>
            <a:endParaRPr lang="en-US" sz="6000" dirty="0">
              <a:solidFill>
                <a:schemeClr val="bg1"/>
              </a:solidFill>
            </a:endParaRPr>
          </a:p>
        </p:txBody>
      </p:sp>
      <p:sp>
        <p:nvSpPr>
          <p:cNvPr id="3" name="Subtitle 2"/>
          <p:cNvSpPr>
            <a:spLocks noGrp="1"/>
          </p:cNvSpPr>
          <p:nvPr>
            <p:ph type="subTitle" idx="1"/>
          </p:nvPr>
        </p:nvSpPr>
        <p:spPr>
          <a:xfrm>
            <a:off x="457200" y="6267896"/>
            <a:ext cx="7772400" cy="1199704"/>
          </a:xfrm>
        </p:spPr>
        <p:txBody>
          <a:bodyPr/>
          <a:lstStyle/>
          <a:p>
            <a:r>
              <a:rPr lang="en-US" dirty="0" smtClean="0">
                <a:solidFill>
                  <a:schemeClr val="bg1"/>
                </a:solidFill>
              </a:rPr>
              <a:t>www.kevinhinckley.com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534400" cy="5486400"/>
          </a:xfrm>
          <a:solidFill>
            <a:schemeClr val="bg1"/>
          </a:solidFill>
        </p:spPr>
        <p:txBody>
          <a:bodyPr>
            <a:normAutofit fontScale="70000" lnSpcReduction="20000"/>
          </a:bodyPr>
          <a:lstStyle/>
          <a:p>
            <a:pPr fontAlgn="base"/>
            <a:r>
              <a:rPr lang="en-US" b="1" dirty="0" smtClean="0">
                <a:solidFill>
                  <a:srgbClr val="7030A0"/>
                </a:solidFill>
              </a:rPr>
              <a:t>A few years ago I received a letter from a man who said he had attended an LDS testimony meeting and listened to seventeen testimonies without hearing the Savior mentioned or referred to in any way. He also wrote that the following Sunday he listened to a priesthood lesson, a Gospel Doctrine lesson, and seven sacrament meeting speakers without hearing any reference to Jesus Christ</a:t>
            </a:r>
          </a:p>
          <a:p>
            <a:pPr fontAlgn="base"/>
            <a:r>
              <a:rPr lang="en-US" b="1" dirty="0" smtClean="0">
                <a:solidFill>
                  <a:srgbClr val="7030A0"/>
                </a:solidFill>
              </a:rPr>
              <a:t>In too many of our classes, in too many of our worship services, we are not teaching of Christ and testifying of Christ in the way we should. This is one way we are failing to “remember the new covenant.”</a:t>
            </a:r>
          </a:p>
          <a:p>
            <a:pPr fontAlgn="base"/>
            <a:r>
              <a:rPr lang="en-US" b="1" dirty="0" smtClean="0">
                <a:solidFill>
                  <a:srgbClr val="7030A0"/>
                </a:solidFill>
              </a:rPr>
              <a:t>A prominent gospel scholar saw this deficiency in our Church periodicals published in a 23-year period ending in 1983…</a:t>
            </a:r>
          </a:p>
          <a:p>
            <a:pPr fontAlgn="base"/>
            <a:r>
              <a:rPr lang="en-US" b="1" dirty="0" smtClean="0">
                <a:solidFill>
                  <a:srgbClr val="7030A0"/>
                </a:solidFill>
              </a:rPr>
              <a:t>I saw this same deficiency when I reviewed the subjects of general conference addresses during the decade ending in the mid-1980s.</a:t>
            </a:r>
          </a:p>
          <a:p>
            <a:pPr fontAlgn="base"/>
            <a:r>
              <a:rPr lang="en-US" b="1" dirty="0" smtClean="0">
                <a:solidFill>
                  <a:srgbClr val="7030A0"/>
                </a:solidFill>
              </a:rPr>
              <a:t>Another illustration is provided by some Latter-day Saint funerals. I attend some funerals and hear reports of many others. Worthy tributes to the deceased are appropriate, and so are family memories. But such matters must not dominate an LDS funeral service to the exclusion or neglect of those gospel truths that review the purpose of life and testify of our Creator and Redeemer. </a:t>
            </a:r>
          </a:p>
        </p:txBody>
      </p:sp>
      <p:sp>
        <p:nvSpPr>
          <p:cNvPr id="3" name="Title 2"/>
          <p:cNvSpPr>
            <a:spLocks noGrp="1"/>
          </p:cNvSpPr>
          <p:nvPr>
            <p:ph type="title"/>
          </p:nvPr>
        </p:nvSpPr>
        <p:spPr/>
        <p:txBody>
          <a:bodyPr/>
          <a:lstStyle/>
          <a:p>
            <a:r>
              <a:rPr lang="en-US" dirty="0" smtClean="0"/>
              <a:t>Elder Oaks, 1994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8"/>
            <a:ext cx="7924800" cy="4525963"/>
          </a:xfrm>
        </p:spPr>
        <p:txBody>
          <a:bodyPr>
            <a:normAutofit/>
          </a:bodyPr>
          <a:lstStyle/>
          <a:p>
            <a:pPr>
              <a:buNone/>
            </a:pPr>
            <a:r>
              <a:rPr lang="en-US" sz="4800" b="1" dirty="0" smtClean="0">
                <a:solidFill>
                  <a:srgbClr val="C00000"/>
                </a:solidFill>
              </a:rPr>
              <a:t>Hint #1</a:t>
            </a:r>
          </a:p>
          <a:p>
            <a:pPr>
              <a:buNone/>
            </a:pPr>
            <a:r>
              <a:rPr lang="en-US" sz="4800" b="1" dirty="0" smtClean="0">
                <a:solidFill>
                  <a:srgbClr val="C00000"/>
                </a:solidFill>
              </a:rPr>
              <a:t>D&amp;C 84:88</a:t>
            </a:r>
            <a:endParaRPr lang="en-US" sz="4800" b="1" dirty="0">
              <a:solidFill>
                <a:srgbClr val="C00000"/>
              </a:solidFill>
            </a:endParaRPr>
          </a:p>
        </p:txBody>
      </p:sp>
      <p:sp>
        <p:nvSpPr>
          <p:cNvPr id="3" name="Title 2"/>
          <p:cNvSpPr>
            <a:spLocks noGrp="1"/>
          </p:cNvSpPr>
          <p:nvPr>
            <p:ph type="title"/>
          </p:nvPr>
        </p:nvSpPr>
        <p:spPr/>
        <p:txBody>
          <a:bodyPr>
            <a:normAutofit/>
          </a:bodyPr>
          <a:lstStyle/>
          <a:p>
            <a:r>
              <a:rPr lang="en-US" sz="5400" dirty="0" smtClean="0">
                <a:solidFill>
                  <a:srgbClr val="C00000"/>
                </a:solidFill>
              </a:rPr>
              <a:t>Discipleship Hints</a:t>
            </a:r>
            <a:endParaRPr lang="en-US" sz="5400" dirty="0">
              <a:solidFill>
                <a:srgbClr val="C00000"/>
              </a:solidFill>
            </a:endParaRPr>
          </a:p>
        </p:txBody>
      </p:sp>
      <p:pic>
        <p:nvPicPr>
          <p:cNvPr id="2050" name="Picture 2" descr="http://www.lds.org/bc/content/ldsorg/content/images/service/serving/primary/primary-teacher-in-classroom.jpg"/>
          <p:cNvPicPr>
            <a:picLocks noChangeAspect="1" noChangeArrowheads="1"/>
          </p:cNvPicPr>
          <p:nvPr/>
        </p:nvPicPr>
        <p:blipFill>
          <a:blip r:embed="rId3" cstate="print"/>
          <a:srcRect/>
          <a:stretch>
            <a:fillRect/>
          </a:stretch>
        </p:blipFill>
        <p:spPr bwMode="auto">
          <a:xfrm>
            <a:off x="1524000" y="3048000"/>
            <a:ext cx="6400800" cy="3600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8"/>
            <a:ext cx="7924800" cy="4525963"/>
          </a:xfrm>
        </p:spPr>
        <p:txBody>
          <a:bodyPr>
            <a:normAutofit/>
          </a:bodyPr>
          <a:lstStyle/>
          <a:p>
            <a:pPr>
              <a:buNone/>
            </a:pPr>
            <a:r>
              <a:rPr lang="en-US" sz="4800" b="1" dirty="0" smtClean="0">
                <a:solidFill>
                  <a:srgbClr val="C00000"/>
                </a:solidFill>
              </a:rPr>
              <a:t>Hint #2</a:t>
            </a:r>
          </a:p>
          <a:p>
            <a:pPr>
              <a:buNone/>
            </a:pPr>
            <a:r>
              <a:rPr lang="en-US" sz="4800" b="1" dirty="0" smtClean="0">
                <a:solidFill>
                  <a:srgbClr val="C00000"/>
                </a:solidFill>
              </a:rPr>
              <a:t>D&amp;C 84:106</a:t>
            </a:r>
            <a:endParaRPr lang="en-US" sz="4800" b="1" dirty="0">
              <a:solidFill>
                <a:srgbClr val="C00000"/>
              </a:solidFill>
            </a:endParaRPr>
          </a:p>
        </p:txBody>
      </p:sp>
      <p:sp>
        <p:nvSpPr>
          <p:cNvPr id="3" name="Title 2"/>
          <p:cNvSpPr>
            <a:spLocks noGrp="1"/>
          </p:cNvSpPr>
          <p:nvPr>
            <p:ph type="title"/>
          </p:nvPr>
        </p:nvSpPr>
        <p:spPr/>
        <p:txBody>
          <a:bodyPr>
            <a:normAutofit/>
          </a:bodyPr>
          <a:lstStyle/>
          <a:p>
            <a:r>
              <a:rPr lang="en-US" sz="5400" dirty="0" smtClean="0">
                <a:solidFill>
                  <a:srgbClr val="C00000"/>
                </a:solidFill>
              </a:rPr>
              <a:t>Discipleship Hints</a:t>
            </a:r>
            <a:endParaRPr lang="en-US" sz="5400" dirty="0">
              <a:solidFill>
                <a:srgbClr val="C00000"/>
              </a:solidFill>
            </a:endParaRPr>
          </a:p>
        </p:txBody>
      </p:sp>
      <p:pic>
        <p:nvPicPr>
          <p:cNvPr id="2050" name="Picture 2" descr="http://www.lds.org/bc/content/ldsorg/content/images/service/serving/primary/primary-teacher-in-classroom.jpg"/>
          <p:cNvPicPr>
            <a:picLocks noChangeAspect="1" noChangeArrowheads="1"/>
          </p:cNvPicPr>
          <p:nvPr/>
        </p:nvPicPr>
        <p:blipFill>
          <a:blip r:embed="rId3" cstate="print"/>
          <a:srcRect/>
          <a:stretch>
            <a:fillRect/>
          </a:stretch>
        </p:blipFill>
        <p:spPr bwMode="auto">
          <a:xfrm>
            <a:off x="1524000" y="3048000"/>
            <a:ext cx="6400800" cy="3600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19472"/>
          </a:xfrm>
          <a:solidFill>
            <a:schemeClr val="bg1"/>
          </a:solidFill>
        </p:spPr>
        <p:txBody>
          <a:bodyPr>
            <a:normAutofit/>
          </a:bodyPr>
          <a:lstStyle/>
          <a:p>
            <a:pPr>
              <a:buNone/>
            </a:pPr>
            <a:r>
              <a:rPr lang="en-US" sz="3200" b="1" dirty="0">
                <a:solidFill>
                  <a:srgbClr val="C00000"/>
                </a:solidFill>
              </a:rPr>
              <a:t>I am a child of God</a:t>
            </a:r>
          </a:p>
          <a:p>
            <a:pPr>
              <a:buNone/>
            </a:pPr>
            <a:r>
              <a:rPr lang="en-US" sz="3200" b="1" dirty="0">
                <a:solidFill>
                  <a:srgbClr val="C00000"/>
                </a:solidFill>
              </a:rPr>
              <a:t>That’s only half the view</a:t>
            </a:r>
          </a:p>
          <a:p>
            <a:pPr>
              <a:buNone/>
            </a:pPr>
            <a:r>
              <a:rPr lang="en-US" sz="3200" b="1" dirty="0">
                <a:solidFill>
                  <a:srgbClr val="C00000"/>
                </a:solidFill>
              </a:rPr>
              <a:t>If I don’t shed the natural man</a:t>
            </a:r>
          </a:p>
          <a:p>
            <a:pPr>
              <a:buNone/>
            </a:pPr>
            <a:r>
              <a:rPr lang="en-US" sz="3200" b="1" dirty="0">
                <a:solidFill>
                  <a:srgbClr val="C00000"/>
                </a:solidFill>
              </a:rPr>
              <a:t>I’m lost, and so are you.</a:t>
            </a:r>
          </a:p>
          <a:p>
            <a:pPr>
              <a:buNone/>
            </a:pPr>
            <a:endParaRPr lang="en-US" sz="3200" b="1" dirty="0" smtClean="0">
              <a:solidFill>
                <a:srgbClr val="C00000"/>
              </a:solidFill>
            </a:endParaRPr>
          </a:p>
          <a:p>
            <a:pPr>
              <a:buNone/>
            </a:pPr>
            <a:r>
              <a:rPr lang="en-US" sz="3200" b="1" dirty="0" smtClean="0">
                <a:solidFill>
                  <a:srgbClr val="C00000"/>
                </a:solidFill>
              </a:rPr>
              <a:t>Lead </a:t>
            </a:r>
            <a:r>
              <a:rPr lang="en-US" sz="3200" b="1" dirty="0">
                <a:solidFill>
                  <a:srgbClr val="C00000"/>
                </a:solidFill>
              </a:rPr>
              <a:t>me guide me, reconcile me</a:t>
            </a:r>
          </a:p>
          <a:p>
            <a:pPr>
              <a:buNone/>
            </a:pPr>
            <a:r>
              <a:rPr lang="en-US" sz="3200" b="1" dirty="0">
                <a:solidFill>
                  <a:srgbClr val="C00000"/>
                </a:solidFill>
              </a:rPr>
              <a:t>Chasten me on earth;</a:t>
            </a:r>
          </a:p>
          <a:p>
            <a:pPr>
              <a:buNone/>
            </a:pPr>
            <a:r>
              <a:rPr lang="en-US" sz="3200" b="1" dirty="0">
                <a:solidFill>
                  <a:srgbClr val="C00000"/>
                </a:solidFill>
              </a:rPr>
              <a:t>Help me overcome the fall;</a:t>
            </a:r>
          </a:p>
          <a:p>
            <a:pPr>
              <a:buNone/>
            </a:pPr>
            <a:r>
              <a:rPr lang="en-US" sz="3200" b="1" dirty="0">
                <a:solidFill>
                  <a:srgbClr val="C00000"/>
                </a:solidFill>
              </a:rPr>
              <a:t>Grant me second </a:t>
            </a:r>
            <a:r>
              <a:rPr lang="en-US" sz="3200" b="1" dirty="0" smtClean="0">
                <a:solidFill>
                  <a:srgbClr val="C00000"/>
                </a:solidFill>
              </a:rPr>
              <a:t>birth</a:t>
            </a:r>
            <a:r>
              <a:rPr lang="en-US" sz="3200" b="1" dirty="0">
                <a:solidFill>
                  <a:srgbClr val="C00000"/>
                </a:solidFill>
              </a:rPr>
              <a:t> </a:t>
            </a:r>
          </a:p>
          <a:p>
            <a:pPr>
              <a:buNone/>
            </a:pPr>
            <a:endParaRPr lang="en-US" dirty="0">
              <a:solidFill>
                <a:srgbClr val="C00000"/>
              </a:solidFill>
            </a:endParaRPr>
          </a:p>
        </p:txBody>
      </p:sp>
      <p:sp>
        <p:nvSpPr>
          <p:cNvPr id="2" name="Title 1"/>
          <p:cNvSpPr>
            <a:spLocks noGrp="1"/>
          </p:cNvSpPr>
          <p:nvPr>
            <p:ph type="title"/>
          </p:nvPr>
        </p:nvSpPr>
        <p:spPr/>
        <p:txBody>
          <a:bodyPr/>
          <a:lstStyle/>
          <a:p>
            <a:r>
              <a:rPr lang="en-US" dirty="0" smtClean="0"/>
              <a:t>Additional Lyrics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19472"/>
          </a:xfrm>
          <a:solidFill>
            <a:schemeClr val="bg1"/>
          </a:solidFill>
        </p:spPr>
        <p:txBody>
          <a:bodyPr>
            <a:normAutofit/>
          </a:bodyPr>
          <a:lstStyle/>
          <a:p>
            <a:pPr>
              <a:buNone/>
            </a:pPr>
            <a:r>
              <a:rPr lang="en-US" sz="3200" b="1" dirty="0" smtClean="0">
                <a:solidFill>
                  <a:srgbClr val="C00000"/>
                </a:solidFill>
              </a:rPr>
              <a:t>I am a child of God</a:t>
            </a:r>
          </a:p>
          <a:p>
            <a:pPr>
              <a:buNone/>
            </a:pPr>
            <a:r>
              <a:rPr lang="en-US" sz="3200" b="1" dirty="0" smtClean="0">
                <a:solidFill>
                  <a:srgbClr val="C00000"/>
                </a:solidFill>
              </a:rPr>
              <a:t>But that doesn’t clear the slate</a:t>
            </a:r>
          </a:p>
          <a:p>
            <a:pPr>
              <a:buNone/>
            </a:pPr>
            <a:r>
              <a:rPr lang="en-US" sz="3200" b="1" dirty="0" smtClean="0">
                <a:solidFill>
                  <a:srgbClr val="C00000"/>
                </a:solidFill>
              </a:rPr>
              <a:t>I’m carnal, sensual, devilish, too</a:t>
            </a:r>
          </a:p>
          <a:p>
            <a:pPr>
              <a:buNone/>
            </a:pPr>
            <a:r>
              <a:rPr lang="en-US" sz="3200" b="1" dirty="0" smtClean="0">
                <a:solidFill>
                  <a:srgbClr val="C00000"/>
                </a:solidFill>
              </a:rPr>
              <a:t>In a lost and fallen state</a:t>
            </a:r>
          </a:p>
          <a:p>
            <a:pPr>
              <a:buNone/>
            </a:pPr>
            <a:endParaRPr lang="en-US" sz="3200" b="1" dirty="0">
              <a:solidFill>
                <a:srgbClr val="C00000"/>
              </a:solidFill>
            </a:endParaRPr>
          </a:p>
          <a:p>
            <a:pPr>
              <a:buNone/>
            </a:pPr>
            <a:r>
              <a:rPr lang="en-US" sz="3200" b="1" dirty="0" smtClean="0">
                <a:solidFill>
                  <a:srgbClr val="C00000"/>
                </a:solidFill>
              </a:rPr>
              <a:t>Save me, change me, rearrange me,</a:t>
            </a:r>
          </a:p>
          <a:p>
            <a:pPr>
              <a:buNone/>
            </a:pPr>
            <a:r>
              <a:rPr lang="en-US" sz="3200" b="1" dirty="0" smtClean="0">
                <a:solidFill>
                  <a:srgbClr val="C00000"/>
                </a:solidFill>
              </a:rPr>
              <a:t>Gracious God above:</a:t>
            </a:r>
          </a:p>
          <a:p>
            <a:pPr>
              <a:buNone/>
            </a:pPr>
            <a:r>
              <a:rPr lang="en-US" sz="3200" b="1" dirty="0" smtClean="0">
                <a:solidFill>
                  <a:srgbClr val="C00000"/>
                </a:solidFill>
              </a:rPr>
              <a:t>Cleave unto my broken heart</a:t>
            </a:r>
          </a:p>
          <a:p>
            <a:pPr>
              <a:buNone/>
            </a:pPr>
            <a:r>
              <a:rPr lang="en-US" sz="3200" b="1" dirty="0" smtClean="0">
                <a:solidFill>
                  <a:srgbClr val="C00000"/>
                </a:solidFill>
              </a:rPr>
              <a:t>Bestow redeeming love.</a:t>
            </a:r>
          </a:p>
          <a:p>
            <a:pPr>
              <a:buNone/>
            </a:pPr>
            <a:endParaRPr lang="en-US" b="1" dirty="0">
              <a:solidFill>
                <a:srgbClr val="C00000"/>
              </a:solidFill>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82000" cy="5224272"/>
          </a:xfrm>
          <a:solidFill>
            <a:schemeClr val="bg1"/>
          </a:solidFill>
        </p:spPr>
        <p:txBody>
          <a:bodyPr>
            <a:normAutofit lnSpcReduction="10000"/>
          </a:bodyPr>
          <a:lstStyle/>
          <a:p>
            <a:pPr>
              <a:buNone/>
            </a:pPr>
            <a:r>
              <a:rPr lang="en-US" sz="3200" b="1" dirty="0" smtClean="0">
                <a:solidFill>
                  <a:srgbClr val="C00000"/>
                </a:solidFill>
              </a:rPr>
              <a:t>I am a child of God</a:t>
            </a:r>
          </a:p>
          <a:p>
            <a:pPr>
              <a:buNone/>
            </a:pPr>
            <a:r>
              <a:rPr lang="en-US" sz="3200" b="1" dirty="0" smtClean="0">
                <a:solidFill>
                  <a:srgbClr val="C00000"/>
                </a:solidFill>
              </a:rPr>
              <a:t>Yet I’ve become his child</a:t>
            </a:r>
          </a:p>
          <a:p>
            <a:pPr>
              <a:buNone/>
            </a:pPr>
            <a:r>
              <a:rPr lang="en-US" sz="3200" b="1" dirty="0" smtClean="0">
                <a:solidFill>
                  <a:srgbClr val="C00000"/>
                </a:solidFill>
              </a:rPr>
              <a:t>Through faith in his Beloved Son’s</a:t>
            </a:r>
          </a:p>
          <a:p>
            <a:pPr>
              <a:buNone/>
            </a:pPr>
            <a:r>
              <a:rPr lang="en-US" sz="3200" b="1" dirty="0" smtClean="0">
                <a:solidFill>
                  <a:srgbClr val="C00000"/>
                </a:solidFill>
              </a:rPr>
              <a:t>Redemption undefiled.</a:t>
            </a:r>
          </a:p>
          <a:p>
            <a:pPr>
              <a:buNone/>
            </a:pPr>
            <a:endParaRPr lang="en-US" sz="3200" b="1" dirty="0" smtClean="0">
              <a:solidFill>
                <a:srgbClr val="C00000"/>
              </a:solidFill>
            </a:endParaRPr>
          </a:p>
          <a:p>
            <a:pPr>
              <a:buNone/>
            </a:pPr>
            <a:r>
              <a:rPr lang="en-US" sz="3200" b="1" dirty="0" smtClean="0">
                <a:solidFill>
                  <a:srgbClr val="C00000"/>
                </a:solidFill>
              </a:rPr>
              <a:t>Lead me, guide me, justify me,</a:t>
            </a:r>
          </a:p>
          <a:p>
            <a:pPr>
              <a:buNone/>
            </a:pPr>
            <a:r>
              <a:rPr lang="en-US" sz="3200" b="1" dirty="0" smtClean="0">
                <a:solidFill>
                  <a:srgbClr val="C00000"/>
                </a:solidFill>
              </a:rPr>
              <a:t>Cleanse me, make me pure;</a:t>
            </a:r>
          </a:p>
          <a:p>
            <a:pPr>
              <a:buNone/>
            </a:pPr>
            <a:r>
              <a:rPr lang="en-US" sz="3200" b="1" dirty="0" smtClean="0">
                <a:solidFill>
                  <a:srgbClr val="C00000"/>
                </a:solidFill>
              </a:rPr>
              <a:t>Help me love as thou hast loved,</a:t>
            </a:r>
          </a:p>
          <a:p>
            <a:pPr>
              <a:buNone/>
            </a:pPr>
            <a:r>
              <a:rPr lang="en-US" sz="3200" b="1" dirty="0" smtClean="0">
                <a:solidFill>
                  <a:srgbClr val="C00000"/>
                </a:solidFill>
              </a:rPr>
              <a:t>Or I cannot endure.</a:t>
            </a:r>
          </a:p>
          <a:p>
            <a:pPr>
              <a:buNone/>
            </a:pPr>
            <a:r>
              <a:rPr lang="en-US" dirty="0" smtClean="0"/>
              <a:t>						</a:t>
            </a:r>
            <a:r>
              <a:rPr lang="en-US" sz="1400" dirty="0" smtClean="0"/>
              <a:t>Paul </a:t>
            </a:r>
            <a:r>
              <a:rPr lang="en-US" sz="1400" dirty="0" err="1" smtClean="0"/>
              <a:t>Sutorius</a:t>
            </a:r>
            <a:r>
              <a:rPr lang="en-US" sz="1400" dirty="0" smtClean="0"/>
              <a:t>, Curtis Wright</a:t>
            </a:r>
          </a:p>
          <a:p>
            <a:pPr>
              <a:buNone/>
            </a:pP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neral Authorities sustain church leaders during the 182nd Annual General Conference for The Church of Jesus Christ of Latter-day Saints in Salt Lake City  Saturday, March 31, 2012.  (Jeffrey D. Allred, Deseret News)"/>
          <p:cNvPicPr>
            <a:picLocks noChangeAspect="1" noChangeArrowheads="1"/>
          </p:cNvPicPr>
          <p:nvPr/>
        </p:nvPicPr>
        <p:blipFill>
          <a:blip r:embed="rId3" cstate="print"/>
          <a:srcRect/>
          <a:stretch>
            <a:fillRect/>
          </a:stretch>
        </p:blipFill>
        <p:spPr bwMode="auto">
          <a:xfrm>
            <a:off x="-2841355" y="0"/>
            <a:ext cx="12011183" cy="7086600"/>
          </a:xfrm>
          <a:prstGeom prst="rect">
            <a:avLst/>
          </a:prstGeom>
          <a:noFill/>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Sisters Arylsia Semedo and Smitha Domnic smile on Temple Square during the 182nd Annual General Conference for The Church of Jesus Christ of Latter-day Saints in Salt Lake City  Saturday, March 31, 2012.  (Jeffrey D. Allred, Deseret News)"/>
          <p:cNvPicPr>
            <a:picLocks noChangeAspect="1" noChangeArrowheads="1"/>
          </p:cNvPicPr>
          <p:nvPr/>
        </p:nvPicPr>
        <p:blipFill>
          <a:blip r:embed="rId4" cstate="print"/>
          <a:srcRect/>
          <a:stretch>
            <a:fillRect/>
          </a:stretch>
        </p:blipFill>
        <p:spPr bwMode="auto">
          <a:xfrm>
            <a:off x="-609600" y="533400"/>
            <a:ext cx="4742235" cy="2971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a:bodyPr>
          <a:lstStyle/>
          <a:p>
            <a:r>
              <a:rPr lang="en-US" dirty="0" smtClean="0">
                <a:solidFill>
                  <a:srgbClr val="C00000"/>
                </a:solidFill>
              </a:rPr>
              <a:t>The Preparatory Gospel (Review)</a:t>
            </a:r>
            <a:endParaRPr lang="en-US" dirty="0">
              <a:solidFill>
                <a:srgbClr val="C00000"/>
              </a:solidFill>
            </a:endParaRPr>
          </a:p>
        </p:txBody>
      </p:sp>
      <p:sp>
        <p:nvSpPr>
          <p:cNvPr id="3" name="Content Placeholder 2"/>
          <p:cNvSpPr>
            <a:spLocks noGrp="1"/>
          </p:cNvSpPr>
          <p:nvPr>
            <p:ph idx="1"/>
          </p:nvPr>
        </p:nvSpPr>
        <p:spPr>
          <a:xfrm>
            <a:off x="4114800" y="1935480"/>
            <a:ext cx="4572000" cy="4389120"/>
          </a:xfrm>
        </p:spPr>
        <p:txBody>
          <a:bodyPr>
            <a:normAutofit/>
          </a:bodyPr>
          <a:lstStyle/>
          <a:p>
            <a:pPr>
              <a:buNone/>
            </a:pPr>
            <a:r>
              <a:rPr lang="en-US" sz="4400" b="1" dirty="0" smtClean="0">
                <a:solidFill>
                  <a:srgbClr val="C00000"/>
                </a:solidFill>
              </a:rPr>
              <a:t>D&amp;C 84: 20-27</a:t>
            </a:r>
            <a:endParaRPr lang="en-US" sz="4400" b="1" dirty="0">
              <a:solidFill>
                <a:srgbClr val="C00000"/>
              </a:solidFill>
            </a:endParaRPr>
          </a:p>
        </p:txBody>
      </p:sp>
      <p:pic>
        <p:nvPicPr>
          <p:cNvPr id="31746" name="Picture 2" descr="http://4.bp.blogspot.com/-Qg5S2LwqjSs/TZPVw3fbx9I/AAAAAAAAAPA/Q81klDIOQ8c/s1600/CelIdahoFalls.jpg"/>
          <p:cNvPicPr>
            <a:picLocks noChangeAspect="1" noChangeArrowheads="1"/>
          </p:cNvPicPr>
          <p:nvPr/>
        </p:nvPicPr>
        <p:blipFill>
          <a:blip r:embed="rId3" cstate="print"/>
          <a:srcRect/>
          <a:stretch>
            <a:fillRect/>
          </a:stretch>
        </p:blipFill>
        <p:spPr bwMode="auto">
          <a:xfrm>
            <a:off x="152400" y="1905000"/>
            <a:ext cx="3657600" cy="4786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Sacrifice</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pPr>
              <a:buNone/>
            </a:pPr>
            <a:r>
              <a:rPr lang="en-US" sz="4800" b="1" dirty="0" smtClean="0">
                <a:solidFill>
                  <a:srgbClr val="C00000"/>
                </a:solidFill>
              </a:rPr>
              <a:t>D&amp;C 84:31</a:t>
            </a:r>
            <a:endParaRPr lang="en-US" sz="4800" b="1" dirty="0">
              <a:solidFill>
                <a:srgbClr val="C00000"/>
              </a:solidFill>
            </a:endParaRPr>
          </a:p>
        </p:txBody>
      </p:sp>
      <p:pic>
        <p:nvPicPr>
          <p:cNvPr id="2050" name="Picture 2" descr="http://d5iam0kjo36nw.cloudfront.net/V01p465002.jpg"/>
          <p:cNvPicPr>
            <a:picLocks noChangeAspect="1" noChangeArrowheads="1"/>
          </p:cNvPicPr>
          <p:nvPr/>
        </p:nvPicPr>
        <p:blipFill>
          <a:blip r:embed="rId3" cstate="print"/>
          <a:srcRect/>
          <a:stretch>
            <a:fillRect/>
          </a:stretch>
        </p:blipFill>
        <p:spPr bwMode="auto">
          <a:xfrm>
            <a:off x="4038600" y="1142999"/>
            <a:ext cx="4572000" cy="5187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Joseph Smith</a:t>
            </a:r>
            <a:endParaRPr lang="en-US" dirty="0"/>
          </a:p>
        </p:txBody>
      </p:sp>
      <p:sp>
        <p:nvSpPr>
          <p:cNvPr id="3" name="Content Placeholder 2"/>
          <p:cNvSpPr>
            <a:spLocks noGrp="1"/>
          </p:cNvSpPr>
          <p:nvPr>
            <p:ph idx="1"/>
          </p:nvPr>
        </p:nvSpPr>
        <p:spPr>
          <a:xfrm>
            <a:off x="152400" y="1219200"/>
            <a:ext cx="4800600" cy="5486400"/>
          </a:xfrm>
          <a:solidFill>
            <a:schemeClr val="bg1"/>
          </a:solidFill>
        </p:spPr>
        <p:txBody>
          <a:bodyPr>
            <a:normAutofit fontScale="62500" lnSpcReduction="20000"/>
          </a:bodyPr>
          <a:lstStyle/>
          <a:p>
            <a:pPr>
              <a:buNone/>
            </a:pPr>
            <a:r>
              <a:rPr lang="en-US" b="1" dirty="0" smtClean="0">
                <a:solidFill>
                  <a:srgbClr val="C00000"/>
                </a:solidFill>
              </a:rPr>
              <a:t>It is generally supposed that sacrifice was entirely done away when the Great Sacrifice (i.e., the sacrifice of the Lord Jesus) was offered up, and that there will be no necessity for the ordinance of (animal) sacrifice in the future: but those who assert this are certainly not acquainted with the duties, privileges and authority of the Priesthood, or with the prophets. . . .</a:t>
            </a:r>
          </a:p>
          <a:p>
            <a:pPr>
              <a:buNone/>
            </a:pPr>
            <a:r>
              <a:rPr lang="en-US" b="1" dirty="0" smtClean="0">
                <a:solidFill>
                  <a:srgbClr val="C00000"/>
                </a:solidFill>
              </a:rPr>
              <a:t>These sacrifices, as well as every ordinance belonging to the Priesthood, will, when the Temple of the Lord shall be built, and the sons of Levi purified, be fully restored and attended to in all their powers, ramifications, and blessings.</a:t>
            </a:r>
          </a:p>
          <a:p>
            <a:pPr>
              <a:buNone/>
            </a:pPr>
            <a:r>
              <a:rPr lang="en-US" b="1" dirty="0" smtClean="0">
                <a:solidFill>
                  <a:srgbClr val="C00000"/>
                </a:solidFill>
              </a:rPr>
              <a:t>It is not to be understood that the Law of Moses will be established again with all its rites and variety of ceremonies; this has never been spoken of by the prophets; but those things which existed prior to Moses' day, namely, sacrifice will be continued. </a:t>
            </a:r>
          </a:p>
          <a:p>
            <a:pPr>
              <a:buNone/>
            </a:pPr>
            <a:r>
              <a:rPr lang="en-US" b="1" dirty="0" smtClean="0">
                <a:solidFill>
                  <a:srgbClr val="C00000"/>
                </a:solidFill>
              </a:rPr>
              <a:t>		(</a:t>
            </a:r>
            <a:r>
              <a:rPr lang="en-US" b="1" i="1" dirty="0" smtClean="0">
                <a:solidFill>
                  <a:srgbClr val="C00000"/>
                </a:solidFill>
              </a:rPr>
              <a:t>History of the Church, </a:t>
            </a:r>
            <a:r>
              <a:rPr lang="en-US" b="1" dirty="0" smtClean="0">
                <a:solidFill>
                  <a:srgbClr val="C00000"/>
                </a:solidFill>
              </a:rPr>
              <a:t> 4:211)</a:t>
            </a:r>
          </a:p>
          <a:p>
            <a:pPr>
              <a:buNone/>
            </a:pPr>
            <a:endParaRPr lang="en-US" dirty="0"/>
          </a:p>
        </p:txBody>
      </p:sp>
      <p:pic>
        <p:nvPicPr>
          <p:cNvPr id="4098" name="Picture 2" descr="http://farm4.static.flickr.com/3119/2536783918_82669b7848.jpg"/>
          <p:cNvPicPr>
            <a:picLocks noChangeAspect="1" noChangeArrowheads="1"/>
          </p:cNvPicPr>
          <p:nvPr/>
        </p:nvPicPr>
        <p:blipFill>
          <a:blip r:embed="rId3" cstate="print"/>
          <a:srcRect/>
          <a:stretch>
            <a:fillRect/>
          </a:stretch>
        </p:blipFill>
        <p:spPr bwMode="auto">
          <a:xfrm>
            <a:off x="5051237" y="1828800"/>
            <a:ext cx="4016563"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1.bp.blogspot.com/-e6JFFNevkbM/TV_C_e9Le4I/AAAAAAAAAFk/4E7eSoO2Rf8/s1600/Blazingly+-+Orange+sunlight+through+tre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457200" y="4038600"/>
            <a:ext cx="3962400" cy="1968691"/>
          </a:xfrm>
        </p:spPr>
        <p:txBody>
          <a:bodyPr>
            <a:normAutofit/>
          </a:bodyPr>
          <a:lstStyle/>
          <a:p>
            <a:pPr>
              <a:buNone/>
            </a:pPr>
            <a:r>
              <a:rPr lang="en-US" sz="4800" b="1" dirty="0" smtClean="0">
                <a:solidFill>
                  <a:schemeClr val="bg1"/>
                </a:solidFill>
                <a:effectLst>
                  <a:outerShdw blurRad="38100" dist="38100" dir="2700000" algn="tl">
                    <a:srgbClr val="000000">
                      <a:alpha val="43137"/>
                    </a:srgbClr>
                  </a:outerShdw>
                </a:effectLst>
              </a:rPr>
              <a:t>D&amp;C 84: 45-55</a:t>
            </a:r>
            <a:endParaRPr lang="en-US" sz="48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en-US" sz="4800" dirty="0" smtClean="0">
                <a:solidFill>
                  <a:schemeClr val="bg1"/>
                </a:solidFill>
              </a:rPr>
              <a:t>Light and Condemnation</a:t>
            </a:r>
            <a:endParaRPr lang="en-US" sz="48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TotalTime>
  <Words>437</Words>
  <Application>Microsoft Office PowerPoint</Application>
  <PresentationFormat>On-screen Show (4:3)</PresentationFormat>
  <Paragraphs>66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Section 84      Part II</vt:lpstr>
      <vt:lpstr>Additional Lyrics</vt:lpstr>
      <vt:lpstr>Slide 3</vt:lpstr>
      <vt:lpstr>Slide 4</vt:lpstr>
      <vt:lpstr>Slide 5</vt:lpstr>
      <vt:lpstr>The Preparatory Gospel (Review)</vt:lpstr>
      <vt:lpstr>Sacrifice</vt:lpstr>
      <vt:lpstr>Joseph Smith</vt:lpstr>
      <vt:lpstr>Light and Condemnation</vt:lpstr>
      <vt:lpstr>Elder Oaks, 1994</vt:lpstr>
      <vt:lpstr>Discipleship Hints</vt:lpstr>
      <vt:lpstr>Discipleship Hints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84      Part II</dc:title>
  <dc:creator>Kevin</dc:creator>
  <cp:lastModifiedBy>Kevin</cp:lastModifiedBy>
  <cp:revision>10</cp:revision>
  <dcterms:created xsi:type="dcterms:W3CDTF">2012-10-05T13:46:38Z</dcterms:created>
  <dcterms:modified xsi:type="dcterms:W3CDTF">2012-10-07T19:39:24Z</dcterms:modified>
</cp:coreProperties>
</file>