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9" r:id="rId3"/>
    <p:sldId id="260" r:id="rId4"/>
    <p:sldId id="258" r:id="rId5"/>
    <p:sldId id="261" r:id="rId6"/>
    <p:sldId id="262" r:id="rId7"/>
    <p:sldId id="257" r:id="rId8"/>
    <p:sldId id="264" r:id="rId9"/>
    <p:sldId id="266" r:id="rId10"/>
    <p:sldId id="265"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92B7F-CC44-49EC-B020-CC260A61AFD2}" type="datetimeFigureOut">
              <a:rPr lang="en-US" smtClean="0"/>
              <a:pPr/>
              <a:t>3/31/2013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30F714-EA1C-41D3-83E2-987839DA2E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0F714-EA1C-41D3-83E2-987839DA2E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9CA70D-76DE-4328-B919-7F04D80897D7}" type="datetimeFigureOut">
              <a:rPr lang="en-US" smtClean="0"/>
              <a:pPr/>
              <a:t>3/31/2013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3C5517E-6BCB-4E0B-A6D3-EB2AF24F3F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9CA70D-76DE-4328-B919-7F04D80897D7}"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517E-6BCB-4E0B-A6D3-EB2AF24F3F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9CA70D-76DE-4328-B919-7F04D80897D7}"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517E-6BCB-4E0B-A6D3-EB2AF24F3F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9CA70D-76DE-4328-B919-7F04D80897D7}"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517E-6BCB-4E0B-A6D3-EB2AF24F3F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9CA70D-76DE-4328-B919-7F04D80897D7}" type="datetimeFigureOut">
              <a:rPr lang="en-US" smtClean="0"/>
              <a:pPr/>
              <a:t>3/31/2013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5517E-6BCB-4E0B-A6D3-EB2AF24F3FC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9CA70D-76DE-4328-B919-7F04D80897D7}"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5517E-6BCB-4E0B-A6D3-EB2AF24F3F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9CA70D-76DE-4328-B919-7F04D80897D7}" type="datetimeFigureOut">
              <a:rPr lang="en-US" smtClean="0"/>
              <a:pPr/>
              <a:t>3/31/2013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5517E-6BCB-4E0B-A6D3-EB2AF24F3F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9CA70D-76DE-4328-B919-7F04D80897D7}" type="datetimeFigureOut">
              <a:rPr lang="en-US" smtClean="0"/>
              <a:pPr/>
              <a:t>3/31/2013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5517E-6BCB-4E0B-A6D3-EB2AF24F3F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CA70D-76DE-4328-B919-7F04D80897D7}" type="datetimeFigureOut">
              <a:rPr lang="en-US" smtClean="0"/>
              <a:pPr/>
              <a:t>3/31/2013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5517E-6BCB-4E0B-A6D3-EB2AF24F3F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9CA70D-76DE-4328-B919-7F04D80897D7}"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5517E-6BCB-4E0B-A6D3-EB2AF24F3F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9CA70D-76DE-4328-B919-7F04D80897D7}" type="datetimeFigureOut">
              <a:rPr lang="en-US" smtClean="0"/>
              <a:pPr/>
              <a:t>3/31/2013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3C5517E-6BCB-4E0B-A6D3-EB2AF24F3FC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9CA70D-76DE-4328-B919-7F04D80897D7}" type="datetimeFigureOut">
              <a:rPr lang="en-US" smtClean="0"/>
              <a:pPr/>
              <a:t>3/31/2013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3C5517E-6BCB-4E0B-A6D3-EB2AF24F3FC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1371600"/>
            <a:ext cx="3886200" cy="2362200"/>
          </a:xfrm>
        </p:spPr>
        <p:txBody>
          <a:bodyPr>
            <a:noAutofit/>
          </a:bodyPr>
          <a:lstStyle/>
          <a:p>
            <a:r>
              <a:rPr lang="en-US" sz="5400" dirty="0" smtClean="0">
                <a:solidFill>
                  <a:srgbClr val="FFFF00"/>
                </a:solidFill>
              </a:rPr>
              <a:t>The New and Everlasting Covenant</a:t>
            </a:r>
            <a:endParaRPr lang="en-US" sz="5400" dirty="0">
              <a:solidFill>
                <a:srgbClr val="FFFF00"/>
              </a:solidFill>
            </a:endParaRPr>
          </a:p>
        </p:txBody>
      </p:sp>
      <p:sp>
        <p:nvSpPr>
          <p:cNvPr id="3" name="Subtitle 2"/>
          <p:cNvSpPr>
            <a:spLocks noGrp="1"/>
          </p:cNvSpPr>
          <p:nvPr>
            <p:ph type="subTitle" idx="1"/>
          </p:nvPr>
        </p:nvSpPr>
        <p:spPr>
          <a:xfrm>
            <a:off x="533400" y="4648200"/>
            <a:ext cx="7854696" cy="1752600"/>
          </a:xfrm>
        </p:spPr>
        <p:txBody>
          <a:bodyPr>
            <a:normAutofit/>
          </a:bodyPr>
          <a:lstStyle/>
          <a:p>
            <a:r>
              <a:rPr lang="en-US" sz="4800" b="1" dirty="0" smtClean="0">
                <a:effectLst>
                  <a:outerShdw blurRad="38100" dist="38100" dir="2700000" algn="tl">
                    <a:srgbClr val="000000">
                      <a:alpha val="43137"/>
                    </a:srgbClr>
                  </a:outerShdw>
                </a:effectLst>
              </a:rPr>
              <a:t>D&amp;C 132</a:t>
            </a:r>
            <a:endParaRPr lang="en-US" sz="4800" b="1" dirty="0">
              <a:effectLst>
                <a:outerShdw blurRad="38100" dist="38100" dir="2700000" algn="tl">
                  <a:srgbClr val="000000">
                    <a:alpha val="43137"/>
                  </a:srgbClr>
                </a:outerShdw>
              </a:effectLst>
            </a:endParaRPr>
          </a:p>
        </p:txBody>
      </p:sp>
      <p:pic>
        <p:nvPicPr>
          <p:cNvPr id="4098" name="Picture 2" descr="http://www.moroni10.com/LDS/Temple_Tour/SLC_Temple_Sealing_Room.jpg"/>
          <p:cNvPicPr>
            <a:picLocks noChangeAspect="1" noChangeArrowheads="1"/>
          </p:cNvPicPr>
          <p:nvPr/>
        </p:nvPicPr>
        <p:blipFill>
          <a:blip r:embed="rId3" cstate="print"/>
          <a:srcRect/>
          <a:stretch>
            <a:fillRect/>
          </a:stretch>
        </p:blipFill>
        <p:spPr bwMode="auto">
          <a:xfrm>
            <a:off x="0" y="0"/>
            <a:ext cx="4724400" cy="690816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cdn.tripadvisor.com/media/photo-s/03/7f/ec/8c/sunset-at-four-seasons.jpg"/>
          <p:cNvPicPr>
            <a:picLocks noChangeAspect="1" noChangeArrowheads="1"/>
          </p:cNvPicPr>
          <p:nvPr/>
        </p:nvPicPr>
        <p:blipFill>
          <a:blip r:embed="rId3" cstate="print"/>
          <a:srcRect/>
          <a:stretch>
            <a:fillRect/>
          </a:stretch>
        </p:blipFill>
        <p:spPr bwMode="auto">
          <a:xfrm>
            <a:off x="0" y="0"/>
            <a:ext cx="9095852" cy="6858000"/>
          </a:xfrm>
          <a:prstGeom prst="rect">
            <a:avLst/>
          </a:prstGeom>
          <a:noFill/>
        </p:spPr>
      </p:pic>
      <p:sp>
        <p:nvSpPr>
          <p:cNvPr id="5" name="Title 4"/>
          <p:cNvSpPr>
            <a:spLocks noGrp="1"/>
          </p:cNvSpPr>
          <p:nvPr>
            <p:ph type="title"/>
          </p:nvPr>
        </p:nvSpPr>
        <p:spPr>
          <a:xfrm>
            <a:off x="457200" y="4724400"/>
            <a:ext cx="8229600" cy="1143000"/>
          </a:xfrm>
        </p:spPr>
        <p:txBody>
          <a:bodyPr>
            <a:normAutofit/>
          </a:bodyPr>
          <a:lstStyle/>
          <a:p>
            <a:r>
              <a:rPr lang="en-US" sz="7200" b="1" dirty="0" smtClean="0">
                <a:solidFill>
                  <a:schemeClr val="bg1"/>
                </a:solidFill>
                <a:effectLst>
                  <a:outerShdw blurRad="38100" dist="38100" dir="2700000" algn="tl">
                    <a:srgbClr val="000000">
                      <a:alpha val="43137"/>
                    </a:srgbClr>
                  </a:outerShdw>
                </a:effectLst>
              </a:rPr>
              <a:t>Time?</a:t>
            </a:r>
            <a:endParaRPr lang="en-US" sz="7200" b="1" dirty="0">
              <a:solidFill>
                <a:schemeClr val="bg1"/>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733800" y="381000"/>
            <a:ext cx="5105400" cy="6324600"/>
          </a:xfrm>
          <a:solidFill>
            <a:schemeClr val="tx1">
              <a:lumMod val="95000"/>
              <a:lumOff val="5000"/>
              <a:alpha val="33000"/>
            </a:schemeClr>
          </a:solidFill>
          <a:effectLst>
            <a:softEdge rad="317500"/>
          </a:effectLst>
        </p:spPr>
        <p:txBody>
          <a:bodyPr>
            <a:normAutofit fontScale="77500" lnSpcReduction="20000"/>
          </a:bodyPr>
          <a:lstStyle/>
          <a:p>
            <a:pPr>
              <a:buNone/>
            </a:pPr>
            <a:r>
              <a:rPr lang="en-US" b="1" dirty="0" smtClean="0">
                <a:solidFill>
                  <a:schemeClr val="bg1"/>
                </a:solidFill>
                <a:effectLst>
                  <a:outerShdw blurRad="38100" dist="38100" dir="2700000" algn="tl">
                    <a:srgbClr val="000000">
                      <a:alpha val="43137"/>
                    </a:srgbClr>
                  </a:outerShdw>
                </a:effectLst>
              </a:rPr>
              <a:t>Failing to understand the nature of mortality with its earthly experiences causes some couples to expect a celestial marriage after making only a short-term, </a:t>
            </a:r>
            <a:r>
              <a:rPr lang="en-US" b="1" dirty="0" err="1" smtClean="0">
                <a:solidFill>
                  <a:schemeClr val="bg1"/>
                </a:solidFill>
                <a:effectLst>
                  <a:outerShdw blurRad="38100" dist="38100" dir="2700000" algn="tl">
                    <a:srgbClr val="000000">
                      <a:alpha val="43137"/>
                    </a:srgbClr>
                  </a:outerShdw>
                </a:effectLst>
              </a:rPr>
              <a:t>telestial</a:t>
            </a:r>
            <a:r>
              <a:rPr lang="en-US" b="1" dirty="0" smtClean="0">
                <a:solidFill>
                  <a:schemeClr val="bg1"/>
                </a:solidFill>
                <a:effectLst>
                  <a:outerShdw blurRad="38100" dist="38100" dir="2700000" algn="tl">
                    <a:srgbClr val="000000">
                      <a:alpha val="43137"/>
                    </a:srgbClr>
                  </a:outerShdw>
                </a:effectLst>
              </a:rPr>
              <a:t> investment- perhaps the ultimate example of a “get-rich-quick scheme.</a:t>
            </a:r>
          </a:p>
          <a:p>
            <a:pPr>
              <a:buNone/>
            </a:pPr>
            <a:r>
              <a:rPr lang="en-US" b="1" dirty="0" smtClean="0">
                <a:solidFill>
                  <a:schemeClr val="bg1"/>
                </a:solidFill>
                <a:effectLst>
                  <a:outerShdw blurRad="38100" dist="38100" dir="2700000" algn="tl">
                    <a:srgbClr val="000000">
                      <a:alpha val="43137"/>
                    </a:srgbClr>
                  </a:outerShdw>
                </a:effectLst>
              </a:rPr>
              <a:t>When the anticipated returns on their investment don’t materialize or when the market drops, they are tempted, or even threaten, to sell out. They take counsel from their fears, their frustrations, and their partner’s failings.</a:t>
            </a:r>
          </a:p>
          <a:p>
            <a:pPr>
              <a:buNone/>
            </a:pPr>
            <a:r>
              <a:rPr lang="en-US" b="1" dirty="0" smtClean="0">
                <a:solidFill>
                  <a:schemeClr val="bg1"/>
                </a:solidFill>
                <a:effectLst>
                  <a:outerShdw blurRad="38100" dist="38100" dir="2700000" algn="tl">
                    <a:srgbClr val="000000">
                      <a:alpha val="43137"/>
                    </a:srgbClr>
                  </a:outerShdw>
                </a:effectLst>
              </a:rPr>
              <a:t>Couples must understand that a celestial marriage comes only “in process of time.” Even for remarkable Enoch, it required 365 years, to transform people whose “hearts had waxed hard…whose ears were dull of hearing, and whose eyes could not see afar off” </a:t>
            </a:r>
          </a:p>
          <a:p>
            <a:pPr>
              <a:buNone/>
            </a:pPr>
            <a:r>
              <a:rPr lang="en-US" b="1" dirty="0" smtClean="0">
                <a:solidFill>
                  <a:schemeClr val="bg1"/>
                </a:solidFill>
                <a:effectLst>
                  <a:outerShdw blurRad="38100" dist="38100" dir="2700000" algn="tl">
                    <a:srgbClr val="000000">
                      <a:alpha val="43137"/>
                    </a:srgbClr>
                  </a:outerShdw>
                </a:effectLst>
              </a:rPr>
              <a:t>into a community of people who were of one heart and one mind and who dwelt in righteousness…</a:t>
            </a:r>
          </a:p>
          <a:p>
            <a:pPr>
              <a:buNone/>
            </a:pPr>
            <a:r>
              <a:rPr lang="en-US" sz="1300" b="1" dirty="0" smtClean="0">
                <a:solidFill>
                  <a:schemeClr val="bg1"/>
                </a:solidFill>
              </a:rPr>
              <a:t>	Kent Brooks, Ministering in Marriage, (Living a Covenant Marriage, 2004)</a:t>
            </a:r>
            <a:endParaRPr lang="en-US" sz="13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a:t>
            </a:r>
            <a:r>
              <a:rPr lang="en-US" dirty="0" err="1" smtClean="0"/>
              <a:t>Russel</a:t>
            </a:r>
            <a:r>
              <a:rPr lang="en-US" dirty="0" smtClean="0"/>
              <a:t> M. Nelson</a:t>
            </a:r>
            <a:endParaRPr lang="en-US" dirty="0"/>
          </a:p>
        </p:txBody>
      </p:sp>
      <p:sp>
        <p:nvSpPr>
          <p:cNvPr id="3" name="Content Placeholder 2"/>
          <p:cNvSpPr>
            <a:spLocks noGrp="1"/>
          </p:cNvSpPr>
          <p:nvPr>
            <p:ph idx="1"/>
          </p:nvPr>
        </p:nvSpPr>
        <p:spPr/>
        <p:txBody>
          <a:bodyPr/>
          <a:lstStyle/>
          <a:p>
            <a:endParaRPr lang="en-US" dirty="0"/>
          </a:p>
        </p:txBody>
      </p:sp>
      <p:pic>
        <p:nvPicPr>
          <p:cNvPr id="29698" name="Picture 2" descr="http://www.lds.org/bc/content/ldsorg/content/images/dr-nelson-heart-surgeon-5563A.jpg"/>
          <p:cNvPicPr>
            <a:picLocks noChangeAspect="1" noChangeArrowheads="1"/>
          </p:cNvPicPr>
          <p:nvPr/>
        </p:nvPicPr>
        <p:blipFill>
          <a:blip r:embed="rId3" cstate="print"/>
          <a:srcRect/>
          <a:stretch>
            <a:fillRect/>
          </a:stretch>
        </p:blipFill>
        <p:spPr bwMode="auto">
          <a:xfrm>
            <a:off x="2590800" y="1828800"/>
            <a:ext cx="3667125" cy="46958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Revising the Bible</a:t>
            </a:r>
            <a:endParaRPr lang="en-US" dirty="0"/>
          </a:p>
        </p:txBody>
      </p:sp>
      <p:sp>
        <p:nvSpPr>
          <p:cNvPr id="3" name="Content Placeholder 2"/>
          <p:cNvSpPr>
            <a:spLocks noGrp="1"/>
          </p:cNvSpPr>
          <p:nvPr>
            <p:ph idx="1"/>
          </p:nvPr>
        </p:nvSpPr>
        <p:spPr>
          <a:xfrm>
            <a:off x="457200" y="1935480"/>
            <a:ext cx="4114800" cy="4389120"/>
          </a:xfrm>
        </p:spPr>
        <p:txBody>
          <a:bodyPr>
            <a:normAutofit/>
          </a:bodyPr>
          <a:lstStyle/>
          <a:p>
            <a:pPr>
              <a:buNone/>
            </a:pPr>
            <a:r>
              <a:rPr lang="en-US" sz="5400" b="1" dirty="0" smtClean="0">
                <a:solidFill>
                  <a:srgbClr val="C00000"/>
                </a:solidFill>
              </a:rPr>
              <a:t>D&amp;C 132:1</a:t>
            </a:r>
            <a:endParaRPr lang="en-US" sz="5400" b="1" dirty="0">
              <a:solidFill>
                <a:srgbClr val="C00000"/>
              </a:solidFill>
            </a:endParaRPr>
          </a:p>
        </p:txBody>
      </p:sp>
      <p:pic>
        <p:nvPicPr>
          <p:cNvPr id="21506" name="Picture 2" descr="http://3.bp.blogspot.com/-VNzbPH8tRCA/TgNxdVOoXFI/AAAAAAAAC8s/mTTSN_rOfbQ/s1600/abraham_family.jpg"/>
          <p:cNvPicPr>
            <a:picLocks noChangeAspect="1" noChangeArrowheads="1"/>
          </p:cNvPicPr>
          <p:nvPr/>
        </p:nvPicPr>
        <p:blipFill>
          <a:blip r:embed="rId3" cstate="print"/>
          <a:srcRect/>
          <a:stretch>
            <a:fillRect/>
          </a:stretch>
        </p:blipFill>
        <p:spPr bwMode="auto">
          <a:xfrm>
            <a:off x="3962399" y="2133600"/>
            <a:ext cx="4862297" cy="4419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Clayton</a:t>
            </a:r>
            <a:endParaRPr lang="en-US" dirty="0"/>
          </a:p>
        </p:txBody>
      </p:sp>
      <p:sp>
        <p:nvSpPr>
          <p:cNvPr id="3" name="Content Placeholder 2"/>
          <p:cNvSpPr>
            <a:spLocks noGrp="1"/>
          </p:cNvSpPr>
          <p:nvPr>
            <p:ph idx="1"/>
          </p:nvPr>
        </p:nvSpPr>
        <p:spPr>
          <a:xfrm>
            <a:off x="457200" y="1935480"/>
            <a:ext cx="8305800" cy="4617720"/>
          </a:xfrm>
        </p:spPr>
        <p:txBody>
          <a:bodyPr>
            <a:normAutofit fontScale="62500" lnSpcReduction="20000"/>
          </a:bodyPr>
          <a:lstStyle/>
          <a:p>
            <a:pPr fontAlgn="base"/>
            <a:r>
              <a:rPr lang="en-US" b="1" dirty="0" smtClean="0"/>
              <a:t>"... On the morning of the 12th of July, 1843; Joseph and Hyrum Smith came into the office in the upper story of the brick store, on the bank of the Mississippi river. They were talking on the subject of plural marriage. Hyrum said to Joseph, </a:t>
            </a:r>
          </a:p>
          <a:p>
            <a:pPr fontAlgn="base"/>
            <a:r>
              <a:rPr lang="en-US" b="1" dirty="0" smtClean="0"/>
              <a:t>'If you will write the revelation on celestial marriage, I will take it and read it to Emma, and I believe I can convince her of its truth, and you will hereafter have peace.' Joseph smiled and remarked, 'You do not know Emma as well as I do.' </a:t>
            </a:r>
          </a:p>
          <a:p>
            <a:pPr fontAlgn="base"/>
            <a:r>
              <a:rPr lang="en-US" b="1" dirty="0" smtClean="0"/>
              <a:t>Hyrum repeated his opinion, and further remarked, 'The doctrine is so plain, I can convince any reasonable man or woman of its truth, purity and heavenly origin,' or words to that effect. Joseph then said, 'Well, I will write the revelation and we will see.' </a:t>
            </a:r>
          </a:p>
          <a:p>
            <a:pPr fontAlgn="base"/>
            <a:r>
              <a:rPr lang="en-US" b="1" dirty="0" smtClean="0"/>
              <a:t>He then requested me to get paper and prepare to write. Hyrum very urgently requested Joseph to write the revelation by means of the </a:t>
            </a:r>
            <a:r>
              <a:rPr lang="en-US" b="1" dirty="0" err="1" smtClean="0"/>
              <a:t>Urim</a:t>
            </a:r>
            <a:r>
              <a:rPr lang="en-US" b="1" dirty="0" smtClean="0"/>
              <a:t> and </a:t>
            </a:r>
            <a:r>
              <a:rPr lang="en-US" b="1" dirty="0" err="1" smtClean="0"/>
              <a:t>Thummim</a:t>
            </a:r>
            <a:r>
              <a:rPr lang="en-US" b="1" dirty="0" smtClean="0"/>
              <a:t>, </a:t>
            </a:r>
            <a:r>
              <a:rPr lang="en-US" b="1" i="1" dirty="0" smtClean="0"/>
              <a:t>but Joseph in reply, said he did not need to, for he knew the revelation perfectly from beginning to end.</a:t>
            </a:r>
          </a:p>
          <a:p>
            <a:pPr fontAlgn="base"/>
            <a:r>
              <a:rPr lang="en-US" b="1" dirty="0" smtClean="0"/>
              <a:t>"Joseph and Hyrum then sat down and Joseph commenced to dictate the revelation on celestial marriage, and I wrote it, sentence by sentence, as he dictated. After the whole was written, Joseph asked me to read it through, slowly and carefully, which I did, and he pronounced it correct. He then remarked that there was much more that he could write on the same subject, but what was written was sufficient for the present.</a:t>
            </a:r>
          </a:p>
          <a:p>
            <a:pPr fontAlgn="base"/>
            <a:r>
              <a:rPr lang="en-US" sz="1800" i="1" dirty="0" smtClean="0"/>
              <a:t>History of The Church of Jesus Christ of Latter-day Saints</a:t>
            </a:r>
            <a:r>
              <a:rPr lang="en-US" sz="1800" dirty="0" smtClean="0"/>
              <a:t>, 7 vols., introduction and notes by B. H. Roberts [Salt Lake City: The Church of Jesus Christ of Latter-day Saints, 1932-1951], 5: xxix-xxxiv.)</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9144000" cy="6705600"/>
          </a:xfrm>
          <a:prstGeom prst="rect">
            <a:avLst/>
          </a:prstGeom>
          <a:blipFill dpi="0" rotWithShape="1">
            <a:blip r:embed="rId3" cstate="print">
              <a:alphaModFix amt="5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b="1" dirty="0" smtClean="0">
                <a:solidFill>
                  <a:schemeClr val="tx1"/>
                </a:solidFill>
              </a:rPr>
              <a:t>What We Know</a:t>
            </a:r>
            <a:endParaRPr lang="en-US" b="1" dirty="0">
              <a:solidFill>
                <a:schemeClr val="tx1"/>
              </a:solidFill>
            </a:endParaRPr>
          </a:p>
        </p:txBody>
      </p:sp>
      <p:sp>
        <p:nvSpPr>
          <p:cNvPr id="3" name="Content Placeholder 2"/>
          <p:cNvSpPr>
            <a:spLocks noGrp="1"/>
          </p:cNvSpPr>
          <p:nvPr>
            <p:ph idx="1"/>
          </p:nvPr>
        </p:nvSpPr>
        <p:spPr>
          <a:xfrm>
            <a:off x="457200" y="1295400"/>
            <a:ext cx="8229600" cy="2590800"/>
          </a:xfrm>
        </p:spPr>
        <p:txBody>
          <a:bodyPr>
            <a:normAutofit lnSpcReduction="10000"/>
          </a:bodyPr>
          <a:lstStyle/>
          <a:p>
            <a:pPr>
              <a:buNone/>
            </a:pPr>
            <a:r>
              <a:rPr lang="en-US" b="1" dirty="0" smtClean="0">
                <a:effectLst>
                  <a:outerShdw blurRad="38100" dist="38100" dir="2700000" algn="tl">
                    <a:srgbClr val="000000">
                      <a:alpha val="43137"/>
                    </a:srgbClr>
                  </a:outerShdw>
                </a:effectLst>
              </a:rPr>
              <a:t>Revelation first received in 1831</a:t>
            </a:r>
          </a:p>
          <a:p>
            <a:pPr>
              <a:buNone/>
            </a:pPr>
            <a:r>
              <a:rPr lang="en-US" b="1" dirty="0" smtClean="0">
                <a:effectLst>
                  <a:outerShdw blurRad="38100" dist="38100" dir="2700000" algn="tl">
                    <a:srgbClr val="000000">
                      <a:alpha val="43137"/>
                    </a:srgbClr>
                  </a:outerShdw>
                </a:effectLst>
              </a:rPr>
              <a:t>	Joseph didn’t act until around 1836 (Fanny Alger)</a:t>
            </a:r>
          </a:p>
          <a:p>
            <a:pPr>
              <a:buNone/>
            </a:pPr>
            <a:r>
              <a:rPr lang="en-US" b="1" dirty="0" smtClean="0">
                <a:effectLst>
                  <a:outerShdw blurRad="38100" dist="38100" dir="2700000" algn="tl">
                    <a:srgbClr val="000000">
                      <a:alpha val="43137"/>
                    </a:srgbClr>
                  </a:outerShdw>
                </a:effectLst>
              </a:rPr>
              <a:t>Joseph, as a prophet, had to know the consequences plural marriage on himself and the church</a:t>
            </a:r>
          </a:p>
          <a:p>
            <a:pPr>
              <a:buNone/>
            </a:pPr>
            <a:r>
              <a:rPr lang="en-US" b="1" dirty="0" smtClean="0">
                <a:effectLst>
                  <a:outerShdw blurRad="38100" dist="38100" dir="2700000" algn="tl">
                    <a:srgbClr val="000000">
                      <a:alpha val="43137"/>
                    </a:srgbClr>
                  </a:outerShdw>
                </a:effectLst>
              </a:rPr>
              <a:t>Joseph felt caught between an angel with drawn sword and Emma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Prophet Lorenzo Snow</a:t>
            </a:r>
            <a:endParaRPr lang="en-US" dirty="0"/>
          </a:p>
        </p:txBody>
      </p:sp>
      <p:sp>
        <p:nvSpPr>
          <p:cNvPr id="3" name="Content Placeholder 2"/>
          <p:cNvSpPr>
            <a:spLocks noGrp="1"/>
          </p:cNvSpPr>
          <p:nvPr>
            <p:ph idx="1"/>
          </p:nvPr>
        </p:nvSpPr>
        <p:spPr>
          <a:xfrm>
            <a:off x="4114800" y="1935480"/>
            <a:ext cx="4800600" cy="4770120"/>
          </a:xfrm>
        </p:spPr>
        <p:txBody>
          <a:bodyPr>
            <a:normAutofit fontScale="62500" lnSpcReduction="20000"/>
          </a:bodyPr>
          <a:lstStyle/>
          <a:p>
            <a:r>
              <a:rPr lang="en-US" dirty="0" smtClean="0"/>
              <a:t>"The Prophet Joseph Smith there and then explained to me the doctrine of plurality of wives; he said that the Lord had revealed it unto him, and commanded him to have women sealed to him as wives; </a:t>
            </a:r>
          </a:p>
          <a:p>
            <a:r>
              <a:rPr lang="en-US" dirty="0" smtClean="0"/>
              <a:t>that he foresaw the trouble that would follow, and sought to turn away from the commandment; </a:t>
            </a:r>
          </a:p>
          <a:p>
            <a:r>
              <a:rPr lang="en-US" dirty="0" smtClean="0"/>
              <a:t>That </a:t>
            </a:r>
            <a:r>
              <a:rPr lang="en-US" b="1" dirty="0" smtClean="0"/>
              <a:t>an angel from heaven then appeared before him with a drawn sword, threatening him with destruction unless he went forward and obey the commandment.</a:t>
            </a:r>
            <a:r>
              <a:rPr lang="en-US" dirty="0" smtClean="0"/>
              <a:t>"</a:t>
            </a:r>
          </a:p>
          <a:p>
            <a:r>
              <a:rPr lang="en-US" dirty="0" smtClean="0"/>
              <a:t>"He further said that my sister, Eliza R. Snow, had been sealed to him as his wife for time and eternity. …This conversation was prolonged, I think, one hour or more, in which he told me many important things."</a:t>
            </a:r>
          </a:p>
          <a:p>
            <a:r>
              <a:rPr lang="en-US" dirty="0" smtClean="0"/>
              <a:t>"I solemnly declare before God and holy angels, and as I hope to come forth in the morning of the resurrection, that the above statement is true." </a:t>
            </a:r>
            <a:br>
              <a:rPr lang="en-US" dirty="0" smtClean="0"/>
            </a:br>
            <a:r>
              <a:rPr lang="en-US" i="1" dirty="0" smtClean="0"/>
              <a:t>- Prophet Lorenzo R. Snow, sworn affidavit.</a:t>
            </a:r>
            <a:endParaRPr lang="en-US" dirty="0" smtClean="0"/>
          </a:p>
          <a:p>
            <a:pPr>
              <a:buNone/>
            </a:pPr>
            <a:endParaRPr lang="en-US" dirty="0"/>
          </a:p>
        </p:txBody>
      </p:sp>
      <p:pic>
        <p:nvPicPr>
          <p:cNvPr id="23554" name="Picture 2" descr="lorenzo snow"/>
          <p:cNvPicPr>
            <a:picLocks noChangeAspect="1" noChangeArrowheads="1"/>
          </p:cNvPicPr>
          <p:nvPr/>
        </p:nvPicPr>
        <p:blipFill>
          <a:blip r:embed="rId3" cstate="print"/>
          <a:srcRect/>
          <a:stretch>
            <a:fillRect/>
          </a:stretch>
        </p:blipFill>
        <p:spPr bwMode="auto">
          <a:xfrm>
            <a:off x="533400" y="2209800"/>
            <a:ext cx="30480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9144000" cy="6705600"/>
          </a:xfrm>
          <a:prstGeom prst="rect">
            <a:avLst/>
          </a:prstGeom>
          <a:blipFill dpi="0" rotWithShape="1">
            <a:blip r:embed="rId3" cstate="print">
              <a:alphaModFix amt="5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p>
            <a:r>
              <a:rPr lang="en-US" b="1" dirty="0" smtClean="0">
                <a:solidFill>
                  <a:schemeClr val="tx1"/>
                </a:solidFill>
              </a:rPr>
              <a:t>What We Know</a:t>
            </a:r>
            <a:endParaRPr lang="en-US" b="1" dirty="0">
              <a:solidFill>
                <a:schemeClr val="tx1"/>
              </a:solidFill>
            </a:endParaRPr>
          </a:p>
        </p:txBody>
      </p:sp>
      <p:sp>
        <p:nvSpPr>
          <p:cNvPr id="3" name="Content Placeholder 2"/>
          <p:cNvSpPr>
            <a:spLocks noGrp="1"/>
          </p:cNvSpPr>
          <p:nvPr>
            <p:ph idx="1"/>
          </p:nvPr>
        </p:nvSpPr>
        <p:spPr>
          <a:xfrm>
            <a:off x="457200" y="1295400"/>
            <a:ext cx="8229600" cy="5029200"/>
          </a:xfrm>
        </p:spPr>
        <p:txBody>
          <a:bodyPr>
            <a:normAutofit fontScale="92500" lnSpcReduction="10000"/>
          </a:bodyPr>
          <a:lstStyle/>
          <a:p>
            <a:pPr>
              <a:buNone/>
            </a:pPr>
            <a:r>
              <a:rPr lang="en-US" b="1" dirty="0" smtClean="0">
                <a:solidFill>
                  <a:schemeClr val="tx1">
                    <a:lumMod val="75000"/>
                    <a:lumOff val="25000"/>
                  </a:schemeClr>
                </a:solidFill>
                <a:effectLst>
                  <a:outerShdw blurRad="38100" dist="38100" dir="2700000" algn="tl">
                    <a:srgbClr val="000000">
                      <a:alpha val="43137"/>
                    </a:srgbClr>
                  </a:outerShdw>
                </a:effectLst>
              </a:rPr>
              <a:t>Revelation first received in 1831</a:t>
            </a:r>
          </a:p>
          <a:p>
            <a:pPr>
              <a:buNone/>
            </a:pPr>
            <a:r>
              <a:rPr lang="en-US" b="1" dirty="0" smtClean="0">
                <a:solidFill>
                  <a:schemeClr val="tx1">
                    <a:lumMod val="75000"/>
                    <a:lumOff val="25000"/>
                  </a:schemeClr>
                </a:solidFill>
                <a:effectLst>
                  <a:outerShdw blurRad="38100" dist="38100" dir="2700000" algn="tl">
                    <a:srgbClr val="000000">
                      <a:alpha val="43137"/>
                    </a:srgbClr>
                  </a:outerShdw>
                </a:effectLst>
              </a:rPr>
              <a:t>	Joseph didn’t act until around 1836 (Fanny Alger)</a:t>
            </a:r>
          </a:p>
          <a:p>
            <a:pPr>
              <a:buNone/>
            </a:pPr>
            <a:r>
              <a:rPr lang="en-US" b="1" dirty="0" smtClean="0">
                <a:solidFill>
                  <a:schemeClr val="tx1">
                    <a:lumMod val="75000"/>
                    <a:lumOff val="25000"/>
                  </a:schemeClr>
                </a:solidFill>
                <a:effectLst>
                  <a:outerShdw blurRad="38100" dist="38100" dir="2700000" algn="tl">
                    <a:srgbClr val="000000">
                      <a:alpha val="43137"/>
                    </a:srgbClr>
                  </a:outerShdw>
                </a:effectLst>
              </a:rPr>
              <a:t>Joseph, as a prophet, had to know the consequences plural marriage on himself and the church</a:t>
            </a:r>
          </a:p>
          <a:p>
            <a:pPr>
              <a:buNone/>
            </a:pPr>
            <a:r>
              <a:rPr lang="en-US" b="1" dirty="0" smtClean="0">
                <a:solidFill>
                  <a:schemeClr val="tx1">
                    <a:lumMod val="75000"/>
                    <a:lumOff val="25000"/>
                  </a:schemeClr>
                </a:solidFill>
                <a:effectLst>
                  <a:outerShdw blurRad="38100" dist="38100" dir="2700000" algn="tl">
                    <a:srgbClr val="000000">
                      <a:alpha val="43137"/>
                    </a:srgbClr>
                  </a:outerShdw>
                </a:effectLst>
              </a:rPr>
              <a:t>Joseph felt caught between an angel with drawn sword and Emma</a:t>
            </a:r>
          </a:p>
          <a:p>
            <a:pPr>
              <a:buNone/>
            </a:pPr>
            <a:r>
              <a:rPr lang="en-US" b="1" dirty="0" smtClean="0">
                <a:effectLst>
                  <a:outerShdw blurRad="38100" dist="38100" dir="2700000" algn="tl">
                    <a:srgbClr val="000000">
                      <a:alpha val="43137"/>
                    </a:srgbClr>
                  </a:outerShdw>
                </a:effectLst>
              </a:rPr>
              <a:t>Emma emotionally swung widely in response</a:t>
            </a:r>
          </a:p>
          <a:p>
            <a:pPr>
              <a:buNone/>
            </a:pPr>
            <a:r>
              <a:rPr lang="en-US" b="1" dirty="0" smtClean="0">
                <a:effectLst>
                  <a:outerShdw blurRad="38100" dist="38100" dir="2700000" algn="tl">
                    <a:srgbClr val="000000">
                      <a:alpha val="43137"/>
                    </a:srgbClr>
                  </a:outerShdw>
                </a:effectLst>
              </a:rPr>
              <a:t>Joseph always went to a family member to ask for permission</a:t>
            </a:r>
          </a:p>
          <a:p>
            <a:pPr>
              <a:buNone/>
            </a:pPr>
            <a:r>
              <a:rPr lang="en-US" b="1" dirty="0" smtClean="0">
                <a:effectLst>
                  <a:outerShdw blurRad="38100" dist="38100" dir="2700000" algn="tl">
                    <a:srgbClr val="000000">
                      <a:alpha val="43137"/>
                    </a:srgbClr>
                  </a:outerShdw>
                </a:effectLst>
              </a:rPr>
              <a:t>Actual amount of women he was sealed to is unknown….</a:t>
            </a:r>
          </a:p>
          <a:p>
            <a:pPr>
              <a:buNone/>
            </a:pPr>
            <a:r>
              <a:rPr lang="en-US" b="1" dirty="0" err="1" smtClean="0">
                <a:effectLst>
                  <a:outerShdw blurRad="38100" dist="38100" dir="2700000" algn="tl">
                    <a:srgbClr val="000000">
                      <a:alpha val="43137"/>
                    </a:srgbClr>
                  </a:outerShdw>
                </a:effectLst>
              </a:rPr>
              <a:t>Abrahamic</a:t>
            </a:r>
            <a:r>
              <a:rPr lang="en-US" b="1" dirty="0" smtClean="0">
                <a:effectLst>
                  <a:outerShdw blurRad="38100" dist="38100" dir="2700000" algn="tl">
                    <a:srgbClr val="000000">
                      <a:alpha val="43137"/>
                    </a:srgbClr>
                  </a:outerShdw>
                </a:effectLst>
              </a:rPr>
              <a:t>-like test for almost all</a:t>
            </a:r>
          </a:p>
          <a:p>
            <a:pPr>
              <a:buNone/>
            </a:pPr>
            <a:r>
              <a:rPr lang="en-US" b="1" dirty="0" smtClean="0">
                <a:effectLst>
                  <a:outerShdw blurRad="38100" dist="38100" dir="2700000" algn="tl">
                    <a:srgbClr val="000000">
                      <a:alpha val="43137"/>
                    </a:srgbClr>
                  </a:outerShdw>
                </a:effectLst>
              </a:rPr>
              <a:t>Like the law of consecration, plural marriage was sometimes lived well, often very painfully.</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lstStyle/>
          <a:p>
            <a:r>
              <a:rPr lang="en-US" dirty="0" smtClean="0"/>
              <a:t>For Instance</a:t>
            </a:r>
            <a:endParaRPr lang="en-US" dirty="0"/>
          </a:p>
        </p:txBody>
      </p:sp>
      <p:sp>
        <p:nvSpPr>
          <p:cNvPr id="3" name="Content Placeholder 2"/>
          <p:cNvSpPr>
            <a:spLocks noGrp="1"/>
          </p:cNvSpPr>
          <p:nvPr>
            <p:ph idx="1"/>
          </p:nvPr>
        </p:nvSpPr>
        <p:spPr>
          <a:xfrm>
            <a:off x="3429000" y="1066800"/>
            <a:ext cx="5410200" cy="5715000"/>
          </a:xfrm>
        </p:spPr>
        <p:txBody>
          <a:bodyPr>
            <a:normAutofit fontScale="70000" lnSpcReduction="20000"/>
          </a:bodyPr>
          <a:lstStyle/>
          <a:p>
            <a:pPr fontAlgn="base"/>
            <a:r>
              <a:rPr lang="en-US" dirty="0" smtClean="0">
                <a:solidFill>
                  <a:srgbClr val="002060"/>
                </a:solidFill>
              </a:rPr>
              <a:t>When Brigham and others of the Twelve returned to Nauvoo from England in July 1841, Joseph began immediately to teach them the new doctrine of marriage.  Only this time he brought the concept of plural marriage together with eternal marriage into what would become known as 'celestial' or patriarchal' marriage. </a:t>
            </a:r>
          </a:p>
          <a:p>
            <a:pPr fontAlgn="base"/>
            <a:r>
              <a:rPr lang="en-US" dirty="0" smtClean="0">
                <a:solidFill>
                  <a:srgbClr val="002060"/>
                </a:solidFill>
              </a:rPr>
              <a:t> In looking back on the occasion, </a:t>
            </a:r>
            <a:r>
              <a:rPr lang="en-US" b="1" dirty="0" smtClean="0">
                <a:solidFill>
                  <a:srgbClr val="002060"/>
                </a:solidFill>
              </a:rPr>
              <a:t>Brigham Young</a:t>
            </a:r>
            <a:r>
              <a:rPr lang="en-US" dirty="0" smtClean="0">
                <a:solidFill>
                  <a:srgbClr val="002060"/>
                </a:solidFill>
              </a:rPr>
              <a:t> said, 'It was the first time in my life that I had desired the grave, and I could hardly get over it for a long time.' </a:t>
            </a:r>
          </a:p>
          <a:p>
            <a:pPr fontAlgn="base"/>
            <a:r>
              <a:rPr lang="en-US" b="1" dirty="0" smtClean="0">
                <a:solidFill>
                  <a:srgbClr val="002060"/>
                </a:solidFill>
              </a:rPr>
              <a:t>Heber C. Kimball</a:t>
            </a:r>
            <a:r>
              <a:rPr lang="en-US" dirty="0" smtClean="0">
                <a:solidFill>
                  <a:srgbClr val="002060"/>
                </a:solidFill>
              </a:rPr>
              <a:t> begged Joseph 'to remove the requirement' or he would leave the church.  </a:t>
            </a:r>
          </a:p>
          <a:p>
            <a:pPr fontAlgn="base"/>
            <a:r>
              <a:rPr lang="en-US" dirty="0" smtClean="0">
                <a:solidFill>
                  <a:srgbClr val="002060"/>
                </a:solidFill>
              </a:rPr>
              <a:t>And </a:t>
            </a:r>
            <a:r>
              <a:rPr lang="en-US" b="1" dirty="0" smtClean="0">
                <a:solidFill>
                  <a:srgbClr val="002060"/>
                </a:solidFill>
              </a:rPr>
              <a:t>John Taylor</a:t>
            </a:r>
            <a:r>
              <a:rPr lang="en-US" dirty="0" smtClean="0">
                <a:solidFill>
                  <a:srgbClr val="002060"/>
                </a:solidFill>
              </a:rPr>
              <a:t> indicated that the Twelve 'seemed to put off as far as we could, what might be termed the evil day' when they would take plural wives…</a:t>
            </a:r>
          </a:p>
          <a:p>
            <a:pPr fontAlgn="base"/>
            <a:r>
              <a:rPr lang="en-US" dirty="0" smtClean="0">
                <a:solidFill>
                  <a:srgbClr val="002060"/>
                </a:solidFill>
              </a:rPr>
              <a:t>…</a:t>
            </a:r>
            <a:r>
              <a:rPr lang="en-US" b="1" dirty="0" smtClean="0">
                <a:solidFill>
                  <a:srgbClr val="002060"/>
                </a:solidFill>
              </a:rPr>
              <a:t>Joseph Lee Robinson</a:t>
            </a:r>
            <a:r>
              <a:rPr lang="en-US" dirty="0" smtClean="0">
                <a:solidFill>
                  <a:srgbClr val="002060"/>
                </a:solidFill>
              </a:rPr>
              <a:t> commented, 'It could not be expected that they could enter into this new order of things without difficulty and some severe trials for it is calculated in its nature to severely try the women, to nearly tear their heart strings out of them, and also it must severely try the men as well.'</a:t>
            </a:r>
          </a:p>
          <a:p>
            <a:pPr>
              <a:buNone/>
            </a:pPr>
            <a:endParaRPr lang="en-US" dirty="0"/>
          </a:p>
        </p:txBody>
      </p:sp>
      <p:pic>
        <p:nvPicPr>
          <p:cNvPr id="4098" name="Picture 2" descr="http://historytogo.utah.gov/people/images/Brigham_Young.jpg"/>
          <p:cNvPicPr>
            <a:picLocks noChangeAspect="1" noChangeArrowheads="1"/>
          </p:cNvPicPr>
          <p:nvPr/>
        </p:nvPicPr>
        <p:blipFill>
          <a:blip r:embed="rId3" cstate="print"/>
          <a:srcRect/>
          <a:stretch>
            <a:fillRect/>
          </a:stretch>
        </p:blipFill>
        <p:spPr bwMode="auto">
          <a:xfrm>
            <a:off x="533400" y="2133600"/>
            <a:ext cx="271084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2.bp.blogspot.com/-bqUJ15djNOU/UTSiWRN080I/AAAAAAAAGUY/_4hZTwy9IKM/s1600/Sealed3.jpg"/>
          <p:cNvPicPr>
            <a:picLocks noChangeAspect="1" noChangeArrowheads="1"/>
          </p:cNvPicPr>
          <p:nvPr/>
        </p:nvPicPr>
        <p:blipFill>
          <a:blip r:embed="rId3" cstate="print"/>
          <a:srcRect/>
          <a:stretch>
            <a:fillRect/>
          </a:stretch>
        </p:blipFill>
        <p:spPr bwMode="auto">
          <a:xfrm>
            <a:off x="-76200" y="0"/>
            <a:ext cx="9143994" cy="6858000"/>
          </a:xfrm>
          <a:prstGeom prst="rect">
            <a:avLst/>
          </a:prstGeom>
          <a:noFill/>
        </p:spPr>
      </p:pic>
      <p:sp>
        <p:nvSpPr>
          <p:cNvPr id="2" name="Title 1"/>
          <p:cNvSpPr>
            <a:spLocks noGrp="1"/>
          </p:cNvSpPr>
          <p:nvPr>
            <p:ph type="title"/>
          </p:nvPr>
        </p:nvSpPr>
        <p:spPr>
          <a:xfrm>
            <a:off x="457200" y="76200"/>
            <a:ext cx="8229600" cy="1143000"/>
          </a:xfrm>
        </p:spPr>
        <p:txBody>
          <a:bodyPr>
            <a:normAutofit/>
          </a:bodyPr>
          <a:lstStyle/>
          <a:p>
            <a:r>
              <a:rPr lang="en-US" sz="5400" b="1" dirty="0" smtClean="0">
                <a:solidFill>
                  <a:schemeClr val="bg1"/>
                </a:solidFill>
              </a:rPr>
              <a:t>D&amp;C 132:7</a:t>
            </a:r>
            <a:endParaRPr lang="en-US" sz="5400" b="1" dirty="0">
              <a:solidFill>
                <a:schemeClr val="bg1"/>
              </a:solidFill>
            </a:endParaRPr>
          </a:p>
        </p:txBody>
      </p:sp>
      <p:sp>
        <p:nvSpPr>
          <p:cNvPr id="4" name="Content Placeholder 3"/>
          <p:cNvSpPr>
            <a:spLocks noGrp="1"/>
          </p:cNvSpPr>
          <p:nvPr>
            <p:ph sz="half" idx="1"/>
          </p:nvPr>
        </p:nvSpPr>
        <p:spPr>
          <a:xfrm>
            <a:off x="304800" y="2270760"/>
            <a:ext cx="4038600" cy="4434840"/>
          </a:xfrm>
        </p:spPr>
        <p:txBody>
          <a:bodyPr/>
          <a:lstStyle/>
          <a:p>
            <a:pPr>
              <a:buNone/>
            </a:pPr>
            <a:r>
              <a:rPr lang="en-US" b="1" u="sng" dirty="0" smtClean="0">
                <a:solidFill>
                  <a:schemeClr val="bg1"/>
                </a:solidFill>
              </a:rPr>
              <a:t>All</a:t>
            </a:r>
          </a:p>
          <a:p>
            <a:pPr>
              <a:buNone/>
            </a:pPr>
            <a:r>
              <a:rPr lang="en-US" b="1" dirty="0" smtClean="0">
                <a:solidFill>
                  <a:schemeClr val="bg1"/>
                </a:solidFill>
              </a:rPr>
              <a:t>Oaths</a:t>
            </a:r>
          </a:p>
          <a:p>
            <a:pPr>
              <a:buNone/>
            </a:pPr>
            <a:r>
              <a:rPr lang="en-US" b="1" dirty="0" smtClean="0">
                <a:solidFill>
                  <a:schemeClr val="bg1"/>
                </a:solidFill>
              </a:rPr>
              <a:t>Vows</a:t>
            </a:r>
          </a:p>
          <a:p>
            <a:pPr>
              <a:buNone/>
            </a:pPr>
            <a:r>
              <a:rPr lang="en-US" b="1" dirty="0" smtClean="0">
                <a:solidFill>
                  <a:schemeClr val="bg1"/>
                </a:solidFill>
              </a:rPr>
              <a:t>Performances</a:t>
            </a:r>
          </a:p>
          <a:p>
            <a:pPr>
              <a:buNone/>
            </a:pPr>
            <a:r>
              <a:rPr lang="en-US" b="1" dirty="0" smtClean="0">
                <a:solidFill>
                  <a:schemeClr val="bg1"/>
                </a:solidFill>
              </a:rPr>
              <a:t>Connections</a:t>
            </a:r>
          </a:p>
          <a:p>
            <a:pPr>
              <a:buNone/>
            </a:pPr>
            <a:r>
              <a:rPr lang="en-US" b="1" dirty="0" smtClean="0">
                <a:solidFill>
                  <a:schemeClr val="bg1"/>
                </a:solidFill>
              </a:rPr>
              <a:t>Associations</a:t>
            </a:r>
          </a:p>
          <a:p>
            <a:pPr>
              <a:buNone/>
            </a:pPr>
            <a:r>
              <a:rPr lang="en-US" b="1" dirty="0" smtClean="0">
                <a:solidFill>
                  <a:schemeClr val="bg1"/>
                </a:solidFill>
              </a:rPr>
              <a:t>Expectations</a:t>
            </a:r>
            <a:endParaRPr lang="en-US" b="1" dirty="0">
              <a:solidFill>
                <a:schemeClr val="bg1"/>
              </a:solidFill>
            </a:endParaRPr>
          </a:p>
        </p:txBody>
      </p:sp>
      <p:sp>
        <p:nvSpPr>
          <p:cNvPr id="5" name="Content Placeholder 4"/>
          <p:cNvSpPr>
            <a:spLocks noGrp="1"/>
          </p:cNvSpPr>
          <p:nvPr>
            <p:ph sz="half" idx="2"/>
          </p:nvPr>
        </p:nvSpPr>
        <p:spPr>
          <a:xfrm>
            <a:off x="5562600" y="4891885"/>
            <a:ext cx="4038600" cy="1966115"/>
          </a:xfrm>
        </p:spPr>
        <p:txBody>
          <a:bodyPr/>
          <a:lstStyle/>
          <a:p>
            <a:pPr>
              <a:buNone/>
            </a:pPr>
            <a:r>
              <a:rPr lang="en-US" b="1" u="sng" dirty="0" smtClean="0">
                <a:solidFill>
                  <a:schemeClr val="bg1"/>
                </a:solidFill>
              </a:rPr>
              <a:t>Of Him</a:t>
            </a:r>
          </a:p>
          <a:p>
            <a:pPr>
              <a:buNone/>
            </a:pPr>
            <a:r>
              <a:rPr lang="en-US" b="1" dirty="0" smtClean="0">
                <a:solidFill>
                  <a:schemeClr val="bg1"/>
                </a:solidFill>
              </a:rPr>
              <a:t>Anointed</a:t>
            </a:r>
          </a:p>
          <a:p>
            <a:pPr>
              <a:buNone/>
            </a:pPr>
            <a:r>
              <a:rPr lang="en-US" b="1" dirty="0" smtClean="0">
                <a:solidFill>
                  <a:schemeClr val="bg1"/>
                </a:solidFill>
              </a:rPr>
              <a:t>By Revelation</a:t>
            </a:r>
          </a:p>
          <a:p>
            <a:pPr>
              <a:buNone/>
            </a:pPr>
            <a:r>
              <a:rPr lang="en-US" b="1" dirty="0" smtClean="0">
                <a:solidFill>
                  <a:schemeClr val="bg1"/>
                </a:solidFill>
              </a:rPr>
              <a:t>And Commandment</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xEl>
                                              <p:pRg st="2" end="2"/>
                                            </p:txEl>
                                          </p:spTgt>
                                        </p:tgtEl>
                                        <p:attrNameLst>
                                          <p:attrName>style.visibility</p:attrName>
                                        </p:attrNameLst>
                                      </p:cBhvr>
                                      <p:to>
                                        <p:strVal val="visible"/>
                                      </p:to>
                                    </p:set>
                                    <p:animEffect transition="in" filter="wipe(left)">
                                      <p:cBhvr>
                                        <p:cTn id="52" dur="500"/>
                                        <p:tgtEl>
                                          <p:spTgt spid="5">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xEl>
                                              <p:pRg st="3" end="3"/>
                                            </p:txEl>
                                          </p:spTgt>
                                        </p:tgtEl>
                                        <p:attrNameLst>
                                          <p:attrName>style.visibility</p:attrName>
                                        </p:attrNameLst>
                                      </p:cBhvr>
                                      <p:to>
                                        <p:strVal val="visible"/>
                                      </p:to>
                                    </p:set>
                                    <p:animEffect transition="in" filter="wipe(left)">
                                      <p:cBhvr>
                                        <p:cTn id="5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a:t>
            </a:r>
            <a:endParaRPr lang="en-US" dirty="0"/>
          </a:p>
        </p:txBody>
      </p:sp>
      <p:pic>
        <p:nvPicPr>
          <p:cNvPr id="35842" name="Picture 2" descr="http://homebuyingtutorial.files.wordpress.com/2009/01/confused-couple.jpg"/>
          <p:cNvPicPr>
            <a:picLocks noChangeAspect="1" noChangeArrowheads="1"/>
          </p:cNvPicPr>
          <p:nvPr/>
        </p:nvPicPr>
        <p:blipFill>
          <a:blip r:embed="rId3" cstate="print"/>
          <a:srcRect/>
          <a:stretch>
            <a:fillRect/>
          </a:stretch>
        </p:blipFill>
        <p:spPr bwMode="auto">
          <a:xfrm>
            <a:off x="3962400" y="990599"/>
            <a:ext cx="5058833" cy="5831364"/>
          </a:xfrm>
          <a:prstGeom prst="rect">
            <a:avLst/>
          </a:prstGeom>
          <a:noFill/>
        </p:spPr>
      </p:pic>
      <p:sp>
        <p:nvSpPr>
          <p:cNvPr id="6" name="Content Placeholder 5"/>
          <p:cNvSpPr>
            <a:spLocks noGrp="1"/>
          </p:cNvSpPr>
          <p:nvPr>
            <p:ph idx="1"/>
          </p:nvPr>
        </p:nvSpPr>
        <p:spPr>
          <a:xfrm>
            <a:off x="609600" y="2164080"/>
            <a:ext cx="4419600" cy="4389120"/>
          </a:xfrm>
        </p:spPr>
        <p:txBody>
          <a:bodyPr>
            <a:normAutofit/>
          </a:bodyPr>
          <a:lstStyle/>
          <a:p>
            <a:pPr>
              <a:buNone/>
            </a:pPr>
            <a:r>
              <a:rPr lang="en-US" sz="4800" b="1" dirty="0" smtClean="0">
                <a:solidFill>
                  <a:srgbClr val="C00000"/>
                </a:solidFill>
              </a:rPr>
              <a:t>What </a:t>
            </a:r>
            <a:r>
              <a:rPr lang="en-US" sz="4800" b="1" dirty="0" smtClean="0">
                <a:solidFill>
                  <a:srgbClr val="C00000"/>
                </a:solidFill>
              </a:rPr>
              <a:t>must we do to</a:t>
            </a:r>
            <a:r>
              <a:rPr lang="en-US" sz="4800" b="1" dirty="0" smtClean="0">
                <a:solidFill>
                  <a:srgbClr val="C00000"/>
                </a:solidFill>
              </a:rPr>
              <a:t> </a:t>
            </a:r>
            <a:r>
              <a:rPr lang="en-US" sz="4800" b="1" dirty="0" smtClean="0">
                <a:solidFill>
                  <a:srgbClr val="C00000"/>
                </a:solidFill>
              </a:rPr>
              <a:t>make a marriage </a:t>
            </a:r>
            <a:r>
              <a:rPr lang="en-US" sz="4800" b="1" dirty="0" smtClean="0">
                <a:solidFill>
                  <a:srgbClr val="C00000"/>
                </a:solidFill>
              </a:rPr>
              <a:t>sealed with the Promise</a:t>
            </a:r>
            <a:r>
              <a:rPr lang="en-US" sz="4800" b="1" dirty="0" smtClean="0">
                <a:solidFill>
                  <a:srgbClr val="C00000"/>
                </a:solidFill>
              </a:rPr>
              <a:t>?</a:t>
            </a:r>
            <a:endParaRPr lang="en-US" sz="4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329</TotalTime>
  <Words>767</Words>
  <Application>Microsoft Office PowerPoint</Application>
  <PresentationFormat>On-screen Show (4:3)</PresentationFormat>
  <Paragraphs>70</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The New and Everlasting Covenant</vt:lpstr>
      <vt:lpstr>While Revising the Bible</vt:lpstr>
      <vt:lpstr>William Clayton</vt:lpstr>
      <vt:lpstr>What We Know</vt:lpstr>
      <vt:lpstr>Prophet Lorenzo Snow</vt:lpstr>
      <vt:lpstr>What We Know</vt:lpstr>
      <vt:lpstr>For Instance</vt:lpstr>
      <vt:lpstr>D&amp;C 132:7</vt:lpstr>
      <vt:lpstr>Question…</vt:lpstr>
      <vt:lpstr>Time?</vt:lpstr>
      <vt:lpstr>Elder Russel M. Nelson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dc:creator>
  <cp:lastModifiedBy>Kevin</cp:lastModifiedBy>
  <cp:revision>17</cp:revision>
  <dcterms:created xsi:type="dcterms:W3CDTF">2013-03-29T01:40:33Z</dcterms:created>
  <dcterms:modified xsi:type="dcterms:W3CDTF">2013-03-31T14:31:40Z</dcterms:modified>
</cp:coreProperties>
</file>