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1" r:id="rId4"/>
    <p:sldId id="258" r:id="rId5"/>
    <p:sldId id="259" r:id="rId6"/>
    <p:sldId id="262" r:id="rId7"/>
    <p:sldId id="260" r:id="rId8"/>
    <p:sldId id="263" r:id="rId9"/>
    <p:sldId id="265"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75962-9052-461E-94BB-35EF2034F210}" type="datetimeFigureOut">
              <a:rPr lang="en-US" smtClean="0"/>
              <a:pPr/>
              <a:t>3/17/2013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9CA93-18ED-4131-B378-ADB4912CAC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9CA93-18ED-4131-B378-ADB4912CACC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E7E6C0B-CF6D-4730-A380-2D9097685FAF}" type="datetimeFigureOut">
              <a:rPr lang="en-US" smtClean="0"/>
              <a:pPr/>
              <a:t>3/17/2013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46A7D5-8AE0-4DD8-AB3C-92E0F2029B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7E6C0B-CF6D-4730-A380-2D9097685FAF}" type="datetimeFigureOut">
              <a:rPr lang="en-US" smtClean="0"/>
              <a:pPr/>
              <a:t>3/17/2013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46A7D5-8AE0-4DD8-AB3C-92E0F2029B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7E6C0B-CF6D-4730-A380-2D9097685FAF}" type="datetimeFigureOut">
              <a:rPr lang="en-US" smtClean="0"/>
              <a:pPr/>
              <a:t>3/17/2013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46A7D5-8AE0-4DD8-AB3C-92E0F2029B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7E6C0B-CF6D-4730-A380-2D9097685FAF}" type="datetimeFigureOut">
              <a:rPr lang="en-US" smtClean="0"/>
              <a:pPr/>
              <a:t>3/17/2013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46A7D5-8AE0-4DD8-AB3C-92E0F2029B2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E7E6C0B-CF6D-4730-A380-2D9097685FAF}" type="datetimeFigureOut">
              <a:rPr lang="en-US" smtClean="0"/>
              <a:pPr/>
              <a:t>3/17/2013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46A7D5-8AE0-4DD8-AB3C-92E0F2029B2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7E6C0B-CF6D-4730-A380-2D9097685FAF}" type="datetimeFigureOut">
              <a:rPr lang="en-US" smtClean="0"/>
              <a:pPr/>
              <a:t>3/17/2013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46A7D5-8AE0-4DD8-AB3C-92E0F2029B2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7E6C0B-CF6D-4730-A380-2D9097685FAF}" type="datetimeFigureOut">
              <a:rPr lang="en-US" smtClean="0"/>
              <a:pPr/>
              <a:t>3/17/2013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D46A7D5-8AE0-4DD8-AB3C-92E0F2029B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E7E6C0B-CF6D-4730-A380-2D9097685FAF}" type="datetimeFigureOut">
              <a:rPr lang="en-US" smtClean="0"/>
              <a:pPr/>
              <a:t>3/17/2013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D46A7D5-8AE0-4DD8-AB3C-92E0F2029B2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E7E6C0B-CF6D-4730-A380-2D9097685FAF}" type="datetimeFigureOut">
              <a:rPr lang="en-US" smtClean="0"/>
              <a:pPr/>
              <a:t>3/17/2013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D46A7D5-8AE0-4DD8-AB3C-92E0F2029B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E7E6C0B-CF6D-4730-A380-2D9097685FAF}" type="datetimeFigureOut">
              <a:rPr lang="en-US" smtClean="0"/>
              <a:pPr/>
              <a:t>3/17/2013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46A7D5-8AE0-4DD8-AB3C-92E0F2029B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E7E6C0B-CF6D-4730-A380-2D9097685FAF}" type="datetimeFigureOut">
              <a:rPr lang="en-US" smtClean="0"/>
              <a:pPr/>
              <a:t>3/17/2013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46A7D5-8AE0-4DD8-AB3C-92E0F2029B2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E7E6C0B-CF6D-4730-A380-2D9097685FAF}" type="datetimeFigureOut">
              <a:rPr lang="en-US" smtClean="0"/>
              <a:pPr/>
              <a:t>3/17/2013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46A7D5-8AE0-4DD8-AB3C-92E0F2029B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lds.org/bc/content/shared/content/images/gospel-library/manual/36481/36481_all_29-01-Mob.jpg"/>
          <p:cNvPicPr>
            <a:picLocks noChangeAspect="1" noChangeArrowheads="1"/>
          </p:cNvPicPr>
          <p:nvPr/>
        </p:nvPicPr>
        <p:blipFill>
          <a:blip r:embed="rId3" cstate="print"/>
          <a:srcRect/>
          <a:stretch>
            <a:fillRect/>
          </a:stretch>
        </p:blipFill>
        <p:spPr bwMode="auto">
          <a:xfrm>
            <a:off x="-1" y="0"/>
            <a:ext cx="10433435" cy="6858000"/>
          </a:xfrm>
          <a:prstGeom prst="rect">
            <a:avLst/>
          </a:prstGeom>
          <a:noFill/>
        </p:spPr>
      </p:pic>
      <p:sp>
        <p:nvSpPr>
          <p:cNvPr id="2" name="Title 1"/>
          <p:cNvSpPr>
            <a:spLocks noGrp="1"/>
          </p:cNvSpPr>
          <p:nvPr>
            <p:ph type="ctrTitle"/>
          </p:nvPr>
        </p:nvSpPr>
        <p:spPr>
          <a:xfrm>
            <a:off x="685800" y="5104439"/>
            <a:ext cx="8458200" cy="1829761"/>
          </a:xfrm>
        </p:spPr>
        <p:txBody>
          <a:bodyPr>
            <a:noAutofit/>
          </a:bodyPr>
          <a:lstStyle/>
          <a:p>
            <a:pPr algn="l"/>
            <a:r>
              <a:rPr lang="en-US" sz="6600" dirty="0" smtClean="0">
                <a:solidFill>
                  <a:schemeClr val="bg1"/>
                </a:solidFill>
                <a:latin typeface="Arial Black" pitchFamily="34" charset="0"/>
              </a:rPr>
              <a:t>Deep Water  </a:t>
            </a:r>
            <a:br>
              <a:rPr lang="en-US" sz="6600" dirty="0" smtClean="0">
                <a:solidFill>
                  <a:schemeClr val="bg1"/>
                </a:solidFill>
                <a:latin typeface="Arial Black" pitchFamily="34" charset="0"/>
              </a:rPr>
            </a:br>
            <a:r>
              <a:rPr lang="en-US" sz="6600" dirty="0" smtClean="0">
                <a:solidFill>
                  <a:schemeClr val="bg1"/>
                </a:solidFill>
                <a:latin typeface="Arial Black" pitchFamily="34" charset="0"/>
              </a:rPr>
              <a:t>D&amp;C 127 and 128</a:t>
            </a:r>
            <a:endParaRPr lang="en-US" sz="6600" dirty="0">
              <a:solidFill>
                <a:schemeClr val="bg1"/>
              </a:solidFill>
              <a:latin typeface="Arial Black"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5071872"/>
          </a:xfrm>
        </p:spPr>
        <p:txBody>
          <a:bodyPr>
            <a:normAutofit fontScale="70000" lnSpcReduction="20000"/>
          </a:bodyPr>
          <a:lstStyle/>
          <a:p>
            <a:pPr fontAlgn="base">
              <a:buNone/>
            </a:pPr>
            <a:r>
              <a:rPr lang="en-US" b="1" dirty="0" smtClean="0">
                <a:solidFill>
                  <a:srgbClr val="C00000"/>
                </a:solidFill>
              </a:rPr>
              <a:t>"In September 1842, the Prophet Joseph Smith was hiding in the house of Edward Hunter in Nauvoo... Yet it was in the cramped quarters of Edward Hunter's home that Joseph penned the most majestic hymn of praise of the Restoration.</a:t>
            </a:r>
          </a:p>
          <a:p>
            <a:pPr fontAlgn="base">
              <a:buNone/>
            </a:pPr>
            <a:r>
              <a:rPr lang="en-US" b="1" dirty="0" smtClean="0">
                <a:solidFill>
                  <a:srgbClr val="C00000"/>
                </a:solidFill>
              </a:rPr>
              <a:t>"Perhaps you have been to a symphony and listened to a piece of music that begins with a single, clear note played by a violin or a flute. The single instrument holds center stage for a time and then slowly, sometimes almost imperceptibly, is joined by other instruments. As the piece continues, the music swells as more and more instruments join in until all are playing and the whole hall is filled with the beauty of sound.</a:t>
            </a:r>
          </a:p>
          <a:p>
            <a:pPr fontAlgn="base">
              <a:buNone/>
            </a:pPr>
            <a:r>
              <a:rPr lang="en-US" b="1" dirty="0" smtClean="0">
                <a:solidFill>
                  <a:srgbClr val="C00000"/>
                </a:solidFill>
              </a:rPr>
              <a:t>"This is the structure of Joseph Smith's hymn of praise, only it is a hymn not of voice in song or note of violin but in words played upon the soul and recorded in the scriptures. Joseph's hymn, too, begins with a single voice, 'a voice of gladness.' Listen to the words and see if you can hear the other voices join in to sing one unified song of praise for the blessings of the Restoration…</a:t>
            </a:r>
          </a:p>
          <a:p>
            <a:pPr>
              <a:buNone/>
            </a:pPr>
            <a:endParaRPr lang="en-US" dirty="0"/>
          </a:p>
        </p:txBody>
      </p:sp>
      <p:sp>
        <p:nvSpPr>
          <p:cNvPr id="3" name="Title 2"/>
          <p:cNvSpPr>
            <a:spLocks noGrp="1"/>
          </p:cNvSpPr>
          <p:nvPr>
            <p:ph type="title"/>
          </p:nvPr>
        </p:nvSpPr>
        <p:spPr/>
        <p:txBody>
          <a:bodyPr/>
          <a:lstStyle/>
          <a:p>
            <a:r>
              <a:rPr lang="en-US" dirty="0" smtClean="0"/>
              <a:t>Michael Wilcox</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implyjuliana.files.wordpress.com/2012/10/sunrise-over-the-mountains.jpg"/>
          <p:cNvPicPr>
            <a:picLocks noChangeAspect="1" noChangeArrowheads="1"/>
          </p:cNvPicPr>
          <p:nvPr/>
        </p:nvPicPr>
        <p:blipFill>
          <a:blip r:embed="rId3" cstate="print"/>
          <a:srcRect/>
          <a:stretch>
            <a:fillRect/>
          </a:stretch>
        </p:blipFill>
        <p:spPr bwMode="auto">
          <a:xfrm>
            <a:off x="0" y="0"/>
            <a:ext cx="8839200" cy="6629400"/>
          </a:xfrm>
          <a:prstGeom prst="rect">
            <a:avLst/>
          </a:prstGeom>
          <a:noFill/>
        </p:spPr>
      </p:pic>
      <p:sp>
        <p:nvSpPr>
          <p:cNvPr id="2" name="Content Placeholder 1"/>
          <p:cNvSpPr>
            <a:spLocks noGrp="1"/>
          </p:cNvSpPr>
          <p:nvPr>
            <p:ph idx="1"/>
          </p:nvPr>
        </p:nvSpPr>
        <p:spPr>
          <a:xfrm>
            <a:off x="838200" y="2362200"/>
            <a:ext cx="4114800" cy="4525963"/>
          </a:xfrm>
        </p:spPr>
        <p:txBody>
          <a:bodyPr/>
          <a:lstStyle/>
          <a:p>
            <a:pPr>
              <a:buNone/>
            </a:pPr>
            <a:r>
              <a:rPr lang="en-US" b="1" dirty="0" smtClean="0">
                <a:solidFill>
                  <a:schemeClr val="bg1"/>
                </a:solidFill>
                <a:effectLst>
                  <a:outerShdw blurRad="38100" dist="38100" dir="2700000" algn="tl">
                    <a:srgbClr val="000000">
                      <a:alpha val="43137"/>
                    </a:srgbClr>
                  </a:outerShdw>
                </a:effectLst>
              </a:rPr>
              <a:t>D&amp;C 128:19</a:t>
            </a:r>
            <a:endParaRPr lang="en-US" b="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normAutofit/>
          </a:bodyPr>
          <a:lstStyle/>
          <a:p>
            <a:r>
              <a:rPr lang="en-US" sz="4800" dirty="0" smtClean="0">
                <a:solidFill>
                  <a:schemeClr val="bg1"/>
                </a:solidFill>
                <a:latin typeface="Arial Black" pitchFamily="34" charset="0"/>
              </a:rPr>
              <a:t>Celestial Joy</a:t>
            </a:r>
            <a:endParaRPr lang="en-US" sz="4800" dirty="0">
              <a:solidFill>
                <a:schemeClr val="bg1"/>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Local News- The People to Trust…</a:t>
            </a:r>
            <a:endParaRPr lang="en-US" dirty="0"/>
          </a:p>
        </p:txBody>
      </p:sp>
      <p:pic>
        <p:nvPicPr>
          <p:cNvPr id="2050" name="Picture 2" descr="https://sphotos-a.xx.fbcdn.net/hphotos-snc7/482385_10200236093918297_102299373_n.jpg"/>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volerai.it/wp-content/uploads/2012/01/planet-earth-in-space.jpg"/>
          <p:cNvPicPr>
            <a:picLocks noChangeAspect="1" noChangeArrowheads="1"/>
          </p:cNvPicPr>
          <p:nvPr/>
        </p:nvPicPr>
        <p:blipFill>
          <a:blip r:embed="rId3" cstate="print"/>
          <a:srcRect/>
          <a:stretch>
            <a:fillRect/>
          </a:stretch>
        </p:blipFill>
        <p:spPr bwMode="auto">
          <a:xfrm>
            <a:off x="0" y="0"/>
            <a:ext cx="9797144" cy="6858000"/>
          </a:xfrm>
          <a:prstGeom prst="rect">
            <a:avLst/>
          </a:prstGeom>
          <a:noFill/>
        </p:spPr>
      </p:pic>
      <p:sp>
        <p:nvSpPr>
          <p:cNvPr id="2" name="Content Placeholder 1"/>
          <p:cNvSpPr>
            <a:spLocks noGrp="1"/>
          </p:cNvSpPr>
          <p:nvPr>
            <p:ph idx="1"/>
          </p:nvPr>
        </p:nvSpPr>
        <p:spPr>
          <a:xfrm>
            <a:off x="304800" y="1143000"/>
            <a:ext cx="8001000" cy="5562600"/>
          </a:xfrm>
        </p:spPr>
        <p:txBody>
          <a:bodyPr>
            <a:normAutofit fontScale="55000" lnSpcReduction="20000"/>
          </a:bodyPr>
          <a:lstStyle/>
          <a:p>
            <a:pPr fontAlgn="base"/>
            <a:r>
              <a:rPr lang="en-US" b="1" dirty="0" smtClean="0">
                <a:solidFill>
                  <a:schemeClr val="bg1"/>
                </a:solidFill>
                <a:effectLst>
                  <a:outerShdw blurRad="38100" dist="38100" dir="2700000" algn="tl">
                    <a:srgbClr val="000000">
                      <a:alpha val="43137"/>
                    </a:srgbClr>
                  </a:outerShdw>
                </a:effectLst>
              </a:rPr>
              <a:t>The great designs of God in relation to the salvation of the human family, are very little understood by the professedly wise and intelligent generation in which we live... </a:t>
            </a:r>
          </a:p>
          <a:p>
            <a:pPr fontAlgn="base"/>
            <a:r>
              <a:rPr lang="en-US" b="1" dirty="0" smtClean="0">
                <a:solidFill>
                  <a:schemeClr val="bg1"/>
                </a:solidFill>
                <a:effectLst>
                  <a:outerShdw blurRad="38100" dist="38100" dir="2700000" algn="tl">
                    <a:srgbClr val="000000">
                      <a:alpha val="43137"/>
                    </a:srgbClr>
                  </a:outerShdw>
                </a:effectLst>
              </a:rPr>
              <a:t>The </a:t>
            </a:r>
            <a:r>
              <a:rPr lang="en-US" b="1" dirty="0" err="1" smtClean="0">
                <a:solidFill>
                  <a:schemeClr val="bg1"/>
                </a:solidFill>
                <a:effectLst>
                  <a:outerShdw blurRad="38100" dist="38100" dir="2700000" algn="tl">
                    <a:srgbClr val="000000">
                      <a:alpha val="43137"/>
                    </a:srgbClr>
                  </a:outerShdw>
                </a:effectLst>
              </a:rPr>
              <a:t>Mussulman</a:t>
            </a:r>
            <a:r>
              <a:rPr lang="en-US" b="1" dirty="0" smtClean="0">
                <a:solidFill>
                  <a:schemeClr val="bg1"/>
                </a:solidFill>
                <a:effectLst>
                  <a:outerShdw blurRad="38100" dist="38100" dir="2700000" algn="tl">
                    <a:srgbClr val="000000">
                      <a:alpha val="43137"/>
                    </a:srgbClr>
                  </a:outerShdw>
                </a:effectLst>
              </a:rPr>
              <a:t> (Muslim) condemns the heathen, the Jew, and the Christian, and the whole world of mankind that reject his Koran, as infidels, and consigns the whole of them to perdition. The Jew believes that the whole world that rejects his faith and are not circumcised, are Gentile dogs, all will be damned. </a:t>
            </a:r>
          </a:p>
          <a:p>
            <a:pPr fontAlgn="base"/>
            <a:r>
              <a:rPr lang="en-US" b="1" dirty="0" smtClean="0">
                <a:solidFill>
                  <a:schemeClr val="bg1"/>
                </a:solidFill>
                <a:effectLst>
                  <a:outerShdw blurRad="38100" dist="38100" dir="2700000" algn="tl">
                    <a:srgbClr val="000000">
                      <a:alpha val="43137"/>
                    </a:srgbClr>
                  </a:outerShdw>
                </a:effectLst>
              </a:rPr>
              <a:t>The heathen is equally as tenacious about his principles, and the Christian consigns all to perdition who cannot bow to his creed, and submit to his </a:t>
            </a:r>
            <a:r>
              <a:rPr lang="en-US" b="1" i="1" dirty="0" smtClean="0">
                <a:solidFill>
                  <a:schemeClr val="bg1"/>
                </a:solidFill>
                <a:effectLst>
                  <a:outerShdw blurRad="38100" dist="38100" dir="2700000" algn="tl">
                    <a:srgbClr val="000000">
                      <a:alpha val="43137"/>
                    </a:srgbClr>
                  </a:outerShdw>
                </a:effectLst>
              </a:rPr>
              <a:t>ipse dixit </a:t>
            </a:r>
            <a:r>
              <a:rPr lang="en-US" b="1" dirty="0" smtClean="0">
                <a:solidFill>
                  <a:schemeClr val="bg1"/>
                </a:solidFill>
                <a:effectLst>
                  <a:outerShdw blurRad="38100" dist="38100" dir="2700000" algn="tl">
                    <a:srgbClr val="000000">
                      <a:alpha val="43137"/>
                    </a:srgbClr>
                  </a:outerShdw>
                </a:effectLst>
              </a:rPr>
              <a:t>(notion that "I have said it, therefore it is true.")</a:t>
            </a:r>
          </a:p>
          <a:p>
            <a:pPr fontAlgn="base"/>
            <a:r>
              <a:rPr lang="en-US" b="1" dirty="0" smtClean="0">
                <a:solidFill>
                  <a:schemeClr val="bg1"/>
                </a:solidFill>
                <a:effectLst>
                  <a:outerShdw blurRad="38100" dist="38100" dir="2700000" algn="tl">
                    <a:srgbClr val="000000">
                      <a:alpha val="43137"/>
                    </a:srgbClr>
                  </a:outerShdw>
                </a:effectLst>
              </a:rPr>
              <a:t>But while one portion of the human race is judging and condemning the other without mercy, the Great Parent of the universe looks upon the whole of the human family with a fatherly care and paternal regard; He views them as His offspring, and without any of those contracted feelings that influence the children of men, [He] causes "His sun to rise on the evil and on the good, and </a:t>
            </a:r>
            <a:r>
              <a:rPr lang="en-US" b="1" dirty="0" err="1" smtClean="0">
                <a:solidFill>
                  <a:schemeClr val="bg1"/>
                </a:solidFill>
                <a:effectLst>
                  <a:outerShdw blurRad="38100" dist="38100" dir="2700000" algn="tl">
                    <a:srgbClr val="000000">
                      <a:alpha val="43137"/>
                    </a:srgbClr>
                  </a:outerShdw>
                </a:effectLst>
              </a:rPr>
              <a:t>sendeth</a:t>
            </a:r>
            <a:r>
              <a:rPr lang="en-US" b="1" dirty="0" smtClean="0">
                <a:solidFill>
                  <a:schemeClr val="bg1"/>
                </a:solidFill>
                <a:effectLst>
                  <a:outerShdw blurRad="38100" dist="38100" dir="2700000" algn="tl">
                    <a:srgbClr val="000000">
                      <a:alpha val="43137"/>
                    </a:srgbClr>
                  </a:outerShdw>
                </a:effectLst>
              </a:rPr>
              <a:t> rain on the just and on the unjust." </a:t>
            </a:r>
          </a:p>
          <a:p>
            <a:pPr fontAlgn="base"/>
            <a:r>
              <a:rPr lang="en-US" b="1" dirty="0" smtClean="0">
                <a:solidFill>
                  <a:schemeClr val="bg1"/>
                </a:solidFill>
                <a:effectLst>
                  <a:outerShdw blurRad="38100" dist="38100" dir="2700000" algn="tl">
                    <a:srgbClr val="000000">
                      <a:alpha val="43137"/>
                    </a:srgbClr>
                  </a:outerShdw>
                </a:effectLst>
              </a:rPr>
              <a:t>He holds the reins of judgment in His hands; He is a wise Lawgiver, and will judge all men, not according to the narrow, contracted notions of men, but, "according to the deeds done in the body whether they be good or evil," or whether these deeds were done in England, America, Spain, Turkey, or India. </a:t>
            </a:r>
          </a:p>
          <a:p>
            <a:pPr fontAlgn="base"/>
            <a:r>
              <a:rPr lang="en-US" b="1" dirty="0" smtClean="0">
                <a:solidFill>
                  <a:schemeClr val="bg1"/>
                </a:solidFill>
                <a:effectLst>
                  <a:outerShdw blurRad="38100" dist="38100" dir="2700000" algn="tl">
                    <a:srgbClr val="000000">
                      <a:alpha val="43137"/>
                    </a:srgbClr>
                  </a:outerShdw>
                </a:effectLst>
              </a:rPr>
              <a:t>He will judge them, "not according to what they have not, but according to what they have," those who have lived without law, will be judged without law, and those who have a law, will be judged by that law. We need not doubt the wisdom and intelligence of the Great Jehovah; He will award judgment or mercy to all nations according to their several deserts...</a:t>
            </a:r>
          </a:p>
          <a:p>
            <a:pPr>
              <a:buNone/>
            </a:pPr>
            <a:endParaRPr lang="en-US"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8229600" cy="944562"/>
          </a:xfrm>
        </p:spPr>
        <p:txBody>
          <a:bodyPr/>
          <a:lstStyle/>
          <a:p>
            <a:r>
              <a:rPr lang="en-US" dirty="0" smtClean="0">
                <a:solidFill>
                  <a:schemeClr val="bg1"/>
                </a:solidFill>
                <a:effectLst/>
              </a:rPr>
              <a:t>Times and Seasons</a:t>
            </a:r>
            <a:endParaRPr lang="en-US" dirty="0">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3962400" cy="4407091"/>
          </a:xfrm>
        </p:spPr>
        <p:txBody>
          <a:bodyPr>
            <a:normAutofit/>
          </a:bodyPr>
          <a:lstStyle/>
          <a:p>
            <a:pPr>
              <a:buNone/>
            </a:pPr>
            <a:r>
              <a:rPr lang="en-US" sz="4000" b="1" dirty="0" smtClean="0">
                <a:solidFill>
                  <a:srgbClr val="C00000"/>
                </a:solidFill>
              </a:rPr>
              <a:t>D&amp;C 58: 2-4</a:t>
            </a:r>
            <a:endParaRPr lang="en-US" sz="4000" b="1" dirty="0">
              <a:solidFill>
                <a:srgbClr val="C00000"/>
              </a:solidFill>
            </a:endParaRPr>
          </a:p>
        </p:txBody>
      </p:sp>
      <p:sp>
        <p:nvSpPr>
          <p:cNvPr id="3" name="Title 2"/>
          <p:cNvSpPr>
            <a:spLocks noGrp="1"/>
          </p:cNvSpPr>
          <p:nvPr>
            <p:ph type="title"/>
          </p:nvPr>
        </p:nvSpPr>
        <p:spPr/>
        <p:txBody>
          <a:bodyPr>
            <a:normAutofit/>
          </a:bodyPr>
          <a:lstStyle/>
          <a:p>
            <a:r>
              <a:rPr lang="en-US" sz="6000" dirty="0" smtClean="0">
                <a:solidFill>
                  <a:srgbClr val="C00000"/>
                </a:solidFill>
              </a:rPr>
              <a:t>Reminder</a:t>
            </a:r>
            <a:endParaRPr lang="en-US" sz="6000" dirty="0">
              <a:solidFill>
                <a:srgbClr val="C00000"/>
              </a:solidFill>
            </a:endParaRPr>
          </a:p>
        </p:txBody>
      </p:sp>
      <p:pic>
        <p:nvPicPr>
          <p:cNvPr id="31746" name="Picture 2" descr="http://hss.semel.ucla.edu/connection/bullyingpic.jpg"/>
          <p:cNvPicPr>
            <a:picLocks noChangeAspect="1" noChangeArrowheads="1"/>
          </p:cNvPicPr>
          <p:nvPr/>
        </p:nvPicPr>
        <p:blipFill>
          <a:blip r:embed="rId3" cstate="print"/>
          <a:srcRect/>
          <a:stretch>
            <a:fillRect/>
          </a:stretch>
        </p:blipFill>
        <p:spPr bwMode="auto">
          <a:xfrm>
            <a:off x="4114800" y="1981200"/>
            <a:ext cx="4527048"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481328"/>
            <a:ext cx="4267200" cy="4525963"/>
          </a:xfrm>
        </p:spPr>
        <p:txBody>
          <a:bodyPr>
            <a:normAutofit/>
          </a:bodyPr>
          <a:lstStyle/>
          <a:p>
            <a:pPr>
              <a:buNone/>
            </a:pPr>
            <a:r>
              <a:rPr lang="en-US" sz="5400" b="1" dirty="0" smtClean="0">
                <a:solidFill>
                  <a:srgbClr val="7030A0"/>
                </a:solidFill>
              </a:rPr>
              <a:t>D&amp;C 127</a:t>
            </a:r>
            <a:endParaRPr lang="en-US" sz="5400" b="1" dirty="0">
              <a:solidFill>
                <a:srgbClr val="7030A0"/>
              </a:solidFill>
            </a:endParaRPr>
          </a:p>
        </p:txBody>
      </p:sp>
      <p:sp>
        <p:nvSpPr>
          <p:cNvPr id="3" name="Title 2"/>
          <p:cNvSpPr>
            <a:spLocks noGrp="1"/>
          </p:cNvSpPr>
          <p:nvPr>
            <p:ph type="title"/>
          </p:nvPr>
        </p:nvSpPr>
        <p:spPr/>
        <p:txBody>
          <a:bodyPr>
            <a:normAutofit/>
          </a:bodyPr>
          <a:lstStyle/>
          <a:p>
            <a:r>
              <a:rPr lang="en-US" sz="6600" dirty="0" smtClean="0">
                <a:solidFill>
                  <a:srgbClr val="002060"/>
                </a:solidFill>
              </a:rPr>
              <a:t>Tribulation</a:t>
            </a:r>
            <a:endParaRPr lang="en-US" sz="6600" dirty="0">
              <a:solidFill>
                <a:srgbClr val="002060"/>
              </a:solidFill>
            </a:endParaRPr>
          </a:p>
        </p:txBody>
      </p:sp>
      <p:pic>
        <p:nvPicPr>
          <p:cNvPr id="33794" name="Picture 2" descr="https://www.lds.org/bc/content/shared/content/images/gospel-library/manual/36481/36481_all_29-01-Mob.jpg"/>
          <p:cNvPicPr>
            <a:picLocks noChangeAspect="1" noChangeArrowheads="1"/>
          </p:cNvPicPr>
          <p:nvPr/>
        </p:nvPicPr>
        <p:blipFill>
          <a:blip r:embed="rId3" cstate="print"/>
          <a:srcRect/>
          <a:stretch>
            <a:fillRect/>
          </a:stretch>
        </p:blipFill>
        <p:spPr bwMode="auto">
          <a:xfrm>
            <a:off x="1295400" y="2590800"/>
            <a:ext cx="6400800" cy="3996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1524001"/>
            <a:ext cx="4191000" cy="4953000"/>
          </a:xfrm>
        </p:spPr>
        <p:txBody>
          <a:bodyPr>
            <a:normAutofit/>
          </a:bodyPr>
          <a:lstStyle/>
          <a:p>
            <a:pPr>
              <a:buNone/>
            </a:pPr>
            <a:r>
              <a:rPr lang="en-US" sz="3600" b="1" dirty="0" smtClean="0">
                <a:solidFill>
                  <a:srgbClr val="C00000"/>
                </a:solidFill>
              </a:rPr>
              <a:t>How do we comfort those that stand in need of comfort?</a:t>
            </a:r>
            <a:endParaRPr lang="en-US" sz="3600" b="1" dirty="0">
              <a:solidFill>
                <a:srgbClr val="C00000"/>
              </a:solidFill>
            </a:endParaRPr>
          </a:p>
        </p:txBody>
      </p:sp>
      <p:sp>
        <p:nvSpPr>
          <p:cNvPr id="3" name="Title 2"/>
          <p:cNvSpPr>
            <a:spLocks noGrp="1"/>
          </p:cNvSpPr>
          <p:nvPr>
            <p:ph type="title"/>
          </p:nvPr>
        </p:nvSpPr>
        <p:spPr/>
        <p:txBody>
          <a:bodyPr/>
          <a:lstStyle/>
          <a:p>
            <a:r>
              <a:rPr lang="en-US" dirty="0" smtClean="0"/>
              <a:t>Question</a:t>
            </a:r>
            <a:endParaRPr lang="en-US" dirty="0"/>
          </a:p>
        </p:txBody>
      </p:sp>
      <p:pic>
        <p:nvPicPr>
          <p:cNvPr id="39938" name="Picture 2" descr="http://1.bp.blogspot.com/_73zazDNe7Do/TAXqcBLx58I/AAAAAAAAAJ8/_yaEpaJJlO0/s1600/Arlington+Lady.jpg"/>
          <p:cNvPicPr>
            <a:picLocks noChangeAspect="1" noChangeArrowheads="1"/>
          </p:cNvPicPr>
          <p:nvPr/>
        </p:nvPicPr>
        <p:blipFill>
          <a:blip r:embed="rId3" cstate="print"/>
          <a:srcRect/>
          <a:stretch>
            <a:fillRect/>
          </a:stretch>
        </p:blipFill>
        <p:spPr bwMode="auto">
          <a:xfrm>
            <a:off x="152400" y="1676400"/>
            <a:ext cx="4953000" cy="3886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The Mourning Booth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4343400" cy="4525963"/>
          </a:xfrm>
        </p:spPr>
        <p:txBody>
          <a:bodyPr>
            <a:normAutofit/>
          </a:bodyPr>
          <a:lstStyle/>
          <a:p>
            <a:pPr>
              <a:buNone/>
            </a:pPr>
            <a:r>
              <a:rPr lang="en-US" sz="3600" b="1" dirty="0" smtClean="0">
                <a:solidFill>
                  <a:srgbClr val="002060"/>
                </a:solidFill>
              </a:rPr>
              <a:t>Edward Hunter Home</a:t>
            </a:r>
          </a:p>
          <a:p>
            <a:pPr>
              <a:buNone/>
            </a:pPr>
            <a:r>
              <a:rPr lang="en-US" sz="3600" b="1" dirty="0" smtClean="0">
                <a:solidFill>
                  <a:srgbClr val="002060"/>
                </a:solidFill>
              </a:rPr>
              <a:t>D&amp;C 128</a:t>
            </a:r>
            <a:endParaRPr lang="en-US" sz="3600" b="1" dirty="0">
              <a:solidFill>
                <a:srgbClr val="002060"/>
              </a:solidFill>
            </a:endParaRPr>
          </a:p>
        </p:txBody>
      </p:sp>
      <p:pic>
        <p:nvPicPr>
          <p:cNvPr id="2050" name="Picture 2" descr="http://www.dcsites.com/hunt2.jpg"/>
          <p:cNvPicPr>
            <a:picLocks noChangeAspect="1" noChangeArrowheads="1"/>
          </p:cNvPicPr>
          <p:nvPr/>
        </p:nvPicPr>
        <p:blipFill>
          <a:blip r:embed="rId3" cstate="print"/>
          <a:srcRect/>
          <a:stretch>
            <a:fillRect/>
          </a:stretch>
        </p:blipFill>
        <p:spPr bwMode="auto">
          <a:xfrm>
            <a:off x="4648200" y="190500"/>
            <a:ext cx="4333875" cy="6667500"/>
          </a:xfrm>
          <a:prstGeom prst="rect">
            <a:avLst/>
          </a:prstGeom>
          <a:noFill/>
        </p:spPr>
      </p:pic>
      <p:sp>
        <p:nvSpPr>
          <p:cNvPr id="3" name="Title 2"/>
          <p:cNvSpPr>
            <a:spLocks noGrp="1"/>
          </p:cNvSpPr>
          <p:nvPr>
            <p:ph type="title"/>
          </p:nvPr>
        </p:nvSpPr>
        <p:spPr/>
        <p:txBody>
          <a:bodyPr>
            <a:normAutofit/>
          </a:bodyPr>
          <a:lstStyle/>
          <a:p>
            <a:r>
              <a:rPr lang="en-US" sz="5400" dirty="0" smtClean="0">
                <a:solidFill>
                  <a:srgbClr val="00B050"/>
                </a:solidFill>
              </a:rPr>
              <a:t>Still in Hiding</a:t>
            </a:r>
            <a:endParaRPr lang="en-US" sz="5400"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4000" b="1" dirty="0" smtClean="0">
                <a:solidFill>
                  <a:srgbClr val="C00000"/>
                </a:solidFill>
              </a:rPr>
              <a:t>D&amp;C 128:18</a:t>
            </a:r>
          </a:p>
          <a:p>
            <a:pPr>
              <a:buNone/>
            </a:pPr>
            <a:endParaRPr lang="en-US" dirty="0"/>
          </a:p>
        </p:txBody>
      </p:sp>
      <p:sp>
        <p:nvSpPr>
          <p:cNvPr id="3" name="Title 2"/>
          <p:cNvSpPr>
            <a:spLocks noGrp="1"/>
          </p:cNvSpPr>
          <p:nvPr>
            <p:ph type="title"/>
          </p:nvPr>
        </p:nvSpPr>
        <p:spPr/>
        <p:txBody>
          <a:bodyPr/>
          <a:lstStyle/>
          <a:p>
            <a:r>
              <a:rPr lang="en-US" dirty="0" smtClean="0"/>
              <a:t>The Perfecting Link</a:t>
            </a:r>
            <a:endParaRPr lang="en-US" dirty="0"/>
          </a:p>
        </p:txBody>
      </p:sp>
      <p:pic>
        <p:nvPicPr>
          <p:cNvPr id="2050" name="Picture 2" descr="http://blogs.ancestry.com/circle/files/2007/06/Clegg%20family%201900.bmp"/>
          <p:cNvPicPr>
            <a:picLocks noChangeAspect="1" noChangeArrowheads="1"/>
          </p:cNvPicPr>
          <p:nvPr/>
        </p:nvPicPr>
        <p:blipFill>
          <a:blip r:embed="rId3" cstate="print"/>
          <a:srcRect/>
          <a:stretch>
            <a:fillRect/>
          </a:stretch>
        </p:blipFill>
        <p:spPr bwMode="auto">
          <a:xfrm>
            <a:off x="4419600" y="1447799"/>
            <a:ext cx="4143375" cy="53607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734</TotalTime>
  <Words>402</Words>
  <Application>Microsoft Office PowerPoint</Application>
  <PresentationFormat>On-screen Show (4:3)</PresentationFormat>
  <Paragraphs>38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Deep Water   D&amp;C 127 and 128</vt:lpstr>
      <vt:lpstr>Local News- The People to Trust…</vt:lpstr>
      <vt:lpstr>Times and Seasons</vt:lpstr>
      <vt:lpstr>Reminder</vt:lpstr>
      <vt:lpstr>Tribulation</vt:lpstr>
      <vt:lpstr>Question</vt:lpstr>
      <vt:lpstr>The Mourning Booth</vt:lpstr>
      <vt:lpstr>Still in Hiding</vt:lpstr>
      <vt:lpstr>The Perfecting Link</vt:lpstr>
      <vt:lpstr>Michael Wilcox</vt:lpstr>
      <vt:lpstr>Celestial Joy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Water   D&amp;C 127 and 128</dc:title>
  <dc:creator>Kevin</dc:creator>
  <cp:lastModifiedBy>Kevin</cp:lastModifiedBy>
  <cp:revision>20</cp:revision>
  <dcterms:created xsi:type="dcterms:W3CDTF">2013-03-16T13:21:11Z</dcterms:created>
  <dcterms:modified xsi:type="dcterms:W3CDTF">2013-03-17T21:36:33Z</dcterms:modified>
</cp:coreProperties>
</file>