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1" r:id="rId3"/>
    <p:sldId id="265" r:id="rId4"/>
    <p:sldId id="270" r:id="rId5"/>
    <p:sldId id="257" r:id="rId6"/>
    <p:sldId id="258" r:id="rId7"/>
    <p:sldId id="260" r:id="rId8"/>
    <p:sldId id="269" r:id="rId9"/>
    <p:sldId id="261" r:id="rId10"/>
    <p:sldId id="263" r:id="rId11"/>
    <p:sldId id="264" r:id="rId12"/>
    <p:sldId id="267" r:id="rId13"/>
    <p:sldId id="268" r:id="rId14"/>
    <p:sldId id="272"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80B50-26B7-42C9-8F73-1DC1B46A9806}" type="datetimeFigureOut">
              <a:rPr lang="en-US" smtClean="0"/>
              <a:pPr/>
              <a:t>3/3/2013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C38AF7-D717-417B-B7B2-F5F8376ECE2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C7C9BCC-6C1E-4C59-991C-8DD2AF75398E}" type="datetimeFigureOut">
              <a:rPr lang="en-US" smtClean="0"/>
              <a:pPr/>
              <a:t>3/3/2013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BD8E31B-13DC-4F02-B5CF-2C5D50048F57}"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7C9BCC-6C1E-4C59-991C-8DD2AF75398E}" type="datetimeFigureOut">
              <a:rPr lang="en-US" smtClean="0"/>
              <a:pPr/>
              <a:t>3/3/2013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D8E31B-13DC-4F02-B5CF-2C5D50048F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7C9BCC-6C1E-4C59-991C-8DD2AF75398E}" type="datetimeFigureOut">
              <a:rPr lang="en-US" smtClean="0"/>
              <a:pPr/>
              <a:t>3/3/2013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D8E31B-13DC-4F02-B5CF-2C5D50048F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7C9BCC-6C1E-4C59-991C-8DD2AF75398E}" type="datetimeFigureOut">
              <a:rPr lang="en-US" smtClean="0"/>
              <a:pPr/>
              <a:t>3/3/2013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D8E31B-13DC-4F02-B5CF-2C5D50048F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C7C9BCC-6C1E-4C59-991C-8DD2AF75398E}" type="datetimeFigureOut">
              <a:rPr lang="en-US" smtClean="0"/>
              <a:pPr/>
              <a:t>3/3/2013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D8E31B-13DC-4F02-B5CF-2C5D50048F57}"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7C9BCC-6C1E-4C59-991C-8DD2AF75398E}" type="datetimeFigureOut">
              <a:rPr lang="en-US" smtClean="0"/>
              <a:pPr/>
              <a:t>3/3/2013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D8E31B-13DC-4F02-B5CF-2C5D50048F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7C9BCC-6C1E-4C59-991C-8DD2AF75398E}" type="datetimeFigureOut">
              <a:rPr lang="en-US" smtClean="0"/>
              <a:pPr/>
              <a:t>3/3/2013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BD8E31B-13DC-4F02-B5CF-2C5D50048F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C7C9BCC-6C1E-4C59-991C-8DD2AF75398E}" type="datetimeFigureOut">
              <a:rPr lang="en-US" smtClean="0"/>
              <a:pPr/>
              <a:t>3/3/2013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BD8E31B-13DC-4F02-B5CF-2C5D50048F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C7C9BCC-6C1E-4C59-991C-8DD2AF75398E}" type="datetimeFigureOut">
              <a:rPr lang="en-US" smtClean="0"/>
              <a:pPr/>
              <a:t>3/3/2013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BD8E31B-13DC-4F02-B5CF-2C5D50048F57}"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7C9BCC-6C1E-4C59-991C-8DD2AF75398E}" type="datetimeFigureOut">
              <a:rPr lang="en-US" smtClean="0"/>
              <a:pPr/>
              <a:t>3/3/2013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D8E31B-13DC-4F02-B5CF-2C5D50048F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C7C9BCC-6C1E-4C59-991C-8DD2AF75398E}" type="datetimeFigureOut">
              <a:rPr lang="en-US" smtClean="0"/>
              <a:pPr/>
              <a:t>3/3/2013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D8E31B-13DC-4F02-B5CF-2C5D50048F57}"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C7C9BCC-6C1E-4C59-991C-8DD2AF75398E}" type="datetimeFigureOut">
              <a:rPr lang="en-US" smtClean="0"/>
              <a:pPr/>
              <a:t>3/3/2013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BD8E31B-13DC-4F02-B5CF-2C5D50048F57}"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heckeranddecker.files.wordpress.com/2009/03/view-of-nauvoo-1850s-cmp.jpg"/>
          <p:cNvPicPr>
            <a:picLocks noChangeAspect="1" noChangeArrowheads="1"/>
          </p:cNvPicPr>
          <p:nvPr/>
        </p:nvPicPr>
        <p:blipFill>
          <a:blip r:embed="rId3" cstate="print"/>
          <a:srcRect/>
          <a:stretch>
            <a:fillRect/>
          </a:stretch>
        </p:blipFill>
        <p:spPr bwMode="auto">
          <a:xfrm>
            <a:off x="-685800" y="-228600"/>
            <a:ext cx="10732770" cy="8229600"/>
          </a:xfrm>
          <a:prstGeom prst="rect">
            <a:avLst/>
          </a:prstGeom>
          <a:noFill/>
        </p:spPr>
      </p:pic>
      <p:sp>
        <p:nvSpPr>
          <p:cNvPr id="2" name="Title 1"/>
          <p:cNvSpPr>
            <a:spLocks noGrp="1"/>
          </p:cNvSpPr>
          <p:nvPr>
            <p:ph type="ctrTitle"/>
          </p:nvPr>
        </p:nvSpPr>
        <p:spPr>
          <a:xfrm>
            <a:off x="2971800" y="813816"/>
            <a:ext cx="5638800" cy="1472184"/>
          </a:xfrm>
        </p:spPr>
        <p:txBody>
          <a:bodyPr>
            <a:normAutofit fontScale="90000"/>
          </a:bodyPr>
          <a:lstStyle/>
          <a:p>
            <a:pPr algn="r"/>
            <a:r>
              <a:rPr lang="en-US" sz="6000" b="1" dirty="0" smtClean="0"/>
              <a:t>The City Beautiful</a:t>
            </a:r>
            <a:endParaRPr lang="en-US" sz="6000"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freemasonry.bcy.ca/history/lds/vane.jpg"/>
          <p:cNvPicPr>
            <a:picLocks noChangeAspect="1" noChangeArrowheads="1"/>
          </p:cNvPicPr>
          <p:nvPr/>
        </p:nvPicPr>
        <p:blipFill>
          <a:blip r:embed="rId3" cstate="print"/>
          <a:srcRect/>
          <a:stretch>
            <a:fillRect/>
          </a:stretch>
        </p:blipFill>
        <p:spPr bwMode="auto">
          <a:xfrm>
            <a:off x="5410200" y="4191000"/>
            <a:ext cx="3581400" cy="2202294"/>
          </a:xfrm>
          <a:prstGeom prst="rect">
            <a:avLst/>
          </a:prstGeom>
          <a:noFill/>
        </p:spPr>
      </p:pic>
      <p:sp>
        <p:nvSpPr>
          <p:cNvPr id="2" name="Title 1"/>
          <p:cNvSpPr>
            <a:spLocks noGrp="1"/>
          </p:cNvSpPr>
          <p:nvPr>
            <p:ph type="title"/>
          </p:nvPr>
        </p:nvSpPr>
        <p:spPr/>
        <p:txBody>
          <a:bodyPr>
            <a:normAutofit fontScale="90000"/>
          </a:bodyPr>
          <a:lstStyle/>
          <a:p>
            <a:r>
              <a:rPr lang="en-US" dirty="0" smtClean="0"/>
              <a:t>Joseph Smith and Freemasonry</a:t>
            </a:r>
            <a:endParaRPr lang="en-US" dirty="0"/>
          </a:p>
        </p:txBody>
      </p:sp>
      <p:sp>
        <p:nvSpPr>
          <p:cNvPr id="3" name="Content Placeholder 2"/>
          <p:cNvSpPr>
            <a:spLocks noGrp="1"/>
          </p:cNvSpPr>
          <p:nvPr>
            <p:ph idx="1"/>
          </p:nvPr>
        </p:nvSpPr>
        <p:spPr>
          <a:xfrm>
            <a:off x="914400" y="1447800"/>
            <a:ext cx="4343400" cy="5105400"/>
          </a:xfrm>
        </p:spPr>
        <p:txBody>
          <a:bodyPr>
            <a:normAutofit fontScale="77500" lnSpcReduction="20000"/>
          </a:bodyPr>
          <a:lstStyle/>
          <a:p>
            <a:pPr>
              <a:buNone/>
            </a:pPr>
            <a:r>
              <a:rPr lang="en-US" b="1" dirty="0" smtClean="0">
                <a:solidFill>
                  <a:srgbClr val="C00000"/>
                </a:solidFill>
              </a:rPr>
              <a:t>Advantages of Mormon/Masonry</a:t>
            </a:r>
          </a:p>
          <a:p>
            <a:pPr>
              <a:buNone/>
            </a:pPr>
            <a:r>
              <a:rPr lang="en-US" b="1" dirty="0" smtClean="0">
                <a:solidFill>
                  <a:srgbClr val="C00000"/>
                </a:solidFill>
              </a:rPr>
              <a:t>June 1841 First Lodge</a:t>
            </a:r>
          </a:p>
          <a:p>
            <a:pPr>
              <a:buNone/>
            </a:pPr>
            <a:r>
              <a:rPr lang="en-US" b="1" dirty="0" smtClean="0">
                <a:solidFill>
                  <a:srgbClr val="C00000"/>
                </a:solidFill>
              </a:rPr>
              <a:t>March 15th 1842, Installation of new members</a:t>
            </a:r>
          </a:p>
          <a:p>
            <a:pPr>
              <a:buNone/>
            </a:pPr>
            <a:r>
              <a:rPr lang="en-US" b="1" dirty="0" smtClean="0">
                <a:solidFill>
                  <a:srgbClr val="C00000"/>
                </a:solidFill>
              </a:rPr>
              <a:t>March 16</a:t>
            </a:r>
            <a:r>
              <a:rPr lang="en-US" b="1" baseline="30000" dirty="0" smtClean="0">
                <a:solidFill>
                  <a:srgbClr val="C00000"/>
                </a:solidFill>
              </a:rPr>
              <a:t>th</a:t>
            </a:r>
            <a:r>
              <a:rPr lang="en-US" b="1" dirty="0" smtClean="0">
                <a:solidFill>
                  <a:srgbClr val="C00000"/>
                </a:solidFill>
              </a:rPr>
              <a:t>, Joseph becomes “master mason”</a:t>
            </a:r>
          </a:p>
          <a:p>
            <a:pPr>
              <a:buNone/>
            </a:pPr>
            <a:r>
              <a:rPr lang="en-US" b="1" dirty="0" smtClean="0">
                <a:solidFill>
                  <a:srgbClr val="C00000"/>
                </a:solidFill>
              </a:rPr>
              <a:t>March 30</a:t>
            </a:r>
            <a:r>
              <a:rPr lang="en-US" b="1" baseline="30000" dirty="0" smtClean="0">
                <a:solidFill>
                  <a:srgbClr val="C00000"/>
                </a:solidFill>
              </a:rPr>
              <a:t>th</a:t>
            </a:r>
            <a:r>
              <a:rPr lang="en-US" b="1" dirty="0" smtClean="0">
                <a:solidFill>
                  <a:srgbClr val="C00000"/>
                </a:solidFill>
              </a:rPr>
              <a:t>, Organization of the Relief Society</a:t>
            </a:r>
          </a:p>
          <a:p>
            <a:pPr>
              <a:buNone/>
            </a:pPr>
            <a:r>
              <a:rPr lang="en-US" b="1" dirty="0" smtClean="0">
                <a:solidFill>
                  <a:srgbClr val="C00000"/>
                </a:solidFill>
              </a:rPr>
              <a:t>First Endowment bestowed May 4</a:t>
            </a:r>
            <a:r>
              <a:rPr lang="en-US" b="1" baseline="30000" dirty="0" smtClean="0">
                <a:solidFill>
                  <a:srgbClr val="C00000"/>
                </a:solidFill>
              </a:rPr>
              <a:t>th</a:t>
            </a:r>
            <a:r>
              <a:rPr lang="en-US" b="1" dirty="0" smtClean="0">
                <a:solidFill>
                  <a:srgbClr val="C00000"/>
                </a:solidFill>
              </a:rPr>
              <a:t>, 1842</a:t>
            </a:r>
          </a:p>
          <a:p>
            <a:pPr>
              <a:buNone/>
            </a:pPr>
            <a:r>
              <a:rPr lang="en-US" b="1" dirty="0" smtClean="0">
                <a:solidFill>
                  <a:srgbClr val="C00000"/>
                </a:solidFill>
              </a:rPr>
              <a:t>Masonic Hall, April 1844</a:t>
            </a:r>
          </a:p>
          <a:p>
            <a:pPr>
              <a:buNone/>
            </a:pPr>
            <a:endParaRPr lang="en-US" dirty="0"/>
          </a:p>
        </p:txBody>
      </p:sp>
      <p:pic>
        <p:nvPicPr>
          <p:cNvPr id="2050" name="Picture 2" descr="http://user.xmission.com/~research/family/tower.jpg"/>
          <p:cNvPicPr>
            <a:picLocks noChangeAspect="1" noChangeArrowheads="1"/>
          </p:cNvPicPr>
          <p:nvPr/>
        </p:nvPicPr>
        <p:blipFill>
          <a:blip r:embed="rId4" cstate="print"/>
          <a:srcRect/>
          <a:stretch>
            <a:fillRect/>
          </a:stretch>
        </p:blipFill>
        <p:spPr bwMode="auto">
          <a:xfrm>
            <a:off x="5257800" y="1219200"/>
            <a:ext cx="1828800" cy="3843717"/>
          </a:xfrm>
          <a:prstGeom prst="rect">
            <a:avLst/>
          </a:prstGeom>
          <a:noFill/>
        </p:spPr>
      </p:pic>
      <p:sp>
        <p:nvSpPr>
          <p:cNvPr id="6" name="TextBox 5"/>
          <p:cNvSpPr txBox="1"/>
          <p:nvPr/>
        </p:nvSpPr>
        <p:spPr>
          <a:xfrm>
            <a:off x="4724400" y="1758077"/>
            <a:ext cx="3810000" cy="2585323"/>
          </a:xfrm>
          <a:prstGeom prst="rect">
            <a:avLst/>
          </a:prstGeom>
          <a:solidFill>
            <a:schemeClr val="bg1"/>
          </a:solidFill>
          <a:ln>
            <a:solidFill>
              <a:srgbClr val="002060"/>
            </a:solidFill>
            <a:prstDash val="sysDash"/>
          </a:ln>
        </p:spPr>
        <p:txBody>
          <a:bodyPr wrap="square" rtlCol="0">
            <a:spAutoFit/>
          </a:bodyPr>
          <a:lstStyle/>
          <a:p>
            <a:r>
              <a:rPr lang="en-US" sz="2400" b="1" i="1" u="sng" dirty="0" smtClean="0">
                <a:solidFill>
                  <a:srgbClr val="002060"/>
                </a:solidFill>
                <a:effectLst>
                  <a:outerShdw blurRad="38100" dist="38100" dir="2700000" algn="tl">
                    <a:srgbClr val="000000">
                      <a:alpha val="43137"/>
                    </a:srgbClr>
                  </a:outerShdw>
                </a:effectLst>
              </a:rPr>
              <a:t>Joseph Smith:  </a:t>
            </a:r>
          </a:p>
          <a:p>
            <a:r>
              <a:rPr lang="en-US" sz="2400" b="1" i="1" dirty="0" smtClean="0">
                <a:solidFill>
                  <a:srgbClr val="002060"/>
                </a:solidFill>
                <a:effectLst>
                  <a:outerShdw blurRad="38100" dist="38100" dir="2700000" algn="tl">
                    <a:srgbClr val="000000">
                      <a:alpha val="43137"/>
                    </a:srgbClr>
                  </a:outerShdw>
                </a:effectLst>
              </a:rPr>
              <a:t>Freemasonry was taken from priesthood but has become degenerated. But many things are perfect. </a:t>
            </a:r>
          </a:p>
          <a:p>
            <a:endParaRPr lang="en-US"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Differences</a:t>
            </a:r>
            <a:endParaRPr lang="en-US" dirty="0"/>
          </a:p>
        </p:txBody>
      </p:sp>
      <p:sp>
        <p:nvSpPr>
          <p:cNvPr id="5" name="Content Placeholder 4"/>
          <p:cNvSpPr>
            <a:spLocks noGrp="1"/>
          </p:cNvSpPr>
          <p:nvPr>
            <p:ph sz="half" idx="1"/>
          </p:nvPr>
        </p:nvSpPr>
        <p:spPr>
          <a:xfrm>
            <a:off x="1219200" y="1295400"/>
            <a:ext cx="3874008" cy="4663440"/>
          </a:xfrm>
        </p:spPr>
        <p:txBody>
          <a:bodyPr/>
          <a:lstStyle/>
          <a:p>
            <a:pPr>
              <a:buNone/>
            </a:pPr>
            <a:r>
              <a:rPr lang="en-US" b="1" u="sng" dirty="0" smtClean="0">
                <a:solidFill>
                  <a:srgbClr val="002060"/>
                </a:solidFill>
              </a:rPr>
              <a:t>Masonry</a:t>
            </a:r>
          </a:p>
          <a:p>
            <a:pPr>
              <a:buNone/>
            </a:pPr>
            <a:r>
              <a:rPr lang="en-US" b="1" dirty="0" smtClean="0">
                <a:solidFill>
                  <a:srgbClr val="002060"/>
                </a:solidFill>
              </a:rPr>
              <a:t>Focus is on the Temple of Solomon</a:t>
            </a:r>
          </a:p>
          <a:p>
            <a:pPr>
              <a:buNone/>
            </a:pPr>
            <a:r>
              <a:rPr lang="en-US" b="1" dirty="0" smtClean="0">
                <a:solidFill>
                  <a:srgbClr val="002060"/>
                </a:solidFill>
              </a:rPr>
              <a:t>Fraternity</a:t>
            </a:r>
          </a:p>
          <a:p>
            <a:pPr>
              <a:buNone/>
            </a:pPr>
            <a:r>
              <a:rPr lang="en-US" b="1" dirty="0" smtClean="0">
                <a:solidFill>
                  <a:srgbClr val="002060"/>
                </a:solidFill>
              </a:rPr>
              <a:t>Worshipful Master</a:t>
            </a:r>
          </a:p>
          <a:p>
            <a:pPr>
              <a:buNone/>
            </a:pPr>
            <a:r>
              <a:rPr lang="en-US" b="1" dirty="0" smtClean="0">
                <a:solidFill>
                  <a:srgbClr val="002060"/>
                </a:solidFill>
              </a:rPr>
              <a:t>Bound to one another</a:t>
            </a:r>
            <a:endParaRPr lang="en-US" b="1" dirty="0">
              <a:solidFill>
                <a:srgbClr val="002060"/>
              </a:solidFill>
            </a:endParaRPr>
          </a:p>
        </p:txBody>
      </p:sp>
      <p:sp>
        <p:nvSpPr>
          <p:cNvPr id="6" name="Content Placeholder 5"/>
          <p:cNvSpPr>
            <a:spLocks noGrp="1"/>
          </p:cNvSpPr>
          <p:nvPr>
            <p:ph sz="half" idx="2"/>
          </p:nvPr>
        </p:nvSpPr>
        <p:spPr>
          <a:xfrm>
            <a:off x="5276088" y="1295400"/>
            <a:ext cx="3657600" cy="4663440"/>
          </a:xfrm>
        </p:spPr>
        <p:txBody>
          <a:bodyPr/>
          <a:lstStyle/>
          <a:p>
            <a:pPr>
              <a:buNone/>
            </a:pPr>
            <a:r>
              <a:rPr lang="en-US" b="1" u="sng" dirty="0" smtClean="0">
                <a:solidFill>
                  <a:srgbClr val="00B050"/>
                </a:solidFill>
              </a:rPr>
              <a:t>Temple</a:t>
            </a:r>
          </a:p>
          <a:p>
            <a:pPr>
              <a:buNone/>
            </a:pPr>
            <a:r>
              <a:rPr lang="en-US" b="1" dirty="0" smtClean="0">
                <a:solidFill>
                  <a:srgbClr val="00B050"/>
                </a:solidFill>
              </a:rPr>
              <a:t>Focus is on Creation</a:t>
            </a:r>
          </a:p>
          <a:p>
            <a:pPr>
              <a:buNone/>
            </a:pPr>
            <a:endParaRPr lang="en-US" b="1" dirty="0" smtClean="0">
              <a:solidFill>
                <a:srgbClr val="00B050"/>
              </a:solidFill>
            </a:endParaRPr>
          </a:p>
          <a:p>
            <a:pPr>
              <a:buNone/>
            </a:pPr>
            <a:r>
              <a:rPr lang="en-US" b="1" dirty="0" smtClean="0">
                <a:solidFill>
                  <a:srgbClr val="00B050"/>
                </a:solidFill>
              </a:rPr>
              <a:t>Exaltation</a:t>
            </a:r>
          </a:p>
          <a:p>
            <a:pPr>
              <a:buNone/>
            </a:pPr>
            <a:r>
              <a:rPr lang="en-US" b="1" dirty="0" smtClean="0">
                <a:solidFill>
                  <a:srgbClr val="00B050"/>
                </a:solidFill>
              </a:rPr>
              <a:t>God and Christ</a:t>
            </a:r>
          </a:p>
          <a:p>
            <a:pPr>
              <a:buNone/>
            </a:pPr>
            <a:r>
              <a:rPr lang="en-US" b="1" dirty="0" smtClean="0">
                <a:solidFill>
                  <a:srgbClr val="00B050"/>
                </a:solidFill>
              </a:rPr>
              <a:t>Bound to God</a:t>
            </a:r>
          </a:p>
          <a:p>
            <a:pPr>
              <a:buNone/>
            </a:pPr>
            <a:r>
              <a:rPr lang="en-US" b="1" dirty="0" smtClean="0">
                <a:solidFill>
                  <a:srgbClr val="00B050"/>
                </a:solidFill>
              </a:rPr>
              <a:t>Entering into God’s presence</a:t>
            </a:r>
            <a:endParaRPr lang="en-US" b="1" dirty="0">
              <a:solidFill>
                <a:srgbClr val="00B050"/>
              </a:solidFill>
            </a:endParaRPr>
          </a:p>
        </p:txBody>
      </p:sp>
      <p:pic>
        <p:nvPicPr>
          <p:cNvPr id="31746" name="Picture 2" descr="http://turnerjrarleeultimateweapon.webs.com/Free%20Masons%20F158.jpg"/>
          <p:cNvPicPr>
            <a:picLocks noChangeAspect="1" noChangeArrowheads="1"/>
          </p:cNvPicPr>
          <p:nvPr/>
        </p:nvPicPr>
        <p:blipFill>
          <a:blip r:embed="rId3" cstate="print"/>
          <a:srcRect/>
          <a:stretch>
            <a:fillRect/>
          </a:stretch>
        </p:blipFill>
        <p:spPr bwMode="auto">
          <a:xfrm>
            <a:off x="1828800" y="4648200"/>
            <a:ext cx="21336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left)">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wipe(left)">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wipe(left)">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left)">
                                      <p:cBhvr>
                                        <p:cTn id="5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90600" y="1447800"/>
            <a:ext cx="3962400" cy="4800600"/>
          </a:xfrm>
        </p:spPr>
        <p:txBody>
          <a:bodyPr/>
          <a:lstStyle/>
          <a:p>
            <a:pPr>
              <a:buNone/>
            </a:pPr>
            <a:r>
              <a:rPr lang="en-US" b="1" dirty="0" smtClean="0">
                <a:solidFill>
                  <a:srgbClr val="7030A0"/>
                </a:solidFill>
              </a:rPr>
              <a:t>Sarah Kimball</a:t>
            </a:r>
          </a:p>
          <a:p>
            <a:pPr>
              <a:buNone/>
            </a:pPr>
            <a:r>
              <a:rPr lang="en-US" b="1" dirty="0" smtClean="0">
                <a:solidFill>
                  <a:srgbClr val="7030A0"/>
                </a:solidFill>
              </a:rPr>
              <a:t>March 2, 1842</a:t>
            </a:r>
            <a:endParaRPr lang="en-US" b="1" dirty="0">
              <a:solidFill>
                <a:srgbClr val="7030A0"/>
              </a:solidFill>
            </a:endParaRPr>
          </a:p>
        </p:txBody>
      </p:sp>
      <p:pic>
        <p:nvPicPr>
          <p:cNvPr id="6146" name="Picture 2" descr="http://www.lds.org/images/Manuals/tchg-pix.nfo:o:14f6.jpg"/>
          <p:cNvPicPr>
            <a:picLocks noChangeAspect="1" noChangeArrowheads="1"/>
          </p:cNvPicPr>
          <p:nvPr/>
        </p:nvPicPr>
        <p:blipFill>
          <a:blip r:embed="rId3" cstate="print"/>
          <a:srcRect/>
          <a:stretch>
            <a:fillRect/>
          </a:stretch>
        </p:blipFill>
        <p:spPr bwMode="auto">
          <a:xfrm>
            <a:off x="4419600" y="838200"/>
            <a:ext cx="4572000" cy="5295901"/>
          </a:xfrm>
          <a:prstGeom prst="rect">
            <a:avLst/>
          </a:prstGeom>
          <a:noFill/>
        </p:spPr>
      </p:pic>
      <p:sp>
        <p:nvSpPr>
          <p:cNvPr id="5" name="Title 4"/>
          <p:cNvSpPr>
            <a:spLocks noGrp="1"/>
          </p:cNvSpPr>
          <p:nvPr>
            <p:ph type="title"/>
          </p:nvPr>
        </p:nvSpPr>
        <p:spPr/>
        <p:txBody>
          <a:bodyPr>
            <a:normAutofit/>
          </a:bodyPr>
          <a:lstStyle/>
          <a:p>
            <a:r>
              <a:rPr lang="en-US" sz="4800" b="1" dirty="0" smtClean="0"/>
              <a:t>Relief Society</a:t>
            </a:r>
            <a:endParaRPr lang="en-US"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Relief Society, March 30th</a:t>
            </a:r>
            <a:endParaRPr lang="en-US" dirty="0"/>
          </a:p>
        </p:txBody>
      </p:sp>
      <p:sp>
        <p:nvSpPr>
          <p:cNvPr id="6" name="Content Placeholder 5"/>
          <p:cNvSpPr>
            <a:spLocks noGrp="1"/>
          </p:cNvSpPr>
          <p:nvPr>
            <p:ph idx="1"/>
          </p:nvPr>
        </p:nvSpPr>
        <p:spPr>
          <a:xfrm>
            <a:off x="4800600" y="1447800"/>
            <a:ext cx="4133088" cy="5334000"/>
          </a:xfrm>
        </p:spPr>
        <p:txBody>
          <a:bodyPr>
            <a:normAutofit fontScale="62500" lnSpcReduction="20000"/>
          </a:bodyPr>
          <a:lstStyle/>
          <a:p>
            <a:pPr>
              <a:buNone/>
            </a:pPr>
            <a:r>
              <a:rPr lang="en-US" dirty="0" smtClean="0"/>
              <a:t>we must obey that  voice, observe the Constitution that the blessings of heaven may  rest down upon us— </a:t>
            </a:r>
          </a:p>
          <a:p>
            <a:pPr>
              <a:buNone/>
            </a:pPr>
            <a:r>
              <a:rPr lang="en-US" dirty="0" smtClean="0"/>
              <a:t>all must act in concert or nothing can  be done— </a:t>
            </a:r>
          </a:p>
          <a:p>
            <a:pPr>
              <a:buNone/>
            </a:pPr>
            <a:r>
              <a:rPr lang="en-US" dirty="0" smtClean="0"/>
              <a:t>that the Society should move according to the ancient priesthood </a:t>
            </a:r>
          </a:p>
          <a:p>
            <a:pPr>
              <a:buNone/>
            </a:pPr>
            <a:r>
              <a:rPr lang="en-US" dirty="0" smtClean="0"/>
              <a:t>hence there should be a select Society  separate from all the evils of the world, choice, virtuous and holy— </a:t>
            </a:r>
          </a:p>
          <a:p>
            <a:pPr>
              <a:buNone/>
            </a:pPr>
            <a:r>
              <a:rPr lang="en-US" dirty="0" smtClean="0"/>
              <a:t>Said he was going to make of this Society a  kingdom of priests as in Enoch’s day— as in </a:t>
            </a:r>
            <a:r>
              <a:rPr lang="en-US" dirty="0" err="1" smtClean="0"/>
              <a:t>Pauls</a:t>
            </a:r>
            <a:r>
              <a:rPr lang="en-US" dirty="0" smtClean="0"/>
              <a:t> day — </a:t>
            </a:r>
          </a:p>
          <a:p>
            <a:pPr>
              <a:buNone/>
            </a:pPr>
            <a:r>
              <a:rPr lang="en-US" dirty="0" smtClean="0"/>
              <a:t>that it is the privilege of each member to live long [</a:t>
            </a:r>
            <a:endParaRPr lang="en-US" dirty="0"/>
          </a:p>
        </p:txBody>
      </p:sp>
      <p:pic>
        <p:nvPicPr>
          <p:cNvPr id="2050" name="Picture 2" descr="http://images.josephsmithpapers.org/7238/7238_ms3424_rsm_022_files/11/1_2.jpg"/>
          <p:cNvPicPr>
            <a:picLocks noChangeAspect="1" noChangeArrowheads="1"/>
          </p:cNvPicPr>
          <p:nvPr/>
        </p:nvPicPr>
        <p:blipFill>
          <a:blip r:embed="rId3" cstate="print"/>
          <a:srcRect/>
          <a:stretch>
            <a:fillRect/>
          </a:stretch>
        </p:blipFill>
        <p:spPr bwMode="auto">
          <a:xfrm>
            <a:off x="228600" y="1447800"/>
            <a:ext cx="4190998" cy="4191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BYU Religious Studies Center</a:t>
            </a:r>
            <a:endParaRPr lang="en-US" dirty="0"/>
          </a:p>
        </p:txBody>
      </p:sp>
      <p:sp>
        <p:nvSpPr>
          <p:cNvPr id="3" name="Content Placeholder 2"/>
          <p:cNvSpPr>
            <a:spLocks noGrp="1"/>
          </p:cNvSpPr>
          <p:nvPr>
            <p:ph idx="1"/>
          </p:nvPr>
        </p:nvSpPr>
        <p:spPr>
          <a:xfrm>
            <a:off x="1219200" y="1447800"/>
            <a:ext cx="7714488" cy="5181600"/>
          </a:xfrm>
        </p:spPr>
        <p:txBody>
          <a:bodyPr>
            <a:normAutofit fontScale="70000" lnSpcReduction="20000"/>
          </a:bodyPr>
          <a:lstStyle/>
          <a:p>
            <a:pPr>
              <a:buNone/>
            </a:pPr>
            <a:r>
              <a:rPr lang="en-US" b="1" dirty="0" smtClean="0"/>
              <a:t> </a:t>
            </a:r>
            <a:r>
              <a:rPr lang="en-US" b="1" dirty="0" smtClean="0">
                <a:solidFill>
                  <a:srgbClr val="002060"/>
                </a:solidFill>
              </a:rPr>
              <a:t>As late as 1878, for instance, Eliza R. Snow, meeting with members of the Spring City, Utah, ward Relief </a:t>
            </a:r>
            <a:r>
              <a:rPr lang="en-US" b="1" dirty="0" smtClean="0">
                <a:solidFill>
                  <a:srgbClr val="002060"/>
                </a:solidFill>
              </a:rPr>
              <a:t>Society</a:t>
            </a:r>
            <a:r>
              <a:rPr lang="en-US" b="1" dirty="0" smtClean="0">
                <a:solidFill>
                  <a:srgbClr val="002060"/>
                </a:solidFill>
              </a:rPr>
              <a:t>:</a:t>
            </a:r>
            <a:r>
              <a:rPr lang="en-US" b="1" dirty="0" smtClean="0">
                <a:solidFill>
                  <a:srgbClr val="002060"/>
                </a:solidFill>
              </a:rPr>
              <a:t>. </a:t>
            </a:r>
          </a:p>
          <a:p>
            <a:pPr>
              <a:buNone/>
            </a:pPr>
            <a:r>
              <a:rPr lang="en-US" b="1" dirty="0" smtClean="0">
                <a:solidFill>
                  <a:srgbClr val="002060"/>
                </a:solidFill>
              </a:rPr>
              <a:t>“</a:t>
            </a:r>
            <a:r>
              <a:rPr lang="en-US" b="1" dirty="0" smtClean="0">
                <a:solidFill>
                  <a:srgbClr val="002060"/>
                </a:solidFill>
              </a:rPr>
              <a:t>Joseph organized a female relief society according to </a:t>
            </a:r>
            <a:r>
              <a:rPr lang="en-US" b="1" dirty="0" smtClean="0">
                <a:solidFill>
                  <a:srgbClr val="002060"/>
                </a:solidFill>
              </a:rPr>
              <a:t>the commandment </a:t>
            </a:r>
            <a:r>
              <a:rPr lang="en-US" b="1" dirty="0" smtClean="0">
                <a:solidFill>
                  <a:srgbClr val="002060"/>
                </a:solidFill>
              </a:rPr>
              <a:t>of God,” the minutes reported; “his wife Emma was pres and she [Eliza] was </a:t>
            </a:r>
            <a:r>
              <a:rPr lang="en-US" b="1" dirty="0" smtClean="0">
                <a:solidFill>
                  <a:srgbClr val="002060"/>
                </a:solidFill>
              </a:rPr>
              <a:t>secretary; </a:t>
            </a:r>
            <a:r>
              <a:rPr lang="en-US" b="1" dirty="0" smtClean="0">
                <a:solidFill>
                  <a:srgbClr val="002060"/>
                </a:solidFill>
              </a:rPr>
              <a:t>some thought that the </a:t>
            </a:r>
            <a:r>
              <a:rPr lang="en-US" b="1" dirty="0" err="1" smtClean="0">
                <a:solidFill>
                  <a:srgbClr val="002060"/>
                </a:solidFill>
              </a:rPr>
              <a:t>bretheren</a:t>
            </a:r>
            <a:r>
              <a:rPr lang="en-US" b="1" dirty="0" smtClean="0">
                <a:solidFill>
                  <a:srgbClr val="002060"/>
                </a:solidFill>
              </a:rPr>
              <a:t> would save us and we had nothing to do but this was not the case </a:t>
            </a:r>
            <a:endParaRPr lang="en-US" b="1" dirty="0" smtClean="0">
              <a:solidFill>
                <a:srgbClr val="002060"/>
              </a:solidFill>
            </a:endParaRPr>
          </a:p>
          <a:p>
            <a:pPr>
              <a:buNone/>
            </a:pPr>
            <a:r>
              <a:rPr lang="en-US" b="1" dirty="0" smtClean="0">
                <a:solidFill>
                  <a:srgbClr val="002060"/>
                </a:solidFill>
              </a:rPr>
              <a:t>we </a:t>
            </a:r>
            <a:r>
              <a:rPr lang="en-US" b="1" dirty="0" smtClean="0">
                <a:solidFill>
                  <a:srgbClr val="002060"/>
                </a:solidFill>
              </a:rPr>
              <a:t>had just as much to do as they had and had as great labor to do and would receive just as much blessings</a:t>
            </a:r>
            <a:r>
              <a:rPr lang="en-US" b="1" dirty="0" smtClean="0">
                <a:solidFill>
                  <a:srgbClr val="002060"/>
                </a:solidFill>
              </a:rPr>
              <a:t>.”</a:t>
            </a:r>
            <a:endParaRPr lang="en-US" b="1" u="sng" dirty="0" smtClean="0">
              <a:solidFill>
                <a:srgbClr val="002060"/>
              </a:solidFill>
            </a:endParaRPr>
          </a:p>
          <a:p>
            <a:pPr>
              <a:buNone/>
            </a:pPr>
            <a:r>
              <a:rPr lang="en-US" b="1" dirty="0" smtClean="0">
                <a:solidFill>
                  <a:srgbClr val="002060"/>
                </a:solidFill>
              </a:rPr>
              <a:t>As </a:t>
            </a:r>
            <a:r>
              <a:rPr lang="en-US" b="1" dirty="0" smtClean="0">
                <a:solidFill>
                  <a:srgbClr val="002060"/>
                </a:solidFill>
              </a:rPr>
              <a:t>assertion of female moral agency and accountability, Joseph Smith’s admonition led women to a path of spiritual maturity and independence in making choice for themselves and accepting responsibility for their own spiritual progression.</a:t>
            </a:r>
            <a:endParaRPr lang="en-US"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Baptisms for the Dead</a:t>
            </a:r>
            <a:endParaRPr lang="en-US" b="1" dirty="0">
              <a:solidFill>
                <a:srgbClr val="7030A0"/>
              </a:solidFill>
            </a:endParaRPr>
          </a:p>
        </p:txBody>
      </p:sp>
      <p:sp>
        <p:nvSpPr>
          <p:cNvPr id="3" name="Content Placeholder 2"/>
          <p:cNvSpPr>
            <a:spLocks noGrp="1"/>
          </p:cNvSpPr>
          <p:nvPr>
            <p:ph idx="1"/>
          </p:nvPr>
        </p:nvSpPr>
        <p:spPr>
          <a:xfrm>
            <a:off x="4648200" y="1447800"/>
            <a:ext cx="4343400" cy="4800600"/>
          </a:xfrm>
        </p:spPr>
        <p:txBody>
          <a:bodyPr>
            <a:normAutofit fontScale="92500"/>
          </a:bodyPr>
          <a:lstStyle/>
          <a:p>
            <a:pPr>
              <a:buNone/>
            </a:pPr>
            <a:r>
              <a:rPr lang="en-US" sz="3500" b="1" dirty="0" smtClean="0">
                <a:solidFill>
                  <a:srgbClr val="002060"/>
                </a:solidFill>
              </a:rPr>
              <a:t>Funeral of Seymour Brunson</a:t>
            </a:r>
          </a:p>
          <a:p>
            <a:pPr>
              <a:buNone/>
            </a:pPr>
            <a:r>
              <a:rPr lang="en-US" sz="3500" b="1" dirty="0" smtClean="0">
                <a:solidFill>
                  <a:srgbClr val="002060"/>
                </a:solidFill>
              </a:rPr>
              <a:t>	-10 Aug 1940</a:t>
            </a:r>
          </a:p>
          <a:p>
            <a:pPr>
              <a:buNone/>
            </a:pPr>
            <a:r>
              <a:rPr lang="en-US" sz="3500" b="1" dirty="0" smtClean="0">
                <a:solidFill>
                  <a:srgbClr val="002060"/>
                </a:solidFill>
              </a:rPr>
              <a:t>	-Jane Nyman, then baptized for her son Cyrus</a:t>
            </a:r>
          </a:p>
          <a:p>
            <a:pPr>
              <a:buNone/>
            </a:pPr>
            <a:endParaRPr lang="en-US" sz="4000" b="1" dirty="0" smtClean="0">
              <a:solidFill>
                <a:srgbClr val="002060"/>
              </a:solidFill>
            </a:endParaRPr>
          </a:p>
          <a:p>
            <a:pPr>
              <a:buNone/>
            </a:pPr>
            <a:r>
              <a:rPr lang="en-US" sz="4000" b="1" dirty="0" smtClean="0">
                <a:solidFill>
                  <a:srgbClr val="002060"/>
                </a:solidFill>
              </a:rPr>
              <a:t>D&amp;C 124:26-29</a:t>
            </a:r>
            <a:endParaRPr lang="en-US" sz="4000" b="1" dirty="0">
              <a:solidFill>
                <a:srgbClr val="002060"/>
              </a:solidFill>
            </a:endParaRPr>
          </a:p>
        </p:txBody>
      </p:sp>
      <p:pic>
        <p:nvPicPr>
          <p:cNvPr id="33794" name="Picture 2" descr="http://3.bp.blogspot.com/_zVu0FGxQvzg/TBRx4nBmydI/AAAAAAAABhI/79uasn_Srp0/s1600/SLC+Temple+Baptismal+Font.jpg"/>
          <p:cNvPicPr>
            <a:picLocks noChangeAspect="1" noChangeArrowheads="1"/>
          </p:cNvPicPr>
          <p:nvPr/>
        </p:nvPicPr>
        <p:blipFill>
          <a:blip r:embed="rId3" cstate="print"/>
          <a:srcRect/>
          <a:stretch>
            <a:fillRect/>
          </a:stretch>
        </p:blipFill>
        <p:spPr bwMode="auto">
          <a:xfrm>
            <a:off x="838200" y="1371600"/>
            <a:ext cx="3171825" cy="2409826"/>
          </a:xfrm>
          <a:prstGeom prst="rect">
            <a:avLst/>
          </a:prstGeom>
          <a:noFill/>
        </p:spPr>
      </p:pic>
      <p:pic>
        <p:nvPicPr>
          <p:cNvPr id="33798" name="Picture 6" descr="http://blog.world-mysteries.com/wp-content/uploads/2011/12/brazen_sea_temple.jpg"/>
          <p:cNvPicPr>
            <a:picLocks noChangeAspect="1" noChangeArrowheads="1"/>
          </p:cNvPicPr>
          <p:nvPr/>
        </p:nvPicPr>
        <p:blipFill>
          <a:blip r:embed="rId4" cstate="print"/>
          <a:srcRect/>
          <a:stretch>
            <a:fillRect/>
          </a:stretch>
        </p:blipFill>
        <p:spPr bwMode="auto">
          <a:xfrm>
            <a:off x="304800" y="3810000"/>
            <a:ext cx="4191000" cy="28805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 Introduction to Official Declaration 2:</a:t>
            </a:r>
            <a:br>
              <a:rPr lang="en-US" b="1" dirty="0" smtClean="0"/>
            </a:br>
            <a:endParaRPr lang="en-US" dirty="0"/>
          </a:p>
        </p:txBody>
      </p:sp>
      <p:sp>
        <p:nvSpPr>
          <p:cNvPr id="3" name="Content Placeholder 2"/>
          <p:cNvSpPr>
            <a:spLocks noGrp="1"/>
          </p:cNvSpPr>
          <p:nvPr>
            <p:ph idx="1"/>
          </p:nvPr>
        </p:nvSpPr>
        <p:spPr>
          <a:xfrm>
            <a:off x="4191000" y="1295400"/>
            <a:ext cx="4800600" cy="5334000"/>
          </a:xfrm>
        </p:spPr>
        <p:txBody>
          <a:bodyPr>
            <a:normAutofit fontScale="47500" lnSpcReduction="20000"/>
          </a:bodyPr>
          <a:lstStyle/>
          <a:p>
            <a:pPr>
              <a:buNone/>
            </a:pPr>
            <a:r>
              <a:rPr lang="en-US" b="1" dirty="0" smtClean="0">
                <a:solidFill>
                  <a:srgbClr val="C00000"/>
                </a:solidFill>
              </a:rPr>
              <a:t>The Book of Mormon teaches that “all are alike unto God,” including “black and white, bond and free, male and female” (2 Nephi 26:33). Throughout the history of the Church, people of every race and ethnicity in many countries have been baptized and have lived as faithful members of the Church. </a:t>
            </a:r>
          </a:p>
          <a:p>
            <a:pPr>
              <a:buNone/>
            </a:pPr>
            <a:r>
              <a:rPr lang="en-US" b="1" dirty="0" smtClean="0">
                <a:solidFill>
                  <a:srgbClr val="C00000"/>
                </a:solidFill>
              </a:rPr>
              <a:t>During Joseph Smith’s lifetime, a few black male members of the Church were ordained to the priesthood. Early in its history, Church leaders stopped conferring the priesthood on black males of African descent. </a:t>
            </a:r>
          </a:p>
          <a:p>
            <a:pPr>
              <a:buNone/>
            </a:pPr>
            <a:r>
              <a:rPr lang="en-US" b="1" dirty="0" smtClean="0">
                <a:solidFill>
                  <a:srgbClr val="C00000"/>
                </a:solidFill>
              </a:rPr>
              <a:t>Church records offer no clear insights into the origins of this practice. Church leaders believed that a revelation from God was needed to alter this practice and prayerfully sought guidance. </a:t>
            </a:r>
          </a:p>
          <a:p>
            <a:pPr>
              <a:buNone/>
            </a:pPr>
            <a:r>
              <a:rPr lang="en-US" b="1" dirty="0" smtClean="0">
                <a:solidFill>
                  <a:srgbClr val="C00000"/>
                </a:solidFill>
              </a:rPr>
              <a:t>The revelation came to Church President Spencer W. Kimball and was affirmed to other Church leaders in the Salt Lake Temple on June 1, 1978. The revelation removed all restrictions with regard to race that once applied to the priesthood.</a:t>
            </a:r>
          </a:p>
          <a:p>
            <a:pPr>
              <a:buNone/>
            </a:pPr>
            <a:endParaRPr lang="en-US" b="1" dirty="0"/>
          </a:p>
        </p:txBody>
      </p:sp>
      <p:sp>
        <p:nvSpPr>
          <p:cNvPr id="44034" name="AutoShape 2" descr="https://byustudies.byu.edu/images/thDailyFeature/RevelationPriesthoo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6" name="Picture 4" descr="https://byustudies.byu.edu/images/thDailyFeature/RevelationPriesthood.jpg"/>
          <p:cNvPicPr>
            <a:picLocks noChangeAspect="1" noChangeArrowheads="1"/>
          </p:cNvPicPr>
          <p:nvPr/>
        </p:nvPicPr>
        <p:blipFill>
          <a:blip r:embed="rId3" cstate="print"/>
          <a:srcRect/>
          <a:stretch>
            <a:fillRect/>
          </a:stretch>
        </p:blipFill>
        <p:spPr bwMode="auto">
          <a:xfrm>
            <a:off x="427567" y="1295400"/>
            <a:ext cx="3687233" cy="53096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towards Easter</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ldschurchtemples.com/nauvoo/gallery/images/nauvoo-mormon-temple76.jpg"/>
          <p:cNvPicPr>
            <a:picLocks noChangeAspect="1" noChangeArrowheads="1"/>
          </p:cNvPicPr>
          <p:nvPr/>
        </p:nvPicPr>
        <p:blipFill>
          <a:blip r:embed="rId3" cstate="print"/>
          <a:srcRect/>
          <a:stretch>
            <a:fillRect/>
          </a:stretch>
        </p:blipFill>
        <p:spPr bwMode="auto">
          <a:xfrm>
            <a:off x="0" y="-228600"/>
            <a:ext cx="9144000" cy="7315200"/>
          </a:xfrm>
          <a:prstGeom prst="rect">
            <a:avLst/>
          </a:prstGeom>
          <a:noFill/>
        </p:spPr>
      </p:pic>
      <p:sp>
        <p:nvSpPr>
          <p:cNvPr id="2" name="Title 1"/>
          <p:cNvSpPr>
            <a:spLocks noGrp="1"/>
          </p:cNvSpPr>
          <p:nvPr>
            <p:ph type="title"/>
          </p:nvPr>
        </p:nvSpPr>
        <p:spPr>
          <a:xfrm>
            <a:off x="838200" y="-76200"/>
            <a:ext cx="7498080" cy="1143000"/>
          </a:xfrm>
        </p:spPr>
        <p:txBody>
          <a:bodyPr>
            <a:noAutofit/>
          </a:bodyPr>
          <a:lstStyle/>
          <a:p>
            <a:r>
              <a:rPr lang="en-US" sz="7200" b="1" dirty="0" smtClean="0"/>
              <a:t>Nauvoo</a:t>
            </a:r>
            <a:endParaRPr lang="en-US" sz="7200" b="1" dirty="0"/>
          </a:p>
        </p:txBody>
      </p:sp>
      <p:sp>
        <p:nvSpPr>
          <p:cNvPr id="3" name="Content Placeholder 2"/>
          <p:cNvSpPr>
            <a:spLocks noGrp="1"/>
          </p:cNvSpPr>
          <p:nvPr>
            <p:ph idx="1"/>
          </p:nvPr>
        </p:nvSpPr>
        <p:spPr>
          <a:xfrm>
            <a:off x="381000" y="2438400"/>
            <a:ext cx="7498080" cy="4800600"/>
          </a:xfrm>
        </p:spPr>
        <p:txBody>
          <a:bodyPr/>
          <a:lstStyle/>
          <a:p>
            <a:pPr>
              <a:buNone/>
            </a:pPr>
            <a:r>
              <a:rPr lang="en-US" b="1" dirty="0" smtClean="0">
                <a:solidFill>
                  <a:schemeClr val="bg1"/>
                </a:solidFill>
                <a:effectLst>
                  <a:outerShdw blurRad="38100" dist="38100" dir="2700000" algn="tl">
                    <a:srgbClr val="000000">
                      <a:alpha val="43137"/>
                    </a:srgbClr>
                  </a:outerShdw>
                </a:effectLst>
              </a:rPr>
              <a:t>Isaiah 52:7</a:t>
            </a:r>
          </a:p>
          <a:p>
            <a:pPr>
              <a:buNone/>
            </a:pPr>
            <a:r>
              <a:rPr lang="en-US" b="1" dirty="0" smtClean="0">
                <a:solidFill>
                  <a:schemeClr val="bg1"/>
                </a:solidFill>
                <a:effectLst>
                  <a:outerShdw blurRad="38100" dist="38100" dir="2700000" algn="tl">
                    <a:srgbClr val="000000">
                      <a:alpha val="43137"/>
                    </a:srgbClr>
                  </a:outerShdw>
                </a:effectLst>
              </a:rPr>
              <a:t>Purchased from Isaac </a:t>
            </a:r>
            <a:r>
              <a:rPr lang="en-US" b="1" dirty="0" err="1" smtClean="0">
                <a:solidFill>
                  <a:schemeClr val="bg1"/>
                </a:solidFill>
                <a:effectLst>
                  <a:outerShdw blurRad="38100" dist="38100" dir="2700000" algn="tl">
                    <a:srgbClr val="000000">
                      <a:alpha val="43137"/>
                    </a:srgbClr>
                  </a:outerShdw>
                </a:effectLst>
              </a:rPr>
              <a:t>Galland</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http://josephsmith.net/Static%20Images/brinkerhoff_nauvoo_HS_02_MD.jpg"/>
          <p:cNvPicPr>
            <a:picLocks noChangeAspect="1" noChangeArrowheads="1"/>
          </p:cNvPicPr>
          <p:nvPr/>
        </p:nvPicPr>
        <p:blipFill>
          <a:blip r:embed="rId3" cstate="print"/>
          <a:srcRect/>
          <a:stretch>
            <a:fillRect/>
          </a:stretch>
        </p:blipFill>
        <p:spPr bwMode="auto">
          <a:xfrm>
            <a:off x="-1" y="0"/>
            <a:ext cx="9245427"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http://freepages.genealogy.rootsweb.ancestry.com/~archibald/Nauvoo%20postcard%20BW.gif"/>
          <p:cNvPicPr>
            <a:picLocks noChangeAspect="1" noChangeArrowheads="1"/>
          </p:cNvPicPr>
          <p:nvPr/>
        </p:nvPicPr>
        <p:blipFill>
          <a:blip r:embed="rId3" cstate="print"/>
          <a:srcRect/>
          <a:stretch>
            <a:fillRect/>
          </a:stretch>
        </p:blipFill>
        <p:spPr bwMode="auto">
          <a:xfrm>
            <a:off x="-76200" y="-152400"/>
            <a:ext cx="11121760" cy="7010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Nauvoo View with Original Mormon Temple in Background"/>
          <p:cNvPicPr>
            <a:picLocks noChangeAspect="1" noChangeArrowheads="1"/>
          </p:cNvPicPr>
          <p:nvPr/>
        </p:nvPicPr>
        <p:blipFill>
          <a:blip r:embed="rId3" cstate="print"/>
          <a:srcRect/>
          <a:stretch>
            <a:fillRect/>
          </a:stretch>
        </p:blipFill>
        <p:spPr bwMode="auto">
          <a:xfrm>
            <a:off x="0" y="0"/>
            <a:ext cx="8994904" cy="6934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Joseph Smith’s store"/>
          <p:cNvPicPr>
            <a:picLocks noChangeAspect="1" noChangeArrowheads="1"/>
          </p:cNvPicPr>
          <p:nvPr/>
        </p:nvPicPr>
        <p:blipFill>
          <a:blip r:embed="rId3" cstate="print"/>
          <a:srcRect/>
          <a:stretch>
            <a:fillRect/>
          </a:stretch>
        </p:blipFill>
        <p:spPr bwMode="auto">
          <a:xfrm>
            <a:off x="0" y="0"/>
            <a:ext cx="9221524"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Doctrinal Developments</a:t>
            </a:r>
            <a:endParaRPr lang="en-US" dirty="0"/>
          </a:p>
        </p:txBody>
      </p:sp>
      <p:sp>
        <p:nvSpPr>
          <p:cNvPr id="3" name="Content Placeholder 2"/>
          <p:cNvSpPr>
            <a:spLocks noGrp="1"/>
          </p:cNvSpPr>
          <p:nvPr>
            <p:ph idx="1"/>
          </p:nvPr>
        </p:nvSpPr>
        <p:spPr>
          <a:xfrm>
            <a:off x="4800600" y="1447800"/>
            <a:ext cx="4133088" cy="4800600"/>
          </a:xfrm>
        </p:spPr>
        <p:txBody>
          <a:bodyPr>
            <a:normAutofit lnSpcReduction="10000"/>
          </a:bodyPr>
          <a:lstStyle/>
          <a:p>
            <a:pPr>
              <a:buNone/>
            </a:pPr>
            <a:r>
              <a:rPr lang="en-US" b="1" dirty="0" smtClean="0">
                <a:solidFill>
                  <a:srgbClr val="002060"/>
                </a:solidFill>
              </a:rPr>
              <a:t>Ann </a:t>
            </a:r>
            <a:r>
              <a:rPr lang="en-US" b="1" dirty="0" err="1" smtClean="0">
                <a:solidFill>
                  <a:srgbClr val="002060"/>
                </a:solidFill>
              </a:rPr>
              <a:t>Taves</a:t>
            </a:r>
            <a:r>
              <a:rPr lang="en-US" b="1" dirty="0" smtClean="0">
                <a:solidFill>
                  <a:srgbClr val="002060"/>
                </a:solidFill>
              </a:rPr>
              <a:t>:</a:t>
            </a:r>
          </a:p>
          <a:p>
            <a:pPr>
              <a:buNone/>
            </a:pPr>
            <a:r>
              <a:rPr lang="en-US" b="1" dirty="0" smtClean="0">
                <a:solidFill>
                  <a:srgbClr val="002060"/>
                </a:solidFill>
              </a:rPr>
              <a:t>…direct inspiration survives only when it is supported by a sacred mythos embedded in sacred practices….</a:t>
            </a:r>
          </a:p>
          <a:p>
            <a:pPr>
              <a:buNone/>
            </a:pPr>
            <a:r>
              <a:rPr lang="en-US" sz="1400" dirty="0" smtClean="0"/>
              <a:t>						</a:t>
            </a:r>
            <a:r>
              <a:rPr lang="en-US" sz="1400" b="1" dirty="0" smtClean="0"/>
              <a:t>Rough Stone </a:t>
            </a:r>
            <a:r>
              <a:rPr lang="en-US" sz="1400" b="1" dirty="0" smtClean="0"/>
              <a:t>Rolling</a:t>
            </a:r>
            <a:endParaRPr lang="en-US" sz="1400" b="1" dirty="0" smtClean="0"/>
          </a:p>
        </p:txBody>
      </p:sp>
      <p:pic>
        <p:nvPicPr>
          <p:cNvPr id="6148" name="Picture 4" descr="http://www.behindthename.com/imagebank/images/aaron.jpg"/>
          <p:cNvPicPr>
            <a:picLocks noChangeAspect="1" noChangeArrowheads="1"/>
          </p:cNvPicPr>
          <p:nvPr/>
        </p:nvPicPr>
        <p:blipFill>
          <a:blip r:embed="rId3" cstate="print"/>
          <a:srcRect/>
          <a:stretch>
            <a:fillRect/>
          </a:stretch>
        </p:blipFill>
        <p:spPr bwMode="auto">
          <a:xfrm>
            <a:off x="152400" y="1524000"/>
            <a:ext cx="4495800" cy="3371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2543</TotalTime>
  <Words>360</Words>
  <Application>Microsoft Office PowerPoint</Application>
  <PresentationFormat>On-screen Show (4:3)</PresentationFormat>
  <Paragraphs>73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Solstice</vt:lpstr>
      <vt:lpstr>The City Beautiful</vt:lpstr>
      <vt:lpstr>New Introduction to Official Declaration 2: </vt:lpstr>
      <vt:lpstr>Looking towards Easter</vt:lpstr>
      <vt:lpstr>Nauvoo</vt:lpstr>
      <vt:lpstr>Slide 5</vt:lpstr>
      <vt:lpstr>Slide 6</vt:lpstr>
      <vt:lpstr>Slide 7</vt:lpstr>
      <vt:lpstr>Slide 8</vt:lpstr>
      <vt:lpstr>Doctrinal Developments</vt:lpstr>
      <vt:lpstr>Joseph Smith and Freemasonry</vt:lpstr>
      <vt:lpstr>Differences</vt:lpstr>
      <vt:lpstr>Relief Society</vt:lpstr>
      <vt:lpstr>Relief Society, March 30th</vt:lpstr>
      <vt:lpstr>BYU Religious Studies Center</vt:lpstr>
      <vt:lpstr>Baptisms for the Dead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Beautiful</dc:title>
  <dc:creator>Kevin</dc:creator>
  <cp:lastModifiedBy>Kevin</cp:lastModifiedBy>
  <cp:revision>40</cp:revision>
  <dcterms:created xsi:type="dcterms:W3CDTF">2013-02-27T22:28:23Z</dcterms:created>
  <dcterms:modified xsi:type="dcterms:W3CDTF">2013-03-04T00:55:42Z</dcterms:modified>
</cp:coreProperties>
</file>