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0" r:id="rId3"/>
    <p:sldId id="259" r:id="rId4"/>
    <p:sldId id="257" r:id="rId5"/>
    <p:sldId id="261" r:id="rId6"/>
    <p:sldId id="258"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CC2CE-62E7-4F34-BC09-FF93632BD42E}" type="datetimeFigureOut">
              <a:rPr lang="en-US" smtClean="0"/>
              <a:pPr/>
              <a:t>3/9/2013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BA901B-CCE4-4BB3-9B97-D01B1305E4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A901B-CCE4-4BB3-9B97-D01B1305E4A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A901B-CCE4-4BB3-9B97-D01B1305E4A6}"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A901B-CCE4-4BB3-9B97-D01B1305E4A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A901B-CCE4-4BB3-9B97-D01B1305E4A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C38AF7-D717-417B-B7B2-F5F8376ECE2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A901B-CCE4-4BB3-9B97-D01B1305E4A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A901B-CCE4-4BB3-9B97-D01B1305E4A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A901B-CCE4-4BB3-9B97-D01B1305E4A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A901B-CCE4-4BB3-9B97-D01B1305E4A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A901B-CCE4-4BB3-9B97-D01B1305E4A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28A42E0-AFFA-4F8F-B687-9F61AB45E731}" type="datetimeFigureOut">
              <a:rPr lang="en-US" smtClean="0"/>
              <a:pPr/>
              <a:t>3/9/2013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CCC2983-8288-43F6-8273-03530D1EA6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8A42E0-AFFA-4F8F-B687-9F61AB45E731}"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C2983-8288-43F6-8273-03530D1EA6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8A42E0-AFFA-4F8F-B687-9F61AB45E731}"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C2983-8288-43F6-8273-03530D1EA6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8A42E0-AFFA-4F8F-B687-9F61AB45E731}"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C2983-8288-43F6-8273-03530D1EA6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8A42E0-AFFA-4F8F-B687-9F61AB45E731}" type="datetimeFigureOut">
              <a:rPr lang="en-US" smtClean="0"/>
              <a:pPr/>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C2983-8288-43F6-8273-03530D1EA6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8A42E0-AFFA-4F8F-B687-9F61AB45E731}" type="datetimeFigureOut">
              <a:rPr lang="en-US" smtClean="0"/>
              <a:pPr/>
              <a:t>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C2983-8288-43F6-8273-03530D1EA6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28A42E0-AFFA-4F8F-B687-9F61AB45E731}" type="datetimeFigureOut">
              <a:rPr lang="en-US" smtClean="0"/>
              <a:pPr/>
              <a:t>3/9/2013</a:t>
            </a:fld>
            <a:endParaRPr lang="en-US"/>
          </a:p>
        </p:txBody>
      </p:sp>
      <p:sp>
        <p:nvSpPr>
          <p:cNvPr id="27" name="Slide Number Placeholder 26"/>
          <p:cNvSpPr>
            <a:spLocks noGrp="1"/>
          </p:cNvSpPr>
          <p:nvPr>
            <p:ph type="sldNum" sz="quarter" idx="11"/>
          </p:nvPr>
        </p:nvSpPr>
        <p:spPr/>
        <p:txBody>
          <a:bodyPr rtlCol="0"/>
          <a:lstStyle/>
          <a:p>
            <a:fld id="{1CCC2983-8288-43F6-8273-03530D1EA65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28A42E0-AFFA-4F8F-B687-9F61AB45E731}" type="datetimeFigureOut">
              <a:rPr lang="en-US" smtClean="0"/>
              <a:pPr/>
              <a:t>3/9/2013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CCC2983-8288-43F6-8273-03530D1EA6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A42E0-AFFA-4F8F-B687-9F61AB45E731}" type="datetimeFigureOut">
              <a:rPr lang="en-US" smtClean="0"/>
              <a:pPr/>
              <a:t>3/9/2013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C2983-8288-43F6-8273-03530D1EA6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8A42E0-AFFA-4F8F-B687-9F61AB45E731}" type="datetimeFigureOut">
              <a:rPr lang="en-US" smtClean="0"/>
              <a:pPr/>
              <a:t>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C2983-8288-43F6-8273-03530D1EA6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8A42E0-AFFA-4F8F-B687-9F61AB45E731}" type="datetimeFigureOut">
              <a:rPr lang="en-US" smtClean="0"/>
              <a:pPr/>
              <a:t>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C2983-8288-43F6-8273-03530D1EA6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28A42E0-AFFA-4F8F-B687-9F61AB45E731}" type="datetimeFigureOut">
              <a:rPr lang="en-US" smtClean="0"/>
              <a:pPr/>
              <a:t>3/9/2013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CCC2983-8288-43F6-8273-03530D1EA6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pitts.emory.edu/woodcuts/1670Font/00010449.jpg"/>
          <p:cNvPicPr>
            <a:picLocks noChangeAspect="1" noChangeArrowheads="1"/>
          </p:cNvPicPr>
          <p:nvPr/>
        </p:nvPicPr>
        <p:blipFill>
          <a:blip r:embed="rId3" cstate="print"/>
          <a:srcRect/>
          <a:stretch>
            <a:fillRect/>
          </a:stretch>
        </p:blipFill>
        <p:spPr bwMode="auto">
          <a:xfrm>
            <a:off x="0" y="0"/>
            <a:ext cx="9144000" cy="6882790"/>
          </a:xfrm>
          <a:prstGeom prst="rect">
            <a:avLst/>
          </a:prstGeom>
          <a:noFill/>
        </p:spPr>
      </p:pic>
      <p:sp>
        <p:nvSpPr>
          <p:cNvPr id="2" name="Title 1"/>
          <p:cNvSpPr>
            <a:spLocks noGrp="1"/>
          </p:cNvSpPr>
          <p:nvPr>
            <p:ph type="ctrTitle"/>
          </p:nvPr>
        </p:nvSpPr>
        <p:spPr>
          <a:xfrm>
            <a:off x="152400" y="5311775"/>
            <a:ext cx="8458200" cy="1470025"/>
          </a:xfrm>
        </p:spPr>
        <p:txBody>
          <a:bodyPr>
            <a:normAutofit/>
          </a:bodyPr>
          <a:lstStyle/>
          <a:p>
            <a:r>
              <a:rPr lang="en-US" sz="6000" b="1" i="1" dirty="0" smtClean="0">
                <a:solidFill>
                  <a:srgbClr val="C00000"/>
                </a:solidFill>
                <a:effectLst>
                  <a:outerShdw blurRad="38100" dist="38100" dir="2700000" algn="tl">
                    <a:srgbClr val="000000">
                      <a:alpha val="43137"/>
                    </a:srgbClr>
                  </a:outerShdw>
                </a:effectLst>
              </a:rPr>
              <a:t>Places of Refuge</a:t>
            </a:r>
            <a:endParaRPr lang="en-US" sz="6000" b="1" i="1"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noAutofit/>
          </a:bodyPr>
          <a:lstStyle/>
          <a:p>
            <a:r>
              <a:rPr lang="en-US" sz="6600" b="1" dirty="0" smtClean="0">
                <a:solidFill>
                  <a:srgbClr val="C00000"/>
                </a:solidFill>
              </a:rPr>
              <a:t>Plants of Renown</a:t>
            </a:r>
            <a:endParaRPr lang="en-US" sz="6600" b="1" dirty="0">
              <a:solidFill>
                <a:srgbClr val="C00000"/>
              </a:solidFill>
            </a:endParaRPr>
          </a:p>
        </p:txBody>
      </p:sp>
      <p:sp>
        <p:nvSpPr>
          <p:cNvPr id="3" name="Content Placeholder 2"/>
          <p:cNvSpPr>
            <a:spLocks noGrp="1"/>
          </p:cNvSpPr>
          <p:nvPr>
            <p:ph idx="1"/>
          </p:nvPr>
        </p:nvSpPr>
        <p:spPr>
          <a:xfrm>
            <a:off x="457200" y="2249424"/>
            <a:ext cx="4114800" cy="4325112"/>
          </a:xfrm>
        </p:spPr>
        <p:txBody>
          <a:bodyPr/>
          <a:lstStyle/>
          <a:p>
            <a:pPr>
              <a:buNone/>
            </a:pPr>
            <a:r>
              <a:rPr lang="en-US" b="1" dirty="0" smtClean="0">
                <a:solidFill>
                  <a:srgbClr val="C00000"/>
                </a:solidFill>
              </a:rPr>
              <a:t>D&amp;C 124: 60,61</a:t>
            </a:r>
          </a:p>
          <a:p>
            <a:pPr>
              <a:buNone/>
            </a:pPr>
            <a:r>
              <a:rPr lang="en-US" b="1" dirty="0" smtClean="0">
                <a:solidFill>
                  <a:srgbClr val="C00000"/>
                </a:solidFill>
              </a:rPr>
              <a:t>Isaiah 63:1-3</a:t>
            </a:r>
            <a:endParaRPr lang="en-US" b="1" dirty="0">
              <a:solidFill>
                <a:srgbClr val="C00000"/>
              </a:solidFill>
            </a:endParaRPr>
          </a:p>
        </p:txBody>
      </p:sp>
      <p:pic>
        <p:nvPicPr>
          <p:cNvPr id="33794" name="Picture 2" descr="http://cf.juggle-images.com/fit/white/600x600/wg-joseph-smith-jr-4.jpg"/>
          <p:cNvPicPr>
            <a:picLocks noChangeAspect="1" noChangeArrowheads="1"/>
          </p:cNvPicPr>
          <p:nvPr/>
        </p:nvPicPr>
        <p:blipFill>
          <a:blip r:embed="rId3" cstate="print"/>
          <a:srcRect/>
          <a:stretch>
            <a:fillRect/>
          </a:stretch>
        </p:blipFill>
        <p:spPr bwMode="auto">
          <a:xfrm>
            <a:off x="3886200" y="1891800"/>
            <a:ext cx="4419600" cy="46110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sp>
        <p:nvSpPr>
          <p:cNvPr id="3" name="Content Placeholder 2"/>
          <p:cNvSpPr>
            <a:spLocks noGrp="1"/>
          </p:cNvSpPr>
          <p:nvPr>
            <p:ph idx="1"/>
          </p:nvPr>
        </p:nvSpPr>
        <p:spPr>
          <a:xfrm>
            <a:off x="152400" y="3352800"/>
            <a:ext cx="8763000" cy="3221736"/>
          </a:xfrm>
        </p:spPr>
        <p:txBody>
          <a:bodyPr>
            <a:normAutofit fontScale="47500" lnSpcReduction="20000"/>
          </a:bodyPr>
          <a:lstStyle/>
          <a:p>
            <a:r>
              <a:rPr lang="en-US" b="1" dirty="0" smtClean="0">
                <a:solidFill>
                  <a:srgbClr val="C00000"/>
                </a:solidFill>
              </a:rPr>
              <a:t>Ancient lore has suggested that the Vikings used special crystals to find their way under less-than-sunny skies. Though none of these so-called "sunstones" have ever been found at Viking archaeological sites, a crystal uncovered in a British shipwreck could help prove they did indeed exist.</a:t>
            </a:r>
          </a:p>
          <a:p>
            <a:r>
              <a:rPr lang="en-US" b="1" dirty="0" smtClean="0">
                <a:solidFill>
                  <a:srgbClr val="C00000"/>
                </a:solidFill>
              </a:rPr>
              <a:t>If </a:t>
            </a:r>
            <a:r>
              <a:rPr lang="en-US" b="1" dirty="0" smtClean="0">
                <a:solidFill>
                  <a:srgbClr val="C00000"/>
                </a:solidFill>
              </a:rPr>
              <a:t>you were to look at someone's face through a clear chunk of Icelandic spar, you would see two faces.</a:t>
            </a:r>
          </a:p>
          <a:p>
            <a:r>
              <a:rPr lang="en-US" b="1" dirty="0" smtClean="0">
                <a:solidFill>
                  <a:srgbClr val="C00000"/>
                </a:solidFill>
              </a:rPr>
              <a:t>A chemical analysis confirmed that the stone was Icelandic Spar, or calcite crystal, believed to be the Vikings' mineral of choice for their fabled sunstones, mentioned in the 13th-century Viking saga of Saint Olaf.</a:t>
            </a:r>
          </a:p>
          <a:p>
            <a:r>
              <a:rPr lang="en-US" b="1" dirty="0" smtClean="0">
                <a:solidFill>
                  <a:srgbClr val="C00000"/>
                </a:solidFill>
              </a:rPr>
              <a:t>Because </a:t>
            </a:r>
            <a:r>
              <a:rPr lang="en-US" b="1" dirty="0" smtClean="0">
                <a:solidFill>
                  <a:srgbClr val="C00000"/>
                </a:solidFill>
              </a:rPr>
              <a:t>of the </a:t>
            </a:r>
            <a:r>
              <a:rPr lang="en-US" b="1" dirty="0" smtClean="0">
                <a:solidFill>
                  <a:srgbClr val="C00000"/>
                </a:solidFill>
              </a:rPr>
              <a:t>shape </a:t>
            </a:r>
            <a:r>
              <a:rPr lang="en-US" b="1" dirty="0" smtClean="0">
                <a:solidFill>
                  <a:srgbClr val="C00000"/>
                </a:solidFill>
              </a:rPr>
              <a:t>of calcite crystals, "they refract or polarize light in such a way to create a double </a:t>
            </a:r>
            <a:r>
              <a:rPr lang="en-US" b="1" dirty="0" smtClean="0">
                <a:solidFill>
                  <a:srgbClr val="C00000"/>
                </a:solidFill>
              </a:rPr>
              <a:t>image This </a:t>
            </a:r>
            <a:r>
              <a:rPr lang="en-US" b="1" dirty="0" smtClean="0">
                <a:solidFill>
                  <a:srgbClr val="C00000"/>
                </a:solidFill>
              </a:rPr>
              <a:t>means that if you were to look at someone's face through a clear chunk of Icelandic spar, you would see two faces. But if the crystal is held in just the right position, the double image becomes a single image and you know the crystal is pointing </a:t>
            </a:r>
            <a:r>
              <a:rPr lang="en-US" b="1" dirty="0" smtClean="0">
                <a:solidFill>
                  <a:srgbClr val="C00000"/>
                </a:solidFill>
              </a:rPr>
              <a:t>east-west…</a:t>
            </a:r>
            <a:endParaRPr lang="en-US" b="1" dirty="0" smtClean="0">
              <a:solidFill>
                <a:srgbClr val="C00000"/>
              </a:solidFill>
            </a:endParaRPr>
          </a:p>
          <a:p>
            <a:r>
              <a:rPr lang="en-US" b="1" dirty="0" smtClean="0">
                <a:solidFill>
                  <a:srgbClr val="C00000"/>
                </a:solidFill>
              </a:rPr>
              <a:t>European </a:t>
            </a:r>
            <a:r>
              <a:rPr lang="en-US" b="1" dirty="0" smtClean="0">
                <a:solidFill>
                  <a:srgbClr val="C00000"/>
                </a:solidFill>
              </a:rPr>
              <a:t>seafarers had not fully figured out magnetic compasses for navigation until the end of 16th century. The researchers say the crystal might have been used on board the Elizabethan ship to help correct for errors with a magnetic </a:t>
            </a:r>
            <a:r>
              <a:rPr lang="en-US" b="1" dirty="0" smtClean="0">
                <a:solidFill>
                  <a:srgbClr val="C00000"/>
                </a:solidFill>
              </a:rPr>
              <a:t>compass</a:t>
            </a:r>
            <a:endParaRPr lang="en-US" b="1" dirty="0" smtClean="0">
              <a:solidFill>
                <a:srgbClr val="C00000"/>
              </a:solidFill>
            </a:endParaRPr>
          </a:p>
        </p:txBody>
      </p:sp>
      <p:pic>
        <p:nvPicPr>
          <p:cNvPr id="23554" name="Picture 2" descr="viking-crystal"/>
          <p:cNvPicPr>
            <a:picLocks noChangeAspect="1" noChangeArrowheads="1"/>
          </p:cNvPicPr>
          <p:nvPr/>
        </p:nvPicPr>
        <p:blipFill>
          <a:blip r:embed="rId3" cstate="print"/>
          <a:srcRect/>
          <a:stretch>
            <a:fillRect/>
          </a:stretch>
        </p:blipFill>
        <p:spPr bwMode="auto">
          <a:xfrm>
            <a:off x="3581400" y="0"/>
            <a:ext cx="5562600" cy="31268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India</a:t>
            </a:r>
            <a:endParaRPr lang="en-US" dirty="0"/>
          </a:p>
        </p:txBody>
      </p:sp>
      <p:sp>
        <p:nvSpPr>
          <p:cNvPr id="3" name="Content Placeholder 2"/>
          <p:cNvSpPr>
            <a:spLocks noGrp="1"/>
          </p:cNvSpPr>
          <p:nvPr>
            <p:ph idx="1"/>
          </p:nvPr>
        </p:nvSpPr>
        <p:spPr>
          <a:xfrm>
            <a:off x="3581400" y="1219200"/>
            <a:ext cx="5334000" cy="5355336"/>
          </a:xfrm>
        </p:spPr>
        <p:txBody>
          <a:bodyPr>
            <a:normAutofit fontScale="55000" lnSpcReduction="20000"/>
          </a:bodyPr>
          <a:lstStyle/>
          <a:p>
            <a:r>
              <a:rPr lang="en-US" sz="3300" b="1" dirty="0" smtClean="0"/>
              <a:t>The world's biggest religious festival concluded on Sunday with nearly two million pilgrims taking a dip in an Indian holy river that washed away the sins of 120 million people in the last 60 days.</a:t>
            </a:r>
          </a:p>
          <a:p>
            <a:r>
              <a:rPr lang="en-US" sz="3300" b="1" dirty="0" smtClean="0"/>
              <a:t>The </a:t>
            </a:r>
            <a:r>
              <a:rPr lang="en-US" sz="3300" b="1" dirty="0" err="1" smtClean="0"/>
              <a:t>Kumbh</a:t>
            </a:r>
            <a:r>
              <a:rPr lang="en-US" sz="3300" b="1" dirty="0" smtClean="0"/>
              <a:t> </a:t>
            </a:r>
            <a:r>
              <a:rPr lang="en-US" sz="3300" b="1" dirty="0" err="1" smtClean="0"/>
              <a:t>Mela</a:t>
            </a:r>
            <a:r>
              <a:rPr lang="en-US" sz="3300" b="1" dirty="0" smtClean="0"/>
              <a:t>, celebrated every 12 years at the conjunction of two sacred rivers on the outskirts of the northern Indian city of Allahabad, drew massive crowds of devotees, ascetics and foreign tourists.</a:t>
            </a:r>
          </a:p>
          <a:p>
            <a:r>
              <a:rPr lang="en-US" sz="3300" b="1" dirty="0" smtClean="0"/>
              <a:t>The two-month-long </a:t>
            </a:r>
            <a:r>
              <a:rPr lang="en-US" sz="3300" b="1" dirty="0" err="1" smtClean="0"/>
              <a:t>Kumbh</a:t>
            </a:r>
            <a:r>
              <a:rPr lang="en-US" sz="3300" b="1" dirty="0" smtClean="0"/>
              <a:t> </a:t>
            </a:r>
            <a:r>
              <a:rPr lang="en-US" sz="3300" b="1" dirty="0" err="1" smtClean="0"/>
              <a:t>Mela</a:t>
            </a:r>
            <a:r>
              <a:rPr lang="en-US" sz="3300" b="1" dirty="0" smtClean="0"/>
              <a:t> ended on the occasion </a:t>
            </a:r>
            <a:r>
              <a:rPr lang="en-US" sz="3300" b="1" dirty="0" smtClean="0"/>
              <a:t>of a </a:t>
            </a:r>
            <a:r>
              <a:rPr lang="en-US" sz="3300" b="1" dirty="0" smtClean="0"/>
              <a:t>major Hindu festival celebrated across India and Nepal.</a:t>
            </a:r>
          </a:p>
          <a:p>
            <a:r>
              <a:rPr lang="en-US" sz="3300" b="1" dirty="0" smtClean="0"/>
              <a:t>Authorities at the festival on Sunday said the last batch of holy men marked the end of the </a:t>
            </a:r>
            <a:r>
              <a:rPr lang="en-US" sz="3300" b="1" dirty="0" err="1" smtClean="0"/>
              <a:t>Kumbh</a:t>
            </a:r>
            <a:r>
              <a:rPr lang="en-US" sz="3300" b="1" dirty="0" smtClean="0"/>
              <a:t> by plunging into the river Ganges </a:t>
            </a:r>
            <a:r>
              <a:rPr lang="en-US" sz="3300" b="1" dirty="0" smtClean="0"/>
              <a:t>….</a:t>
            </a:r>
            <a:endParaRPr lang="en-US" sz="3300" b="1" dirty="0" smtClean="0"/>
          </a:p>
          <a:p>
            <a:pPr>
              <a:buNone/>
            </a:pPr>
            <a:endParaRPr lang="en-US" dirty="0"/>
          </a:p>
        </p:txBody>
      </p:sp>
      <p:pic>
        <p:nvPicPr>
          <p:cNvPr id="21506" name="Picture 2" descr="Bihari Hindu priests perform a ritual during the Maha Kumbh festival in Allahabad on March 6, 2013"/>
          <p:cNvPicPr>
            <a:picLocks noChangeAspect="1" noChangeArrowheads="1"/>
          </p:cNvPicPr>
          <p:nvPr/>
        </p:nvPicPr>
        <p:blipFill>
          <a:blip r:embed="rId3" cstate="print"/>
          <a:srcRect/>
          <a:stretch>
            <a:fillRect/>
          </a:stretch>
        </p:blipFill>
        <p:spPr bwMode="auto">
          <a:xfrm>
            <a:off x="304801" y="1357877"/>
            <a:ext cx="3394470" cy="53974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467600" cy="1066800"/>
          </a:xfrm>
        </p:spPr>
        <p:txBody>
          <a:bodyPr>
            <a:normAutofit/>
          </a:bodyPr>
          <a:lstStyle/>
          <a:p>
            <a:r>
              <a:rPr lang="en-US" sz="5400" b="1" dirty="0" smtClean="0">
                <a:solidFill>
                  <a:srgbClr val="7030A0"/>
                </a:solidFill>
              </a:rPr>
              <a:t>Baptisms for the Dead</a:t>
            </a:r>
            <a:endParaRPr lang="en-US" sz="5400" b="1" dirty="0">
              <a:solidFill>
                <a:srgbClr val="7030A0"/>
              </a:solidFill>
            </a:endParaRPr>
          </a:p>
        </p:txBody>
      </p:sp>
      <p:sp>
        <p:nvSpPr>
          <p:cNvPr id="3" name="Content Placeholder 2"/>
          <p:cNvSpPr>
            <a:spLocks noGrp="1"/>
          </p:cNvSpPr>
          <p:nvPr>
            <p:ph idx="1"/>
          </p:nvPr>
        </p:nvSpPr>
        <p:spPr>
          <a:xfrm>
            <a:off x="4191000" y="1981200"/>
            <a:ext cx="4800600" cy="4267200"/>
          </a:xfrm>
        </p:spPr>
        <p:txBody>
          <a:bodyPr>
            <a:normAutofit/>
          </a:bodyPr>
          <a:lstStyle/>
          <a:p>
            <a:pPr>
              <a:buNone/>
            </a:pPr>
            <a:r>
              <a:rPr lang="en-US" sz="4000" b="1" dirty="0" smtClean="0">
                <a:solidFill>
                  <a:srgbClr val="002060"/>
                </a:solidFill>
              </a:rPr>
              <a:t>D&amp;C 124:26-29</a:t>
            </a:r>
            <a:endParaRPr lang="en-US" sz="4000" b="1" dirty="0">
              <a:solidFill>
                <a:srgbClr val="002060"/>
              </a:solidFill>
            </a:endParaRPr>
          </a:p>
        </p:txBody>
      </p:sp>
      <p:pic>
        <p:nvPicPr>
          <p:cNvPr id="33794" name="Picture 2" descr="http://3.bp.blogspot.com/_zVu0FGxQvzg/TBRx4nBmydI/AAAAAAAABhI/79uasn_Srp0/s1600/SLC+Temple+Baptismal+Font.jpg"/>
          <p:cNvPicPr>
            <a:picLocks noChangeAspect="1" noChangeArrowheads="1"/>
          </p:cNvPicPr>
          <p:nvPr/>
        </p:nvPicPr>
        <p:blipFill>
          <a:blip r:embed="rId3" cstate="print"/>
          <a:srcRect/>
          <a:stretch>
            <a:fillRect/>
          </a:stretch>
        </p:blipFill>
        <p:spPr bwMode="auto">
          <a:xfrm>
            <a:off x="152400" y="1752600"/>
            <a:ext cx="4041680" cy="3657600"/>
          </a:xfrm>
          <a:prstGeom prst="rect">
            <a:avLst/>
          </a:prstGeom>
          <a:noFill/>
        </p:spPr>
      </p:pic>
      <p:pic>
        <p:nvPicPr>
          <p:cNvPr id="33798" name="Picture 6" descr="http://blog.world-mysteries.com/wp-content/uploads/2011/12/brazen_sea_temple.jpg"/>
          <p:cNvPicPr>
            <a:picLocks noChangeAspect="1" noChangeArrowheads="1"/>
          </p:cNvPicPr>
          <p:nvPr/>
        </p:nvPicPr>
        <p:blipFill>
          <a:blip r:embed="rId4" cstate="print"/>
          <a:srcRect/>
          <a:stretch>
            <a:fillRect/>
          </a:stretch>
        </p:blipFill>
        <p:spPr bwMode="auto">
          <a:xfrm>
            <a:off x="4495800" y="3200400"/>
            <a:ext cx="4191000" cy="28805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r>
              <a:rPr lang="en-US" dirty="0" smtClean="0"/>
              <a:t>Michael Wilcox</a:t>
            </a:r>
            <a:endParaRPr lang="en-US" dirty="0"/>
          </a:p>
        </p:txBody>
      </p:sp>
      <p:sp>
        <p:nvSpPr>
          <p:cNvPr id="3" name="Content Placeholder 2"/>
          <p:cNvSpPr>
            <a:spLocks noGrp="1"/>
          </p:cNvSpPr>
          <p:nvPr>
            <p:ph idx="1"/>
          </p:nvPr>
        </p:nvSpPr>
        <p:spPr>
          <a:xfrm>
            <a:off x="152400" y="1524000"/>
            <a:ext cx="4648200" cy="5334000"/>
          </a:xfrm>
        </p:spPr>
        <p:txBody>
          <a:bodyPr>
            <a:normAutofit fontScale="70000" lnSpcReduction="20000"/>
          </a:bodyPr>
          <a:lstStyle/>
          <a:p>
            <a:pPr>
              <a:buNone/>
            </a:pPr>
            <a:r>
              <a:rPr lang="en-US" b="1" dirty="0" smtClean="0">
                <a:solidFill>
                  <a:srgbClr val="C00000"/>
                </a:solidFill>
              </a:rPr>
              <a:t>The…font rests securely on the strong backs of the twelve oxen. They represent the tribes of Israel and we belong to those tribes. </a:t>
            </a:r>
          </a:p>
          <a:p>
            <a:pPr>
              <a:buNone/>
            </a:pPr>
            <a:r>
              <a:rPr lang="en-US" b="1" dirty="0" smtClean="0">
                <a:solidFill>
                  <a:srgbClr val="C00000"/>
                </a:solidFill>
              </a:rPr>
              <a:t>It is totally appropriate that the font should be so situated. The saving ordinances for the world rest of the backs made strong by the blessings of the Restoration. </a:t>
            </a:r>
          </a:p>
          <a:p>
            <a:pPr>
              <a:buNone/>
            </a:pPr>
            <a:r>
              <a:rPr lang="en-US" b="1" dirty="0" smtClean="0">
                <a:solidFill>
                  <a:srgbClr val="C00000"/>
                </a:solidFill>
              </a:rPr>
              <a:t>That weight will not be removed until every child of God is found. </a:t>
            </a:r>
          </a:p>
          <a:p>
            <a:pPr>
              <a:buNone/>
            </a:pPr>
            <a:r>
              <a:rPr lang="en-US" b="1" dirty="0" smtClean="0">
                <a:solidFill>
                  <a:srgbClr val="C00000"/>
                </a:solidFill>
              </a:rPr>
              <a:t>With our heads directed to the four points of the compass, we desire and invite all to receive the ordinances that open the sanctifying power of the Atonement.</a:t>
            </a:r>
          </a:p>
          <a:p>
            <a:pPr>
              <a:buNone/>
            </a:pPr>
            <a:r>
              <a:rPr lang="en-US" sz="1300" b="1" dirty="0" smtClean="0">
                <a:solidFill>
                  <a:srgbClr val="C00000"/>
                </a:solidFill>
              </a:rPr>
              <a:t>			</a:t>
            </a:r>
            <a:r>
              <a:rPr lang="en-US" sz="1300" dirty="0" smtClean="0"/>
              <a:t>	House of Glory, 124</a:t>
            </a:r>
            <a:endParaRPr lang="en-US" sz="1300" dirty="0"/>
          </a:p>
        </p:txBody>
      </p:sp>
      <p:pic>
        <p:nvPicPr>
          <p:cNvPr id="25602" name="Picture 2" descr="http://4.bp.blogspot.com/-dazpyY7VowM/Tz3gIGyjD0I/AAAAAAAABro/Elcn5aai4uM/s400/LDS+Baptism+for+the+dead+-+baptismal+font.jpg"/>
          <p:cNvPicPr>
            <a:picLocks noChangeAspect="1" noChangeArrowheads="1"/>
          </p:cNvPicPr>
          <p:nvPr/>
        </p:nvPicPr>
        <p:blipFill>
          <a:blip r:embed="rId3" cstate="print"/>
          <a:srcRect/>
          <a:stretch>
            <a:fillRect/>
          </a:stretch>
        </p:blipFill>
        <p:spPr bwMode="auto">
          <a:xfrm>
            <a:off x="4800600" y="1066800"/>
            <a:ext cx="4114800" cy="56808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smtClean="0">
                <a:solidFill>
                  <a:srgbClr val="C00000"/>
                </a:solidFill>
              </a:rPr>
              <a:t>Divine Pattern</a:t>
            </a:r>
            <a:endParaRPr lang="en-US" b="1" dirty="0">
              <a:solidFill>
                <a:srgbClr val="C00000"/>
              </a:solidFill>
            </a:endParaRPr>
          </a:p>
        </p:txBody>
      </p:sp>
      <p:sp>
        <p:nvSpPr>
          <p:cNvPr id="3" name="Content Placeholder 2"/>
          <p:cNvSpPr>
            <a:spLocks noGrp="1"/>
          </p:cNvSpPr>
          <p:nvPr>
            <p:ph idx="1"/>
          </p:nvPr>
        </p:nvSpPr>
        <p:spPr>
          <a:xfrm>
            <a:off x="152400" y="1600200"/>
            <a:ext cx="4114800" cy="5105400"/>
          </a:xfrm>
        </p:spPr>
        <p:txBody>
          <a:bodyPr>
            <a:normAutofit fontScale="92500" lnSpcReduction="20000"/>
          </a:bodyPr>
          <a:lstStyle/>
          <a:p>
            <a:pPr>
              <a:buNone/>
            </a:pPr>
            <a:r>
              <a:rPr lang="en-US" b="1" u="sng" dirty="0" smtClean="0">
                <a:solidFill>
                  <a:srgbClr val="002060"/>
                </a:solidFill>
              </a:rPr>
              <a:t>D&amp;C 124: 43,44</a:t>
            </a:r>
          </a:p>
          <a:p>
            <a:pPr>
              <a:buNone/>
            </a:pPr>
            <a:r>
              <a:rPr lang="en-US" b="1" dirty="0" smtClean="0">
                <a:solidFill>
                  <a:srgbClr val="002060"/>
                </a:solidFill>
              </a:rPr>
              <a:t>And ye shall build [the temple] on the place where you have contemplated building it, </a:t>
            </a:r>
          </a:p>
          <a:p>
            <a:pPr>
              <a:buNone/>
            </a:pPr>
            <a:r>
              <a:rPr lang="en-US" b="1" dirty="0" smtClean="0">
                <a:solidFill>
                  <a:srgbClr val="002060"/>
                </a:solidFill>
              </a:rPr>
              <a:t>for that is the spot which </a:t>
            </a:r>
            <a:r>
              <a:rPr lang="en-US" b="1" dirty="0" smtClean="0">
                <a:solidFill>
                  <a:srgbClr val="C00000"/>
                </a:solidFill>
              </a:rPr>
              <a:t>I have </a:t>
            </a:r>
            <a:r>
              <a:rPr lang="en-US" b="1" u="sng" dirty="0" smtClean="0">
                <a:solidFill>
                  <a:srgbClr val="C00000"/>
                </a:solidFill>
              </a:rPr>
              <a:t>chosen</a:t>
            </a:r>
            <a:r>
              <a:rPr lang="en-US" b="1" dirty="0" smtClean="0">
                <a:solidFill>
                  <a:srgbClr val="C00000"/>
                </a:solidFill>
              </a:rPr>
              <a:t> </a:t>
            </a:r>
            <a:r>
              <a:rPr lang="en-US" b="1" dirty="0" smtClean="0">
                <a:solidFill>
                  <a:srgbClr val="002060"/>
                </a:solidFill>
              </a:rPr>
              <a:t>for you to build it.</a:t>
            </a:r>
          </a:p>
          <a:p>
            <a:pPr>
              <a:buNone/>
            </a:pPr>
            <a:r>
              <a:rPr lang="en-US" b="1" dirty="0" smtClean="0">
                <a:solidFill>
                  <a:srgbClr val="C00000"/>
                </a:solidFill>
              </a:rPr>
              <a:t>If you </a:t>
            </a:r>
            <a:r>
              <a:rPr lang="en-US" b="1" u="sng" dirty="0" smtClean="0">
                <a:solidFill>
                  <a:srgbClr val="C00000"/>
                </a:solidFill>
              </a:rPr>
              <a:t>labor</a:t>
            </a:r>
            <a:r>
              <a:rPr lang="en-US" b="1" dirty="0" smtClean="0">
                <a:solidFill>
                  <a:srgbClr val="C00000"/>
                </a:solidFill>
              </a:rPr>
              <a:t> </a:t>
            </a:r>
            <a:r>
              <a:rPr lang="en-US" b="1" dirty="0" smtClean="0">
                <a:solidFill>
                  <a:srgbClr val="002060"/>
                </a:solidFill>
              </a:rPr>
              <a:t>with all your might, </a:t>
            </a:r>
          </a:p>
          <a:p>
            <a:pPr>
              <a:buNone/>
            </a:pPr>
            <a:r>
              <a:rPr lang="en-US" b="1" dirty="0" smtClean="0">
                <a:solidFill>
                  <a:srgbClr val="C00000"/>
                </a:solidFill>
              </a:rPr>
              <a:t>I will </a:t>
            </a:r>
            <a:r>
              <a:rPr lang="en-US" b="1" u="sng" dirty="0" smtClean="0">
                <a:solidFill>
                  <a:srgbClr val="C00000"/>
                </a:solidFill>
              </a:rPr>
              <a:t>consecrate</a:t>
            </a:r>
            <a:r>
              <a:rPr lang="en-US" b="1" dirty="0" smtClean="0">
                <a:solidFill>
                  <a:srgbClr val="C00000"/>
                </a:solidFill>
              </a:rPr>
              <a:t> </a:t>
            </a:r>
            <a:r>
              <a:rPr lang="en-US" b="1" dirty="0" smtClean="0">
                <a:solidFill>
                  <a:srgbClr val="002060"/>
                </a:solidFill>
              </a:rPr>
              <a:t>that spot that is shall be made holy.</a:t>
            </a:r>
            <a:endParaRPr lang="en-US" b="1" dirty="0">
              <a:solidFill>
                <a:srgbClr val="002060"/>
              </a:solidFill>
            </a:endParaRPr>
          </a:p>
        </p:txBody>
      </p:sp>
      <p:pic>
        <p:nvPicPr>
          <p:cNvPr id="2050" name="Picture 2" descr="http://chadlawrencenielsen.files.wordpress.com/2012/06/joseph-nauvoo.gif"/>
          <p:cNvPicPr>
            <a:picLocks noChangeAspect="1" noChangeArrowheads="1"/>
          </p:cNvPicPr>
          <p:nvPr/>
        </p:nvPicPr>
        <p:blipFill>
          <a:blip r:embed="rId3" cstate="print"/>
          <a:srcRect/>
          <a:stretch>
            <a:fillRect/>
          </a:stretch>
        </p:blipFill>
        <p:spPr bwMode="auto">
          <a:xfrm>
            <a:off x="4343400" y="1371600"/>
            <a:ext cx="4664413"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2060"/>
                </a:solidFill>
              </a:rPr>
              <a:t>Called and Chosen</a:t>
            </a:r>
            <a:endParaRPr lang="en-US" sz="5400" b="1" dirty="0">
              <a:solidFill>
                <a:srgbClr val="002060"/>
              </a:solidFill>
            </a:endParaRPr>
          </a:p>
        </p:txBody>
      </p:sp>
      <p:sp>
        <p:nvSpPr>
          <p:cNvPr id="3" name="Content Placeholder 2"/>
          <p:cNvSpPr>
            <a:spLocks noGrp="1"/>
          </p:cNvSpPr>
          <p:nvPr>
            <p:ph idx="1"/>
          </p:nvPr>
        </p:nvSpPr>
        <p:spPr>
          <a:xfrm>
            <a:off x="457200" y="2249424"/>
            <a:ext cx="8458200" cy="4325112"/>
          </a:xfrm>
        </p:spPr>
        <p:txBody>
          <a:bodyPr>
            <a:normAutofit/>
          </a:bodyPr>
          <a:lstStyle/>
          <a:p>
            <a:r>
              <a:rPr lang="en-US" sz="3600" b="1" dirty="0" smtClean="0"/>
              <a:t>D&amp;C 121: 34-37</a:t>
            </a:r>
            <a:endParaRPr lang="en-US" sz="3600" b="1" dirty="0"/>
          </a:p>
        </p:txBody>
      </p:sp>
      <p:pic>
        <p:nvPicPr>
          <p:cNvPr id="27650" name="Picture 2" descr="http://bcdownload.gannett.edgesuite.net/stgeorge/44854210001/44854210001_2151925928001_Screen-shot-2013-02-08-at-10-15-52-AM.jpg?pubId=44854210001"/>
          <p:cNvPicPr>
            <a:picLocks noChangeAspect="1" noChangeArrowheads="1"/>
          </p:cNvPicPr>
          <p:nvPr/>
        </p:nvPicPr>
        <p:blipFill>
          <a:blip r:embed="rId3" cstate="print"/>
          <a:srcRect/>
          <a:stretch>
            <a:fillRect/>
          </a:stretch>
        </p:blipFill>
        <p:spPr bwMode="auto">
          <a:xfrm>
            <a:off x="1524000" y="3583463"/>
            <a:ext cx="5410200" cy="31221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Called and/or Chosen… or not!</a:t>
            </a:r>
            <a:endParaRPr lang="en-US" dirty="0"/>
          </a:p>
        </p:txBody>
      </p:sp>
      <p:sp>
        <p:nvSpPr>
          <p:cNvPr id="3" name="Content Placeholder 2"/>
          <p:cNvSpPr>
            <a:spLocks noGrp="1"/>
          </p:cNvSpPr>
          <p:nvPr>
            <p:ph idx="1"/>
          </p:nvPr>
        </p:nvSpPr>
        <p:spPr>
          <a:xfrm>
            <a:off x="304800" y="2249424"/>
            <a:ext cx="4419600" cy="4325112"/>
          </a:xfrm>
        </p:spPr>
        <p:txBody>
          <a:bodyPr>
            <a:normAutofit lnSpcReduction="10000"/>
          </a:bodyPr>
          <a:lstStyle/>
          <a:p>
            <a:pPr>
              <a:buNone/>
            </a:pPr>
            <a:r>
              <a:rPr lang="en-US" sz="3600" b="1" dirty="0" smtClean="0">
                <a:solidFill>
                  <a:srgbClr val="C00000"/>
                </a:solidFill>
              </a:rPr>
              <a:t>Robert Thompson</a:t>
            </a:r>
          </a:p>
          <a:p>
            <a:pPr>
              <a:buNone/>
            </a:pPr>
            <a:r>
              <a:rPr lang="en-US" sz="3600" b="1" dirty="0" smtClean="0">
                <a:solidFill>
                  <a:srgbClr val="C00000"/>
                </a:solidFill>
              </a:rPr>
              <a:t>Hyrum Smith</a:t>
            </a:r>
          </a:p>
          <a:p>
            <a:pPr>
              <a:buNone/>
            </a:pPr>
            <a:r>
              <a:rPr lang="en-US" sz="3600" b="1" dirty="0" smtClean="0">
                <a:solidFill>
                  <a:srgbClr val="C00000"/>
                </a:solidFill>
              </a:rPr>
              <a:t>John C. Bennett</a:t>
            </a:r>
          </a:p>
          <a:p>
            <a:pPr>
              <a:buNone/>
            </a:pPr>
            <a:r>
              <a:rPr lang="en-US" sz="3600" b="1" dirty="0" smtClean="0">
                <a:solidFill>
                  <a:srgbClr val="C00000"/>
                </a:solidFill>
              </a:rPr>
              <a:t>Lyman Wight</a:t>
            </a:r>
          </a:p>
          <a:p>
            <a:pPr>
              <a:buNone/>
            </a:pPr>
            <a:r>
              <a:rPr lang="en-US" sz="3600" b="1" dirty="0" smtClean="0">
                <a:solidFill>
                  <a:srgbClr val="C00000"/>
                </a:solidFill>
              </a:rPr>
              <a:t>William Law</a:t>
            </a:r>
          </a:p>
          <a:p>
            <a:pPr>
              <a:buNone/>
            </a:pPr>
            <a:r>
              <a:rPr lang="en-US" sz="3600" b="1" dirty="0" smtClean="0">
                <a:solidFill>
                  <a:srgbClr val="C00000"/>
                </a:solidFill>
              </a:rPr>
              <a:t>Robert D. Foster</a:t>
            </a:r>
          </a:p>
          <a:p>
            <a:pPr>
              <a:buNone/>
            </a:pPr>
            <a:r>
              <a:rPr lang="en-US" sz="3600" b="1" dirty="0" smtClean="0">
                <a:solidFill>
                  <a:srgbClr val="C00000"/>
                </a:solidFill>
              </a:rPr>
              <a:t>Vinson Knight</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route40.net/images/postcards/ut-salt-lake-city-hotel-utah-2-c1960.jpg"/>
          <p:cNvPicPr>
            <a:picLocks noChangeAspect="1" noChangeArrowheads="1"/>
          </p:cNvPicPr>
          <p:nvPr/>
        </p:nvPicPr>
        <p:blipFill>
          <a:blip r:embed="rId3" cstate="print"/>
          <a:srcRect/>
          <a:stretch>
            <a:fillRect/>
          </a:stretch>
        </p:blipFill>
        <p:spPr bwMode="auto">
          <a:xfrm>
            <a:off x="-1" y="0"/>
            <a:ext cx="9168447" cy="6858000"/>
          </a:xfrm>
          <a:prstGeom prst="rect">
            <a:avLst/>
          </a:prstGeom>
          <a:noFill/>
        </p:spPr>
      </p:pic>
      <p:sp>
        <p:nvSpPr>
          <p:cNvPr id="2" name="Title 1"/>
          <p:cNvSpPr>
            <a:spLocks noGrp="1"/>
          </p:cNvSpPr>
          <p:nvPr>
            <p:ph type="title"/>
          </p:nvPr>
        </p:nvSpPr>
        <p:spPr>
          <a:xfrm>
            <a:off x="7315200" y="990600"/>
            <a:ext cx="3124200" cy="10668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Nauvoo House</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228600"/>
            <a:ext cx="4114800" cy="4325112"/>
          </a:xfrm>
        </p:spPr>
        <p:txBody>
          <a:bodyPr>
            <a:normAutofit/>
          </a:bodyPr>
          <a:lstStyle/>
          <a:p>
            <a:pPr>
              <a:buNone/>
            </a:pPr>
            <a:r>
              <a:rPr lang="en-US" sz="4000" b="1" dirty="0" smtClean="0">
                <a:solidFill>
                  <a:schemeClr val="bg1"/>
                </a:solidFill>
                <a:effectLst>
                  <a:outerShdw blurRad="38100" dist="38100" dir="2700000" algn="tl">
                    <a:srgbClr val="000000">
                      <a:alpha val="43137"/>
                    </a:srgbClr>
                  </a:outerShdw>
                </a:effectLst>
              </a:rPr>
              <a:t>D&amp;C 124: 22-24, 60</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1695</TotalTime>
  <Words>430</Words>
  <Application>Microsoft Office PowerPoint</Application>
  <PresentationFormat>On-screen Show (4:3)</PresentationFormat>
  <Paragraphs>51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Urban</vt:lpstr>
      <vt:lpstr>Places of Refuge</vt:lpstr>
      <vt:lpstr>France….</vt:lpstr>
      <vt:lpstr>India</vt:lpstr>
      <vt:lpstr>Baptisms for the Dead</vt:lpstr>
      <vt:lpstr>Michael Wilcox</vt:lpstr>
      <vt:lpstr>Divine Pattern</vt:lpstr>
      <vt:lpstr>Called and Chosen</vt:lpstr>
      <vt:lpstr>Called and/or Chosen… or not!</vt:lpstr>
      <vt:lpstr>Nauvoo House</vt:lpstr>
      <vt:lpstr>Plants of Renown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of Refuge</dc:title>
  <dc:creator>Kevin</dc:creator>
  <cp:lastModifiedBy>Kevin</cp:lastModifiedBy>
  <cp:revision>141</cp:revision>
  <dcterms:created xsi:type="dcterms:W3CDTF">2013-03-09T14:28:17Z</dcterms:created>
  <dcterms:modified xsi:type="dcterms:W3CDTF">2013-03-10T22:28:21Z</dcterms:modified>
</cp:coreProperties>
</file>