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0" r:id="rId3"/>
    <p:sldId id="271" r:id="rId4"/>
    <p:sldId id="258" r:id="rId5"/>
    <p:sldId id="259" r:id="rId6"/>
    <p:sldId id="261" r:id="rId7"/>
    <p:sldId id="262" r:id="rId8"/>
    <p:sldId id="263" r:id="rId9"/>
    <p:sldId id="264" r:id="rId10"/>
    <p:sldId id="265" r:id="rId11"/>
    <p:sldId id="266" r:id="rId12"/>
    <p:sldId id="267" r:id="rId13"/>
    <p:sldId id="269" r:id="rId14"/>
    <p:sldId id="268" r:id="rId15"/>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inckley" userId="db9532e6e3a68d9c" providerId="LiveId" clId="{0E2A1BC1-2A5C-4243-AEEA-E8271EE1F6DB}"/>
    <pc:docChg chg="custSel addSld modSld">
      <pc:chgData name="Kevin Hinckley" userId="db9532e6e3a68d9c" providerId="LiveId" clId="{0E2A1BC1-2A5C-4243-AEEA-E8271EE1F6DB}" dt="2017-10-06T22:08:55.466" v="510"/>
      <pc:docMkLst>
        <pc:docMk/>
      </pc:docMkLst>
      <pc:sldChg chg="addSp modSp">
        <pc:chgData name="Kevin Hinckley" userId="db9532e6e3a68d9c" providerId="LiveId" clId="{0E2A1BC1-2A5C-4243-AEEA-E8271EE1F6DB}" dt="2017-10-04T17:34:10.131" v="14" actId="14100"/>
        <pc:sldMkLst>
          <pc:docMk/>
          <pc:sldMk cId="2488318972" sldId="256"/>
        </pc:sldMkLst>
        <pc:spChg chg="mod">
          <ac:chgData name="Kevin Hinckley" userId="db9532e6e3a68d9c" providerId="LiveId" clId="{0E2A1BC1-2A5C-4243-AEEA-E8271EE1F6DB}" dt="2017-10-04T17:34:10.131" v="14" actId="14100"/>
          <ac:spMkLst>
            <pc:docMk/>
            <pc:sldMk cId="2488318972" sldId="256"/>
            <ac:spMk id="2" creationId="{00000000-0000-0000-0000-000000000000}"/>
          </ac:spMkLst>
        </pc:spChg>
        <pc:spChg chg="mod">
          <ac:chgData name="Kevin Hinckley" userId="db9532e6e3a68d9c" providerId="LiveId" clId="{0E2A1BC1-2A5C-4243-AEEA-E8271EE1F6DB}" dt="2017-10-04T17:33:52.233" v="3" actId="26606"/>
          <ac:spMkLst>
            <pc:docMk/>
            <pc:sldMk cId="2488318972" sldId="256"/>
            <ac:spMk id="4" creationId="{00000000-0000-0000-0000-000000000000}"/>
          </ac:spMkLst>
        </pc:spChg>
        <pc:spChg chg="add">
          <ac:chgData name="Kevin Hinckley" userId="db9532e6e3a68d9c" providerId="LiveId" clId="{0E2A1BC1-2A5C-4243-AEEA-E8271EE1F6DB}" dt="2017-10-04T17:33:52.233" v="3" actId="26606"/>
          <ac:spMkLst>
            <pc:docMk/>
            <pc:sldMk cId="2488318972" sldId="256"/>
            <ac:spMk id="71" creationId="{B76D919A-FC3E-4B4E-BAF0-ED6CFB8DC4AE}"/>
          </ac:spMkLst>
        </pc:spChg>
        <pc:spChg chg="add">
          <ac:chgData name="Kevin Hinckley" userId="db9532e6e3a68d9c" providerId="LiveId" clId="{0E2A1BC1-2A5C-4243-AEEA-E8271EE1F6DB}" dt="2017-10-04T17:33:52.233" v="3" actId="26606"/>
          <ac:spMkLst>
            <pc:docMk/>
            <pc:sldMk cId="2488318972" sldId="256"/>
            <ac:spMk id="73" creationId="{8F66ACBD-1C82-4782-AA7C-05504DD7DE77}"/>
          </ac:spMkLst>
        </pc:spChg>
        <pc:picChg chg="add mod ord">
          <ac:chgData name="Kevin Hinckley" userId="db9532e6e3a68d9c" providerId="LiveId" clId="{0E2A1BC1-2A5C-4243-AEEA-E8271EE1F6DB}" dt="2017-10-04T17:33:52.233" v="3" actId="26606"/>
          <ac:picMkLst>
            <pc:docMk/>
            <pc:sldMk cId="2488318972" sldId="256"/>
            <ac:picMk id="1026" creationId="{FC5AAF6A-B457-40E4-9368-ACB81A0CCB54}"/>
          </ac:picMkLst>
        </pc:picChg>
      </pc:sldChg>
      <pc:sldChg chg="modSp">
        <pc:chgData name="Kevin Hinckley" userId="db9532e6e3a68d9c" providerId="LiveId" clId="{0E2A1BC1-2A5C-4243-AEEA-E8271EE1F6DB}" dt="2017-10-04T17:33:42.071" v="2" actId="27636"/>
        <pc:sldMkLst>
          <pc:docMk/>
          <pc:sldMk cId="781851667" sldId="266"/>
        </pc:sldMkLst>
        <pc:spChg chg="mod">
          <ac:chgData name="Kevin Hinckley" userId="db9532e6e3a68d9c" providerId="LiveId" clId="{0E2A1BC1-2A5C-4243-AEEA-E8271EE1F6DB}" dt="2017-10-04T17:33:42.071" v="2" actId="27636"/>
          <ac:spMkLst>
            <pc:docMk/>
            <pc:sldMk cId="781851667" sldId="266"/>
            <ac:spMk id="4" creationId="{00000000-0000-0000-0000-000000000000}"/>
          </ac:spMkLst>
        </pc:spChg>
      </pc:sldChg>
      <pc:sldChg chg="addSp modSp add modAnim">
        <pc:chgData name="Kevin Hinckley" userId="db9532e6e3a68d9c" providerId="LiveId" clId="{0E2A1BC1-2A5C-4243-AEEA-E8271EE1F6DB}" dt="2017-10-06T22:08:55.466" v="510"/>
        <pc:sldMkLst>
          <pc:docMk/>
          <pc:sldMk cId="1473580183" sldId="270"/>
        </pc:sldMkLst>
        <pc:spChg chg="mod">
          <ac:chgData name="Kevin Hinckley" userId="db9532e6e3a68d9c" providerId="LiveId" clId="{0E2A1BC1-2A5C-4243-AEEA-E8271EE1F6DB}" dt="2017-10-06T22:08:55.466" v="510"/>
          <ac:spMkLst>
            <pc:docMk/>
            <pc:sldMk cId="1473580183" sldId="270"/>
            <ac:spMk id="2" creationId="{5140AB57-2E2C-4B40-8B1F-D0136C9FBAC5}"/>
          </ac:spMkLst>
        </pc:spChg>
        <pc:spChg chg="mod">
          <ac:chgData name="Kevin Hinckley" userId="db9532e6e3a68d9c" providerId="LiveId" clId="{0E2A1BC1-2A5C-4243-AEEA-E8271EE1F6DB}" dt="2017-10-06T22:08:46.347" v="508" actId="27636"/>
          <ac:spMkLst>
            <pc:docMk/>
            <pc:sldMk cId="1473580183" sldId="270"/>
            <ac:spMk id="3" creationId="{3CD2052C-FEFA-4722-993B-4640F44D7E7A}"/>
          </ac:spMkLst>
        </pc:spChg>
        <pc:spChg chg="add">
          <ac:chgData name="Kevin Hinckley" userId="db9532e6e3a68d9c" providerId="LiveId" clId="{0E2A1BC1-2A5C-4243-AEEA-E8271EE1F6DB}" dt="2017-10-04T17:44:46.877" v="468" actId="26606"/>
          <ac:spMkLst>
            <pc:docMk/>
            <pc:sldMk cId="1473580183" sldId="270"/>
            <ac:spMk id="71" creationId="{5CF81D86-BDBA-477C-B7DD-8D359BB9965B}"/>
          </ac:spMkLst>
        </pc:spChg>
        <pc:spChg chg="add">
          <ac:chgData name="Kevin Hinckley" userId="db9532e6e3a68d9c" providerId="LiveId" clId="{0E2A1BC1-2A5C-4243-AEEA-E8271EE1F6DB}" dt="2017-10-04T17:44:46.877" v="468" actId="26606"/>
          <ac:spMkLst>
            <pc:docMk/>
            <pc:sldMk cId="1473580183" sldId="270"/>
            <ac:spMk id="73" creationId="{03B29638-4838-4B9B-B9DB-96E542BAF3E6}"/>
          </ac:spMkLst>
        </pc:spChg>
        <pc:spChg chg="add">
          <ac:chgData name="Kevin Hinckley" userId="db9532e6e3a68d9c" providerId="LiveId" clId="{0E2A1BC1-2A5C-4243-AEEA-E8271EE1F6DB}" dt="2017-10-04T17:44:46.877" v="468" actId="26606"/>
          <ac:spMkLst>
            <pc:docMk/>
            <pc:sldMk cId="1473580183" sldId="270"/>
            <ac:spMk id="75" creationId="{88AA064E-5F6E-4024-BC28-EDDC3DFC70E1}"/>
          </ac:spMkLst>
        </pc:spChg>
        <pc:picChg chg="add mod ord">
          <ac:chgData name="Kevin Hinckley" userId="db9532e6e3a68d9c" providerId="LiveId" clId="{0E2A1BC1-2A5C-4243-AEEA-E8271EE1F6DB}" dt="2017-10-04T17:44:46.877" v="468" actId="26606"/>
          <ac:picMkLst>
            <pc:docMk/>
            <pc:sldMk cId="1473580183" sldId="270"/>
            <ac:picMk id="2050" creationId="{22632DF6-8233-46A2-AD2D-A6CF68C11230}"/>
          </ac:picMkLst>
        </pc:picChg>
        <pc:cxnChg chg="add">
          <ac:chgData name="Kevin Hinckley" userId="db9532e6e3a68d9c" providerId="LiveId" clId="{0E2A1BC1-2A5C-4243-AEEA-E8271EE1F6DB}" dt="2017-10-04T17:44:46.877" v="468" actId="26606"/>
          <ac:cxnSpMkLst>
            <pc:docMk/>
            <pc:sldMk cId="1473580183" sldId="270"/>
            <ac:cxnSpMk id="77" creationId="{C65F3E9C-EF11-4F8F-A621-399C7A3E6401}"/>
          </ac:cxnSpMkLst>
        </pc:cxnChg>
      </pc:sldChg>
      <pc:sldChg chg="addSp delSp modSp add">
        <pc:chgData name="Kevin Hinckley" userId="db9532e6e3a68d9c" providerId="LiveId" clId="{0E2A1BC1-2A5C-4243-AEEA-E8271EE1F6DB}" dt="2017-10-06T22:06:57.967" v="506" actId="20577"/>
        <pc:sldMkLst>
          <pc:docMk/>
          <pc:sldMk cId="719079933" sldId="271"/>
        </pc:sldMkLst>
        <pc:spChg chg="mod ord">
          <ac:chgData name="Kevin Hinckley" userId="db9532e6e3a68d9c" providerId="LiveId" clId="{0E2A1BC1-2A5C-4243-AEEA-E8271EE1F6DB}" dt="2017-10-06T22:06:57.967" v="506" actId="20577"/>
          <ac:spMkLst>
            <pc:docMk/>
            <pc:sldMk cId="719079933" sldId="271"/>
            <ac:spMk id="2" creationId="{4C0D8A44-DEEB-444A-80A4-98C3FC5D6639}"/>
          </ac:spMkLst>
        </pc:spChg>
        <pc:spChg chg="del">
          <ac:chgData name="Kevin Hinckley" userId="db9532e6e3a68d9c" providerId="LiveId" clId="{0E2A1BC1-2A5C-4243-AEEA-E8271EE1F6DB}" dt="2017-10-04T17:46:14.893" v="480"/>
          <ac:spMkLst>
            <pc:docMk/>
            <pc:sldMk cId="719079933" sldId="271"/>
            <ac:spMk id="3" creationId="{7A5882BB-1C6D-4806-AB82-834411C242D5}"/>
          </ac:spMkLst>
        </pc:spChg>
        <pc:spChg chg="add">
          <ac:chgData name="Kevin Hinckley" userId="db9532e6e3a68d9c" providerId="LiveId" clId="{0E2A1BC1-2A5C-4243-AEEA-E8271EE1F6DB}" dt="2017-10-06T22:06:42.755" v="489" actId="26606"/>
          <ac:spMkLst>
            <pc:docMk/>
            <pc:sldMk cId="719079933" sldId="271"/>
            <ac:spMk id="12" creationId="{00000000-0000-0000-0000-000000000000}"/>
          </ac:spMkLst>
        </pc:spChg>
        <pc:spChg chg="add">
          <ac:chgData name="Kevin Hinckley" userId="db9532e6e3a68d9c" providerId="LiveId" clId="{0E2A1BC1-2A5C-4243-AEEA-E8271EE1F6DB}" dt="2017-10-06T22:06:42.755" v="489" actId="26606"/>
          <ac:spMkLst>
            <pc:docMk/>
            <pc:sldMk cId="719079933" sldId="271"/>
            <ac:spMk id="14" creationId="{CF6BB2E5-F5C5-4876-9282-B0246E035740}"/>
          </ac:spMkLst>
        </pc:spChg>
        <pc:spChg chg="add">
          <ac:chgData name="Kevin Hinckley" userId="db9532e6e3a68d9c" providerId="LiveId" clId="{0E2A1BC1-2A5C-4243-AEEA-E8271EE1F6DB}" dt="2017-10-06T22:06:42.755" v="489" actId="26606"/>
          <ac:spMkLst>
            <pc:docMk/>
            <pc:sldMk cId="719079933" sldId="271"/>
            <ac:spMk id="16" creationId="{6E53EAE7-3851-4CE7-BE81-EF90F19EF019}"/>
          </ac:spMkLst>
        </pc:spChg>
        <pc:spChg chg="add">
          <ac:chgData name="Kevin Hinckley" userId="db9532e6e3a68d9c" providerId="LiveId" clId="{0E2A1BC1-2A5C-4243-AEEA-E8271EE1F6DB}" dt="2017-10-06T22:06:42.755" v="489" actId="26606"/>
          <ac:spMkLst>
            <pc:docMk/>
            <pc:sldMk cId="719079933" sldId="271"/>
            <ac:spMk id="20" creationId="{C4D3E4EC-9CAC-455D-8511-5C0D0BEFCF19}"/>
          </ac:spMkLst>
        </pc:spChg>
        <pc:spChg chg="add">
          <ac:chgData name="Kevin Hinckley" userId="db9532e6e3a68d9c" providerId="LiveId" clId="{0E2A1BC1-2A5C-4243-AEEA-E8271EE1F6DB}" dt="2017-10-06T22:06:42.755" v="489" actId="26606"/>
          <ac:spMkLst>
            <pc:docMk/>
            <pc:sldMk cId="719079933" sldId="271"/>
            <ac:spMk id="22" creationId="{3DDF40A7-2316-4304-8880-2FA7451E932E}"/>
          </ac:spMkLst>
        </pc:spChg>
        <pc:spChg chg="add">
          <ac:chgData name="Kevin Hinckley" userId="db9532e6e3a68d9c" providerId="LiveId" clId="{0E2A1BC1-2A5C-4243-AEEA-E8271EE1F6DB}" dt="2017-10-06T22:06:42.755" v="489" actId="26606"/>
          <ac:spMkLst>
            <pc:docMk/>
            <pc:sldMk cId="719079933" sldId="271"/>
            <ac:spMk id="24" creationId="{44BD36A9-BAC7-415E-8DDB-4C743838F557}"/>
          </ac:spMkLst>
        </pc:spChg>
        <pc:picChg chg="add mod">
          <ac:chgData name="Kevin Hinckley" userId="db9532e6e3a68d9c" providerId="LiveId" clId="{0E2A1BC1-2A5C-4243-AEEA-E8271EE1F6DB}" dt="2017-10-06T22:06:42.755" v="489" actId="26606"/>
          <ac:picMkLst>
            <pc:docMk/>
            <pc:sldMk cId="719079933" sldId="271"/>
            <ac:picMk id="5" creationId="{BD4CDFF2-F577-439D-9687-3E2136ABE928}"/>
          </ac:picMkLst>
        </pc:picChg>
        <pc:picChg chg="add mod">
          <ac:chgData name="Kevin Hinckley" userId="db9532e6e3a68d9c" providerId="LiveId" clId="{0E2A1BC1-2A5C-4243-AEEA-E8271EE1F6DB}" dt="2017-10-06T22:06:42.755" v="489" actId="26606"/>
          <ac:picMkLst>
            <pc:docMk/>
            <pc:sldMk cId="719079933" sldId="271"/>
            <ac:picMk id="7" creationId="{B6FDC28C-9C27-4A7F-AC90-F5C3F1029952}"/>
          </ac:picMkLst>
        </pc:picChg>
        <pc:cxnChg chg="add">
          <ac:chgData name="Kevin Hinckley" userId="db9532e6e3a68d9c" providerId="LiveId" clId="{0E2A1BC1-2A5C-4243-AEEA-E8271EE1F6DB}" dt="2017-10-06T22:06:42.755" v="489" actId="26606"/>
          <ac:cxnSpMkLst>
            <pc:docMk/>
            <pc:sldMk cId="719079933" sldId="271"/>
            <ac:cxnSpMk id="18" creationId="{5C5EFB6A-0AF1-46B2-B103-4AA6C7B3102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154328-A547-4056-9B01-31B0072DCF7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1F42-9029-4BE7-A2CC-5D394D3DFDA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96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54328-A547-4056-9B01-31B0072DCF7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248391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54328-A547-4056-9B01-31B0072DCF7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331105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54328-A547-4056-9B01-31B0072DCF7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48307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154328-A547-4056-9B01-31B0072DCF7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1F42-9029-4BE7-A2CC-5D394D3DFDA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72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154328-A547-4056-9B01-31B0072DCF7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186589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154328-A547-4056-9B01-31B0072DCF79}"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16475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154328-A547-4056-9B01-31B0072DCF79}"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78016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154328-A547-4056-9B01-31B0072DCF79}" type="datetimeFigureOut">
              <a:rPr lang="en-US" smtClean="0"/>
              <a:t>10/4/2017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45954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A154328-A547-4056-9B01-31B0072DCF79}" type="datetimeFigureOut">
              <a:rPr lang="en-US" smtClean="0"/>
              <a:t>10/4/2017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591F42-9029-4BE7-A2CC-5D394D3DFDAE}" type="slidenum">
              <a:rPr lang="en-US" smtClean="0"/>
              <a:t>‹#›</a:t>
            </a:fld>
            <a:endParaRPr lang="en-US"/>
          </a:p>
        </p:txBody>
      </p:sp>
    </p:spTree>
    <p:extLst>
      <p:ext uri="{BB962C8B-B14F-4D97-AF65-F5344CB8AC3E}">
        <p14:creationId xmlns:p14="http://schemas.microsoft.com/office/powerpoint/2010/main" val="94696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154328-A547-4056-9B01-31B0072DCF7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91F42-9029-4BE7-A2CC-5D394D3DFDAE}" type="slidenum">
              <a:rPr lang="en-US" smtClean="0"/>
              <a:t>‹#›</a:t>
            </a:fld>
            <a:endParaRPr lang="en-US"/>
          </a:p>
        </p:txBody>
      </p:sp>
    </p:spTree>
    <p:extLst>
      <p:ext uri="{BB962C8B-B14F-4D97-AF65-F5344CB8AC3E}">
        <p14:creationId xmlns:p14="http://schemas.microsoft.com/office/powerpoint/2010/main" val="328489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A154328-A547-4056-9B01-31B0072DCF79}" type="datetimeFigureOut">
              <a:rPr lang="en-US" smtClean="0"/>
              <a:t>10/4/2017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C591F42-9029-4BE7-A2CC-5D394D3DFDA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1333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g josiah reads the law">
            <a:extLst>
              <a:ext uri="{FF2B5EF4-FFF2-40B4-BE49-F238E27FC236}">
                <a16:creationId xmlns:a16="http://schemas.microsoft.com/office/drawing/2014/main" id="{FC5AAF6A-B457-40E4-9368-ACB81A0CC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1" b="26369"/>
          <a:stretch/>
        </p:blipFill>
        <p:spPr bwMode="auto">
          <a:xfrm>
            <a:off x="-24" y="10"/>
            <a:ext cx="9144023" cy="49150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76D919A-FC3E-4B4E-BAF0-ED6CFB8DC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8F66ACBD-1C82-4782-AA7C-05504DD7DE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98896" y="5120640"/>
            <a:ext cx="7811703" cy="822960"/>
          </a:xfrm>
        </p:spPr>
        <p:txBody>
          <a:bodyPr>
            <a:normAutofit fontScale="90000"/>
          </a:bodyPr>
          <a:lstStyle/>
          <a:p>
            <a:r>
              <a:rPr lang="en-US" sz="5400" b="1" dirty="0">
                <a:solidFill>
                  <a:srgbClr val="FFFFFF"/>
                </a:solidFill>
              </a:rPr>
              <a:t>Josiah and the Deuteronomists </a:t>
            </a:r>
          </a:p>
        </p:txBody>
      </p:sp>
      <p:sp>
        <p:nvSpPr>
          <p:cNvPr id="4" name="Subtitle 3"/>
          <p:cNvSpPr>
            <a:spLocks noGrp="1"/>
          </p:cNvSpPr>
          <p:nvPr>
            <p:ph type="subTitle" idx="1"/>
          </p:nvPr>
        </p:nvSpPr>
        <p:spPr>
          <a:xfrm>
            <a:off x="798909" y="5943600"/>
            <a:ext cx="7543800" cy="543513"/>
          </a:xfrm>
        </p:spPr>
        <p:txBody>
          <a:bodyPr>
            <a:normAutofit/>
          </a:bodyPr>
          <a:lstStyle/>
          <a:p>
            <a:endParaRPr lang="en-US" sz="1300">
              <a:solidFill>
                <a:srgbClr val="FFFFFF"/>
              </a:solidFill>
            </a:endParaRPr>
          </a:p>
        </p:txBody>
      </p:sp>
    </p:spTree>
    <p:extLst>
      <p:ext uri="{BB962C8B-B14F-4D97-AF65-F5344CB8AC3E}">
        <p14:creationId xmlns:p14="http://schemas.microsoft.com/office/powerpoint/2010/main" val="248831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534400" cy="911352"/>
          </a:xfrm>
        </p:spPr>
        <p:txBody>
          <a:bodyPr>
            <a:noAutofit/>
          </a:bodyPr>
          <a:lstStyle/>
          <a:p>
            <a:r>
              <a:rPr lang="en-US" sz="8000" b="1" dirty="0">
                <a:solidFill>
                  <a:srgbClr val="C00000"/>
                </a:solidFill>
              </a:rPr>
              <a:t>“Visionary Man”</a:t>
            </a:r>
          </a:p>
        </p:txBody>
      </p:sp>
      <p:sp>
        <p:nvSpPr>
          <p:cNvPr id="3" name="Content Placeholder 2"/>
          <p:cNvSpPr>
            <a:spLocks noGrp="1"/>
          </p:cNvSpPr>
          <p:nvPr>
            <p:ph sz="half" idx="1"/>
          </p:nvPr>
        </p:nvSpPr>
        <p:spPr>
          <a:xfrm>
            <a:off x="301752" y="1719072"/>
            <a:ext cx="4038600" cy="4681728"/>
          </a:xfrm>
        </p:spPr>
        <p:txBody>
          <a:bodyPr>
            <a:normAutofit/>
          </a:bodyPr>
          <a:lstStyle/>
          <a:p>
            <a:r>
              <a:rPr lang="en-US" b="1" dirty="0">
                <a:solidFill>
                  <a:srgbClr val="C00000"/>
                </a:solidFill>
              </a:rPr>
              <a:t>Numbers 12:6 if there be a prophet among you, I the Lord will </a:t>
            </a:r>
            <a:r>
              <a:rPr lang="en-US" b="1" i="1" u="sng" dirty="0">
                <a:solidFill>
                  <a:srgbClr val="C00000"/>
                </a:solidFill>
              </a:rPr>
              <a:t>make myself known unto him in a VISION</a:t>
            </a:r>
            <a:r>
              <a:rPr lang="en-US" b="1" dirty="0">
                <a:solidFill>
                  <a:srgbClr val="C00000"/>
                </a:solidFill>
              </a:rPr>
              <a:t>, and </a:t>
            </a:r>
            <a:r>
              <a:rPr lang="en-US" b="1" i="1" u="sng" dirty="0">
                <a:solidFill>
                  <a:srgbClr val="C00000"/>
                </a:solidFill>
              </a:rPr>
              <a:t>will speak to him in a DREAM.”</a:t>
            </a:r>
          </a:p>
          <a:p>
            <a:r>
              <a:rPr lang="en-US" b="1" dirty="0">
                <a:solidFill>
                  <a:srgbClr val="C00000"/>
                </a:solidFill>
              </a:rPr>
              <a:t>1 Nephi 2:1 – ‘the Lord spoke to my father in a </a:t>
            </a:r>
            <a:r>
              <a:rPr lang="en-US" b="1" u="sng" dirty="0">
                <a:solidFill>
                  <a:srgbClr val="C00000"/>
                </a:solidFill>
              </a:rPr>
              <a:t>dream</a:t>
            </a:r>
            <a:r>
              <a:rPr lang="en-US" b="1" dirty="0">
                <a:solidFill>
                  <a:srgbClr val="C00000"/>
                </a:solidFill>
              </a:rPr>
              <a:t>”</a:t>
            </a:r>
          </a:p>
        </p:txBody>
      </p:sp>
      <p:sp>
        <p:nvSpPr>
          <p:cNvPr id="4" name="Content Placeholder 3"/>
          <p:cNvSpPr>
            <a:spLocks noGrp="1"/>
          </p:cNvSpPr>
          <p:nvPr>
            <p:ph sz="half" idx="2"/>
          </p:nvPr>
        </p:nvSpPr>
        <p:spPr>
          <a:xfrm>
            <a:off x="4800600" y="1642872"/>
            <a:ext cx="4038600" cy="4681728"/>
          </a:xfrm>
        </p:spPr>
        <p:txBody>
          <a:bodyPr>
            <a:normAutofit/>
          </a:bodyPr>
          <a:lstStyle/>
          <a:p>
            <a:r>
              <a:rPr lang="en-US" sz="2400" b="1" dirty="0" err="1">
                <a:solidFill>
                  <a:srgbClr val="C00000"/>
                </a:solidFill>
              </a:rPr>
              <a:t>Deuteronomistic</a:t>
            </a:r>
            <a:r>
              <a:rPr lang="en-US" sz="2400" b="1" dirty="0">
                <a:solidFill>
                  <a:srgbClr val="C00000"/>
                </a:solidFill>
              </a:rPr>
              <a:t> </a:t>
            </a:r>
            <a:r>
              <a:rPr lang="en-US" sz="2400" b="1" dirty="0" err="1">
                <a:solidFill>
                  <a:srgbClr val="C00000"/>
                </a:solidFill>
              </a:rPr>
              <a:t>ideaolgy</a:t>
            </a:r>
            <a:r>
              <a:rPr lang="en-US" sz="2400" b="1" dirty="0">
                <a:solidFill>
                  <a:srgbClr val="C00000"/>
                </a:solidFill>
              </a:rPr>
              <a:t> rejected visions as a means of knowing the Lord’s will.  Moses was the last prophet to have visions and dreams.</a:t>
            </a:r>
          </a:p>
          <a:p>
            <a:r>
              <a:rPr lang="en-US" sz="2400" b="1" dirty="0">
                <a:solidFill>
                  <a:srgbClr val="C00000"/>
                </a:solidFill>
              </a:rPr>
              <a:t>Use of the phrase “visionary” man by L&amp;L was more than ridicule, derision, or name-calling.  </a:t>
            </a:r>
          </a:p>
          <a:p>
            <a:r>
              <a:rPr lang="en-US" sz="2400" b="1" dirty="0">
                <a:solidFill>
                  <a:srgbClr val="C00000"/>
                </a:solidFill>
              </a:rPr>
              <a:t>It was an accusation that Lehi was a </a:t>
            </a:r>
            <a:r>
              <a:rPr lang="en-US" sz="2400" b="1" i="1" u="sng" dirty="0">
                <a:solidFill>
                  <a:srgbClr val="C00000"/>
                </a:solidFill>
              </a:rPr>
              <a:t>false prophet</a:t>
            </a:r>
            <a:r>
              <a:rPr lang="en-US" sz="2400" b="1" dirty="0">
                <a:solidFill>
                  <a:srgbClr val="C00000"/>
                </a:solidFill>
              </a:rPr>
              <a:t>.</a:t>
            </a:r>
          </a:p>
        </p:txBody>
      </p:sp>
    </p:spTree>
    <p:extLst>
      <p:ext uri="{BB962C8B-B14F-4D97-AF65-F5344CB8AC3E}">
        <p14:creationId xmlns:p14="http://schemas.microsoft.com/office/powerpoint/2010/main" val="265298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7909560" cy="1450757"/>
          </a:xfrm>
        </p:spPr>
        <p:txBody>
          <a:bodyPr>
            <a:normAutofit/>
          </a:bodyPr>
          <a:lstStyle/>
          <a:p>
            <a:r>
              <a:rPr lang="en-US" sz="5400" b="1" dirty="0">
                <a:solidFill>
                  <a:srgbClr val="002060"/>
                </a:solidFill>
              </a:rPr>
              <a:t>“Jerusalem, that great city”</a:t>
            </a:r>
          </a:p>
        </p:txBody>
      </p:sp>
      <p:sp>
        <p:nvSpPr>
          <p:cNvPr id="3" name="Content Placeholder 2"/>
          <p:cNvSpPr>
            <a:spLocks noGrp="1"/>
          </p:cNvSpPr>
          <p:nvPr>
            <p:ph sz="half" idx="1"/>
          </p:nvPr>
        </p:nvSpPr>
        <p:spPr>
          <a:xfrm>
            <a:off x="304800" y="1795272"/>
            <a:ext cx="3508248" cy="4681728"/>
          </a:xfrm>
        </p:spPr>
        <p:txBody>
          <a:bodyPr>
            <a:normAutofit fontScale="92500" lnSpcReduction="10000"/>
          </a:bodyPr>
          <a:lstStyle/>
          <a:p>
            <a:r>
              <a:rPr lang="en-US" sz="2400" b="1" dirty="0">
                <a:solidFill>
                  <a:srgbClr val="002060"/>
                </a:solidFill>
              </a:rPr>
              <a:t>Many prophets had predicted / prophesied as to the potential destruction of Jerusalem if the tribe of Judah did not repent.</a:t>
            </a:r>
          </a:p>
          <a:p>
            <a:r>
              <a:rPr lang="en-US" sz="2400" b="1" dirty="0">
                <a:solidFill>
                  <a:srgbClr val="002060"/>
                </a:solidFill>
              </a:rPr>
              <a:t>Lehi had been told to preach that message , which was not well received.</a:t>
            </a:r>
          </a:p>
          <a:p>
            <a:r>
              <a:rPr lang="en-US" sz="2400" b="1" dirty="0" err="1">
                <a:solidFill>
                  <a:srgbClr val="002060"/>
                </a:solidFill>
              </a:rPr>
              <a:t>Laman</a:t>
            </a:r>
            <a:r>
              <a:rPr lang="en-US" sz="2400" b="1" dirty="0">
                <a:solidFill>
                  <a:srgbClr val="002060"/>
                </a:solidFill>
              </a:rPr>
              <a:t> and  Lemuel were desirous to return to the land of Jerusalem   (1 Nephi 7:7) rather than being exposed to the risks of death in the wilderness.</a:t>
            </a:r>
          </a:p>
        </p:txBody>
      </p:sp>
      <p:sp>
        <p:nvSpPr>
          <p:cNvPr id="4" name="Content Placeholder 3"/>
          <p:cNvSpPr>
            <a:spLocks noGrp="1"/>
          </p:cNvSpPr>
          <p:nvPr>
            <p:ph sz="half" idx="2"/>
          </p:nvPr>
        </p:nvSpPr>
        <p:spPr>
          <a:xfrm>
            <a:off x="4267200" y="1676400"/>
            <a:ext cx="4572000" cy="4800600"/>
          </a:xfrm>
        </p:spPr>
        <p:txBody>
          <a:bodyPr>
            <a:normAutofit fontScale="92500" lnSpcReduction="10000"/>
          </a:bodyPr>
          <a:lstStyle/>
          <a:p>
            <a:r>
              <a:rPr lang="en-US" b="1" dirty="0">
                <a:solidFill>
                  <a:srgbClr val="00B0F0"/>
                </a:solidFill>
              </a:rPr>
              <a:t>L&amp;L did not believe that Jerusalem could or would be destroyed according to the words of many prophets, including their father.</a:t>
            </a:r>
          </a:p>
          <a:p>
            <a:r>
              <a:rPr lang="en-US" b="1" dirty="0">
                <a:solidFill>
                  <a:srgbClr val="00B0F0"/>
                </a:solidFill>
              </a:rPr>
              <a:t>The recent reforms of Josiah had given the inhabitants of Judah an undue sense of self and community righteousness which they believed would surely preserve them from any threatened destruction.</a:t>
            </a:r>
          </a:p>
          <a:p>
            <a:r>
              <a:rPr lang="en-US" b="1" dirty="0">
                <a:solidFill>
                  <a:srgbClr val="00B0F0"/>
                </a:solidFill>
              </a:rPr>
              <a:t>Josiah’s reforms in conjunction with Judah’s perception of the invincibility of their magnificent city promised  in the Davidic covenant and the miraculous deliverance from enemies during the reign of Hezekiah reinforced the people’s belief that the great city of Jerusalem could not and would not be destroyed.</a:t>
            </a:r>
          </a:p>
          <a:p>
            <a:r>
              <a:rPr lang="en-US" b="1" dirty="0">
                <a:solidFill>
                  <a:srgbClr val="00B0F0"/>
                </a:solidFill>
              </a:rPr>
              <a:t>Josiah was depicted as  “David II”</a:t>
            </a:r>
          </a:p>
          <a:p>
            <a:endParaRPr lang="en-US" b="1" dirty="0">
              <a:solidFill>
                <a:srgbClr val="00B0F0"/>
              </a:solidFill>
            </a:endParaRPr>
          </a:p>
        </p:txBody>
      </p:sp>
    </p:spTree>
    <p:extLst>
      <p:ext uri="{BB962C8B-B14F-4D97-AF65-F5344CB8AC3E}">
        <p14:creationId xmlns:p14="http://schemas.microsoft.com/office/powerpoint/2010/main" val="78185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534400" cy="758952"/>
          </a:xfrm>
        </p:spPr>
        <p:txBody>
          <a:bodyPr>
            <a:noAutofit/>
          </a:bodyPr>
          <a:lstStyle/>
          <a:p>
            <a:r>
              <a:rPr lang="en-US" sz="6600" b="1" dirty="0">
                <a:solidFill>
                  <a:srgbClr val="002060"/>
                </a:solidFill>
              </a:rPr>
              <a:t>Murderous Intent</a:t>
            </a:r>
          </a:p>
        </p:txBody>
      </p:sp>
      <p:sp>
        <p:nvSpPr>
          <p:cNvPr id="3" name="Content Placeholder 2"/>
          <p:cNvSpPr>
            <a:spLocks noGrp="1"/>
          </p:cNvSpPr>
          <p:nvPr>
            <p:ph sz="half" idx="1"/>
          </p:nvPr>
        </p:nvSpPr>
        <p:spPr>
          <a:xfrm>
            <a:off x="301752" y="1752600"/>
            <a:ext cx="4038600" cy="4572000"/>
          </a:xfrm>
        </p:spPr>
        <p:txBody>
          <a:bodyPr>
            <a:normAutofit/>
          </a:bodyPr>
          <a:lstStyle/>
          <a:p>
            <a:r>
              <a:rPr lang="en-US" sz="2400" b="1" dirty="0">
                <a:solidFill>
                  <a:srgbClr val="002060"/>
                </a:solidFill>
              </a:rPr>
              <a:t>Lehi received visions and dreams and prophesied much which was not pleasing to those living in Judah.</a:t>
            </a:r>
          </a:p>
        </p:txBody>
      </p:sp>
      <p:sp>
        <p:nvSpPr>
          <p:cNvPr id="4" name="Content Placeholder 3"/>
          <p:cNvSpPr>
            <a:spLocks noGrp="1"/>
          </p:cNvSpPr>
          <p:nvPr>
            <p:ph sz="half" idx="2"/>
          </p:nvPr>
        </p:nvSpPr>
        <p:spPr>
          <a:xfrm>
            <a:off x="4800600" y="1752600"/>
            <a:ext cx="4038600" cy="4681728"/>
          </a:xfrm>
        </p:spPr>
        <p:txBody>
          <a:bodyPr>
            <a:normAutofit/>
          </a:bodyPr>
          <a:lstStyle/>
          <a:p>
            <a:r>
              <a:rPr lang="en-US" sz="2400" b="1" dirty="0">
                <a:solidFill>
                  <a:srgbClr val="002060"/>
                </a:solidFill>
              </a:rPr>
              <a:t>Orthodox Jews would have rejected Lehi and his message.</a:t>
            </a:r>
          </a:p>
          <a:p>
            <a:r>
              <a:rPr lang="en-US" sz="2400" b="1" dirty="0">
                <a:solidFill>
                  <a:srgbClr val="002060"/>
                </a:solidFill>
              </a:rPr>
              <a:t>L&amp;L would have been aware of and most likely subscribed to the scriptural penalty for false prophets; namely = DEATH.  </a:t>
            </a:r>
          </a:p>
          <a:p>
            <a:pPr lvl="1"/>
            <a:r>
              <a:rPr lang="en-US" sz="2000" b="1" dirty="0">
                <a:solidFill>
                  <a:srgbClr val="002060"/>
                </a:solidFill>
              </a:rPr>
              <a:t>(Deut. 18:20 and 13:1-11).</a:t>
            </a:r>
          </a:p>
          <a:p>
            <a:r>
              <a:rPr lang="en-US" sz="2400" b="1" dirty="0">
                <a:solidFill>
                  <a:srgbClr val="002060"/>
                </a:solidFill>
              </a:rPr>
              <a:t>No exception was made for family members claiming prophetic callings.</a:t>
            </a:r>
          </a:p>
        </p:txBody>
      </p:sp>
    </p:spTree>
    <p:extLst>
      <p:ext uri="{BB962C8B-B14F-4D97-AF65-F5344CB8AC3E}">
        <p14:creationId xmlns:p14="http://schemas.microsoft.com/office/powerpoint/2010/main" val="5507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219200"/>
          </a:xfrm>
        </p:spPr>
        <p:txBody>
          <a:bodyPr>
            <a:normAutofit/>
          </a:bodyPr>
          <a:lstStyle/>
          <a:p>
            <a:r>
              <a:rPr lang="en-US" sz="4000" b="1" dirty="0">
                <a:solidFill>
                  <a:srgbClr val="00B050"/>
                </a:solidFill>
              </a:rPr>
              <a:t>The Law as Final Arbiter of “Righteousness</a:t>
            </a:r>
          </a:p>
        </p:txBody>
      </p:sp>
      <p:sp>
        <p:nvSpPr>
          <p:cNvPr id="3" name="Content Placeholder 2"/>
          <p:cNvSpPr>
            <a:spLocks noGrp="1"/>
          </p:cNvSpPr>
          <p:nvPr>
            <p:ph sz="half" idx="1"/>
          </p:nvPr>
        </p:nvSpPr>
        <p:spPr>
          <a:xfrm>
            <a:off x="228600" y="1871472"/>
            <a:ext cx="3733800" cy="4681728"/>
          </a:xfrm>
        </p:spPr>
        <p:txBody>
          <a:bodyPr>
            <a:normAutofit/>
          </a:bodyPr>
          <a:lstStyle/>
          <a:p>
            <a:r>
              <a:rPr lang="en-US" sz="2400" b="1" dirty="0">
                <a:solidFill>
                  <a:srgbClr val="00B050"/>
                </a:solidFill>
              </a:rPr>
              <a:t>The law of Moses as taught in the Book of Mormon is never seen as an end in and of itself; rather, it is a type and shadow of Christ.</a:t>
            </a:r>
          </a:p>
          <a:p>
            <a:r>
              <a:rPr lang="en-US" sz="2400" b="1" dirty="0">
                <a:solidFill>
                  <a:srgbClr val="00B050"/>
                </a:solidFill>
              </a:rPr>
              <a:t>Nephi’s soul was “rent with anguish” after L&amp;L’s  insistence that that Law was what made all men righteous    (1 Nephi 17:47)  </a:t>
            </a:r>
          </a:p>
        </p:txBody>
      </p:sp>
      <p:sp>
        <p:nvSpPr>
          <p:cNvPr id="4" name="Content Placeholder 3"/>
          <p:cNvSpPr>
            <a:spLocks noGrp="1"/>
          </p:cNvSpPr>
          <p:nvPr>
            <p:ph sz="half" idx="2"/>
          </p:nvPr>
        </p:nvSpPr>
        <p:spPr>
          <a:xfrm>
            <a:off x="4648200" y="1719072"/>
            <a:ext cx="4191000" cy="4681728"/>
          </a:xfrm>
        </p:spPr>
        <p:txBody>
          <a:bodyPr>
            <a:normAutofit/>
          </a:bodyPr>
          <a:lstStyle/>
          <a:p>
            <a:r>
              <a:rPr lang="en-US" b="1" dirty="0">
                <a:solidFill>
                  <a:srgbClr val="00B050"/>
                </a:solidFill>
              </a:rPr>
              <a:t>Deuteronomists heavily emphasized the Law</a:t>
            </a:r>
          </a:p>
          <a:p>
            <a:r>
              <a:rPr lang="en-US" b="1" dirty="0">
                <a:solidFill>
                  <a:srgbClr val="00B050"/>
                </a:solidFill>
              </a:rPr>
              <a:t>Josiah’s decade of reform and giving kingly sanction to the Deuteronomy.</a:t>
            </a:r>
          </a:p>
          <a:p>
            <a:r>
              <a:rPr lang="en-US" b="1" dirty="0">
                <a:solidFill>
                  <a:srgbClr val="00B050"/>
                </a:solidFill>
              </a:rPr>
              <a:t>Moses was the great Lawgiver and The Torah was the only Law.</a:t>
            </a:r>
          </a:p>
          <a:p>
            <a:r>
              <a:rPr lang="en-US" b="1" dirty="0">
                <a:solidFill>
                  <a:srgbClr val="00B050"/>
                </a:solidFill>
              </a:rPr>
              <a:t>“And we know that the people who were in the land of Jerusalem were a righteous people; for they kept the statutes and judgments of the Lord, and all his commandments, according to the Law of Moses; wherefore we know that they are a righteous people.”       (1 Nephi 17:22)</a:t>
            </a:r>
          </a:p>
        </p:txBody>
      </p:sp>
    </p:spTree>
    <p:extLst>
      <p:ext uri="{BB962C8B-B14F-4D97-AF65-F5344CB8AC3E}">
        <p14:creationId xmlns:p14="http://schemas.microsoft.com/office/powerpoint/2010/main" val="22048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0352"/>
          </a:xfrm>
        </p:spPr>
        <p:txBody>
          <a:bodyPr>
            <a:normAutofit fontScale="90000"/>
          </a:bodyPr>
          <a:lstStyle/>
          <a:p>
            <a:r>
              <a:rPr lang="en-US" b="1" u="sng" dirty="0">
                <a:solidFill>
                  <a:schemeClr val="tx1"/>
                </a:solidFill>
              </a:rPr>
              <a:t>Another “Joseph”—Youngest to Rule </a:t>
            </a:r>
          </a:p>
        </p:txBody>
      </p:sp>
      <p:sp>
        <p:nvSpPr>
          <p:cNvPr id="3" name="Content Placeholder 2"/>
          <p:cNvSpPr>
            <a:spLocks noGrp="1"/>
          </p:cNvSpPr>
          <p:nvPr>
            <p:ph sz="half" idx="1"/>
          </p:nvPr>
        </p:nvSpPr>
        <p:spPr>
          <a:xfrm>
            <a:off x="301752" y="1642872"/>
            <a:ext cx="4038600" cy="4681728"/>
          </a:xfrm>
        </p:spPr>
        <p:txBody>
          <a:bodyPr>
            <a:normAutofit/>
          </a:bodyPr>
          <a:lstStyle/>
          <a:p>
            <a:r>
              <a:rPr lang="en-US" sz="3200" b="1" dirty="0">
                <a:solidFill>
                  <a:srgbClr val="002060"/>
                </a:solidFill>
              </a:rPr>
              <a:t>Nephi, on more than one occasion alluded to the conflict between Joseph and his brothers.</a:t>
            </a:r>
          </a:p>
          <a:p>
            <a:r>
              <a:rPr lang="en-US" sz="3200" b="1" dirty="0">
                <a:solidFill>
                  <a:srgbClr val="002060"/>
                </a:solidFill>
              </a:rPr>
              <a:t>Joseph, like Nephi, was chosen to rule over his older brothers.  </a:t>
            </a:r>
          </a:p>
        </p:txBody>
      </p:sp>
      <p:sp>
        <p:nvSpPr>
          <p:cNvPr id="4" name="Content Placeholder 3"/>
          <p:cNvSpPr>
            <a:spLocks noGrp="1"/>
          </p:cNvSpPr>
          <p:nvPr>
            <p:ph sz="half" idx="2"/>
          </p:nvPr>
        </p:nvSpPr>
        <p:spPr>
          <a:xfrm>
            <a:off x="4800600" y="1752600"/>
            <a:ext cx="4191000" cy="4495800"/>
          </a:xfrm>
        </p:spPr>
        <p:txBody>
          <a:bodyPr>
            <a:noAutofit/>
          </a:bodyPr>
          <a:lstStyle/>
          <a:p>
            <a:r>
              <a:rPr lang="en-US" sz="2400" b="1" dirty="0">
                <a:solidFill>
                  <a:srgbClr val="002060"/>
                </a:solidFill>
              </a:rPr>
              <a:t>Deuteronomists opposed traditions grounded in the old “wisdom literature” </a:t>
            </a:r>
          </a:p>
          <a:p>
            <a:pPr lvl="1"/>
            <a:r>
              <a:rPr lang="en-US" sz="2000" b="1" dirty="0">
                <a:solidFill>
                  <a:srgbClr val="002060"/>
                </a:solidFill>
              </a:rPr>
              <a:t>(the other four books of Moses)</a:t>
            </a:r>
          </a:p>
          <a:p>
            <a:r>
              <a:rPr lang="en-US" sz="2400" b="1" dirty="0">
                <a:solidFill>
                  <a:srgbClr val="002060"/>
                </a:solidFill>
              </a:rPr>
              <a:t>L&amp;L reacted as Deuteronomists in their first rebellion</a:t>
            </a:r>
          </a:p>
          <a:p>
            <a:r>
              <a:rPr lang="en-US" sz="2400" b="1" dirty="0">
                <a:solidFill>
                  <a:srgbClr val="002060"/>
                </a:solidFill>
              </a:rPr>
              <a:t>“…take Nephi and bind him and let his body be devoured by wild beasts” 	(1 Nephi 7:16)</a:t>
            </a:r>
          </a:p>
        </p:txBody>
      </p:sp>
    </p:spTree>
    <p:extLst>
      <p:ext uri="{BB962C8B-B14F-4D97-AF65-F5344CB8AC3E}">
        <p14:creationId xmlns:p14="http://schemas.microsoft.com/office/powerpoint/2010/main" val="9721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lated image">
            <a:extLst>
              <a:ext uri="{FF2B5EF4-FFF2-40B4-BE49-F238E27FC236}">
                <a16:creationId xmlns:a16="http://schemas.microsoft.com/office/drawing/2014/main" id="{22632DF6-8233-46A2-AD2D-A6CF68C112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52" r="26873" b="1"/>
          <a:stretch/>
        </p:blipFill>
        <p:spPr bwMode="auto">
          <a:xfrm>
            <a:off x="475499" y="640081"/>
            <a:ext cx="3000986" cy="5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40AB57-2E2C-4B40-8B1F-D0136C9FBAC5}"/>
              </a:ext>
            </a:extLst>
          </p:cNvPr>
          <p:cNvSpPr>
            <a:spLocks noGrp="1"/>
          </p:cNvSpPr>
          <p:nvPr>
            <p:ph type="title"/>
          </p:nvPr>
        </p:nvSpPr>
        <p:spPr>
          <a:xfrm>
            <a:off x="3731078" y="634946"/>
            <a:ext cx="4931229" cy="1450757"/>
          </a:xfrm>
        </p:spPr>
        <p:txBody>
          <a:bodyPr>
            <a:normAutofit/>
          </a:bodyPr>
          <a:lstStyle/>
          <a:p>
            <a:r>
              <a:rPr lang="en-US" sz="3700" b="1" dirty="0">
                <a:solidFill>
                  <a:srgbClr val="002060"/>
                </a:solidFill>
              </a:rPr>
              <a:t>Biblical Scholar Margaret Barker at BYU</a:t>
            </a:r>
          </a:p>
        </p:txBody>
      </p:sp>
      <p:sp>
        <p:nvSpPr>
          <p:cNvPr id="3" name="Content Placeholder 2">
            <a:extLst>
              <a:ext uri="{FF2B5EF4-FFF2-40B4-BE49-F238E27FC236}">
                <a16:creationId xmlns:a16="http://schemas.microsoft.com/office/drawing/2014/main" id="{3CD2052C-FEFA-4722-993B-4640F44D7E7A}"/>
              </a:ext>
            </a:extLst>
          </p:cNvPr>
          <p:cNvSpPr>
            <a:spLocks noGrp="1"/>
          </p:cNvSpPr>
          <p:nvPr>
            <p:ph idx="1"/>
          </p:nvPr>
        </p:nvSpPr>
        <p:spPr>
          <a:xfrm>
            <a:off x="3731076" y="2198914"/>
            <a:ext cx="5108124" cy="4049486"/>
          </a:xfrm>
        </p:spPr>
        <p:txBody>
          <a:bodyPr>
            <a:normAutofit fontScale="92500"/>
          </a:bodyPr>
          <a:lstStyle/>
          <a:p>
            <a:r>
              <a:rPr lang="en-US" sz="2400" b="1" dirty="0">
                <a:solidFill>
                  <a:srgbClr val="002060"/>
                </a:solidFill>
              </a:rPr>
              <a:t>Babylonian Torah and Texts Suggest:</a:t>
            </a:r>
          </a:p>
          <a:p>
            <a:r>
              <a:rPr lang="en-US" sz="2400" b="1" dirty="0">
                <a:solidFill>
                  <a:srgbClr val="002060"/>
                </a:solidFill>
              </a:rPr>
              <a:t>The Prophets worshipped:</a:t>
            </a:r>
          </a:p>
          <a:p>
            <a:r>
              <a:rPr lang="en-US" sz="2400" b="1" dirty="0">
                <a:solidFill>
                  <a:srgbClr val="002060"/>
                </a:solidFill>
              </a:rPr>
              <a:t>        God (El) And also his wife (Asherah)</a:t>
            </a:r>
          </a:p>
          <a:p>
            <a:r>
              <a:rPr lang="en-US" sz="2400" b="1" dirty="0">
                <a:solidFill>
                  <a:srgbClr val="002060"/>
                </a:solidFill>
              </a:rPr>
              <a:t>Northern Kingdom Worshipped:</a:t>
            </a:r>
          </a:p>
          <a:p>
            <a:r>
              <a:rPr lang="en-US" sz="2400" b="1" dirty="0">
                <a:solidFill>
                  <a:srgbClr val="002060"/>
                </a:solidFill>
              </a:rPr>
              <a:t>        God (</a:t>
            </a:r>
            <a:r>
              <a:rPr lang="en-US" sz="2400" b="1" dirty="0" err="1">
                <a:solidFill>
                  <a:srgbClr val="002060"/>
                </a:solidFill>
              </a:rPr>
              <a:t>Yahwah</a:t>
            </a:r>
            <a:r>
              <a:rPr lang="en-US" sz="2400" b="1" dirty="0">
                <a:solidFill>
                  <a:srgbClr val="002060"/>
                </a:solidFill>
              </a:rPr>
              <a:t>) and his wife (Asherah)</a:t>
            </a:r>
          </a:p>
          <a:p>
            <a:r>
              <a:rPr lang="en-US" sz="2400" b="1" dirty="0">
                <a:solidFill>
                  <a:srgbClr val="002060"/>
                </a:solidFill>
              </a:rPr>
              <a:t>Idol worshippers:</a:t>
            </a:r>
          </a:p>
          <a:p>
            <a:r>
              <a:rPr lang="en-US" sz="2400" b="1" dirty="0">
                <a:solidFill>
                  <a:srgbClr val="002060"/>
                </a:solidFill>
              </a:rPr>
              <a:t>         God (</a:t>
            </a:r>
            <a:r>
              <a:rPr lang="en-US" sz="2400" b="1" dirty="0" err="1">
                <a:solidFill>
                  <a:srgbClr val="002060"/>
                </a:solidFill>
              </a:rPr>
              <a:t>Ba’al</a:t>
            </a:r>
            <a:r>
              <a:rPr lang="en-US" sz="2400" b="1" dirty="0">
                <a:solidFill>
                  <a:srgbClr val="002060"/>
                </a:solidFill>
              </a:rPr>
              <a:t>) and his cohort (Asherah)</a:t>
            </a:r>
          </a:p>
          <a:p>
            <a:pPr lvl="1"/>
            <a:endParaRPr lang="en-US" sz="2400" b="1" dirty="0">
              <a:solidFill>
                <a:srgbClr val="002060"/>
              </a:solidFill>
            </a:endParaRPr>
          </a:p>
          <a:p>
            <a:pPr marL="201168" lvl="1" indent="0">
              <a:buNone/>
            </a:pPr>
            <a:r>
              <a:rPr lang="en-US" sz="2400" b="1" dirty="0">
                <a:solidFill>
                  <a:srgbClr val="002060"/>
                </a:solidFill>
              </a:rPr>
              <a:t> </a:t>
            </a:r>
            <a:endParaRPr lang="en-US" sz="1700" b="1" dirty="0">
              <a:solidFill>
                <a:srgbClr val="002060"/>
              </a:solidFill>
            </a:endParaRPr>
          </a:p>
        </p:txBody>
      </p:sp>
    </p:spTree>
    <p:extLst>
      <p:ext uri="{BB962C8B-B14F-4D97-AF65-F5344CB8AC3E}">
        <p14:creationId xmlns:p14="http://schemas.microsoft.com/office/powerpoint/2010/main" val="147358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4" name="Rectangle 13">
            <a:extLst>
              <a:ext uri="{FF2B5EF4-FFF2-40B4-BE49-F238E27FC236}">
                <a16:creationId xmlns:a16="http://schemas.microsoft.com/office/drawing/2014/main" id="{CF6BB2E5-F5C5-4876-9282-B0246E0357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E53EAE7-3851-4CE7-BE81-EF90F19EF0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5C5EFB6A-0AF1-46B2-B103-4AA6C7B3102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4D3E4EC-9CAC-455D-8511-5C0D0BEFCF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DF40A7-2316-4304-8880-2FA7451E93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4BD36A9-BAC7-415E-8DDB-4C743838F5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n old photo of a person&#10;&#10;Description generated with high confidence">
            <a:extLst>
              <a:ext uri="{FF2B5EF4-FFF2-40B4-BE49-F238E27FC236}">
                <a16:creationId xmlns:a16="http://schemas.microsoft.com/office/drawing/2014/main" id="{BD4CDFF2-F577-439D-9687-3E2136ABE9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98" r="1" b="38468"/>
          <a:stretch/>
        </p:blipFill>
        <p:spPr>
          <a:xfrm>
            <a:off x="20" y="10"/>
            <a:ext cx="5983116" cy="4744794"/>
          </a:xfrm>
          <a:prstGeom prst="rect">
            <a:avLst/>
          </a:prstGeom>
        </p:spPr>
      </p:pic>
      <p:pic>
        <p:nvPicPr>
          <p:cNvPr id="7" name="Picture 6" descr="A picture containing indoor, cabinet, sitting&#10;&#10;Description generated with high confidence">
            <a:extLst>
              <a:ext uri="{FF2B5EF4-FFF2-40B4-BE49-F238E27FC236}">
                <a16:creationId xmlns:a16="http://schemas.microsoft.com/office/drawing/2014/main" id="{B6FDC28C-9C27-4A7F-AC90-F5C3F1029952}"/>
              </a:ext>
            </a:extLst>
          </p:cNvPr>
          <p:cNvPicPr>
            <a:picLocks noChangeAspect="1"/>
          </p:cNvPicPr>
          <p:nvPr/>
        </p:nvPicPr>
        <p:blipFill rotWithShape="1">
          <a:blip r:embed="rId3">
            <a:extLst>
              <a:ext uri="{28A0092B-C50C-407E-A947-70E740481C1C}">
                <a14:useLocalDpi xmlns:a14="http://schemas.microsoft.com/office/drawing/2010/main" val="0"/>
              </a:ext>
            </a:extLst>
          </a:blip>
          <a:srcRect t="15709" r="-4" b="20254"/>
          <a:stretch/>
        </p:blipFill>
        <p:spPr>
          <a:xfrm rot="5400000">
            <a:off x="5249999" y="855752"/>
            <a:ext cx="4747788" cy="3040214"/>
          </a:xfrm>
          <a:prstGeom prst="rect">
            <a:avLst/>
          </a:prstGeom>
        </p:spPr>
      </p:pic>
      <p:sp>
        <p:nvSpPr>
          <p:cNvPr id="2" name="Title 1">
            <a:extLst>
              <a:ext uri="{FF2B5EF4-FFF2-40B4-BE49-F238E27FC236}">
                <a16:creationId xmlns:a16="http://schemas.microsoft.com/office/drawing/2014/main" id="{4C0D8A44-DEEB-444A-80A4-98C3FC5D6639}"/>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dirty="0">
                <a:solidFill>
                  <a:srgbClr val="FFFFFF"/>
                </a:solidFill>
              </a:rPr>
              <a:t>Diana or </a:t>
            </a:r>
            <a:r>
              <a:rPr lang="en-US" sz="3100" dirty="0" err="1">
                <a:solidFill>
                  <a:srgbClr val="FFFFFF"/>
                </a:solidFill>
              </a:rPr>
              <a:t>Artimus</a:t>
            </a:r>
            <a:r>
              <a:rPr lang="en-US" sz="3100" dirty="0">
                <a:solidFill>
                  <a:srgbClr val="FFFFFF"/>
                </a:solidFill>
              </a:rPr>
              <a:t> </a:t>
            </a:r>
          </a:p>
        </p:txBody>
      </p:sp>
    </p:spTree>
    <p:extLst>
      <p:ext uri="{BB962C8B-B14F-4D97-AF65-F5344CB8AC3E}">
        <p14:creationId xmlns:p14="http://schemas.microsoft.com/office/powerpoint/2010/main" val="71907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6604"/>
            <a:ext cx="7680960" cy="1450757"/>
          </a:xfrm>
        </p:spPr>
        <p:txBody>
          <a:bodyPr/>
          <a:lstStyle/>
          <a:p>
            <a:r>
              <a:rPr lang="en-US" b="1" u="sng" dirty="0">
                <a:solidFill>
                  <a:schemeClr val="tx1"/>
                </a:solidFill>
              </a:rPr>
              <a:t>Converts</a:t>
            </a:r>
          </a:p>
        </p:txBody>
      </p:sp>
      <p:sp>
        <p:nvSpPr>
          <p:cNvPr id="3" name="Content Placeholder 2"/>
          <p:cNvSpPr>
            <a:spLocks noGrp="1"/>
          </p:cNvSpPr>
          <p:nvPr>
            <p:ph idx="1"/>
          </p:nvPr>
        </p:nvSpPr>
        <p:spPr>
          <a:xfrm>
            <a:off x="685800" y="1676400"/>
            <a:ext cx="4419600" cy="4572000"/>
          </a:xfrm>
        </p:spPr>
        <p:txBody>
          <a:bodyPr>
            <a:normAutofit/>
          </a:bodyPr>
          <a:lstStyle/>
          <a:p>
            <a:r>
              <a:rPr lang="en-US" dirty="0"/>
              <a:t>Emerged following the destruction and captivity of  Israel (Northern Kingdom) in 721 B.C. </a:t>
            </a:r>
          </a:p>
          <a:p>
            <a:r>
              <a:rPr lang="en-US" dirty="0"/>
              <a:t>Refugees who escaped to Judah (Southern Kingdom)</a:t>
            </a:r>
          </a:p>
          <a:p>
            <a:r>
              <a:rPr lang="en-US" dirty="0">
                <a:solidFill>
                  <a:schemeClr val="tx1"/>
                </a:solidFill>
              </a:rPr>
              <a:t>Brought their “traditions” – most notably the concept of </a:t>
            </a:r>
            <a:r>
              <a:rPr lang="en-US" b="1" i="1" u="sng" dirty="0">
                <a:solidFill>
                  <a:schemeClr val="tx1"/>
                </a:solidFill>
              </a:rPr>
              <a:t>Yahweh</a:t>
            </a:r>
            <a:r>
              <a:rPr lang="en-US" dirty="0">
                <a:solidFill>
                  <a:schemeClr val="tx1"/>
                </a:solidFill>
              </a:rPr>
              <a:t> as the only God who is to be worshipped and served</a:t>
            </a:r>
          </a:p>
          <a:p>
            <a:r>
              <a:rPr lang="en-US" dirty="0"/>
              <a:t>Initial “converts” to the new ideas were landowning aristocrats who were the administrative elite in Jerusalem</a:t>
            </a:r>
          </a:p>
          <a:p>
            <a:r>
              <a:rPr lang="en-US" dirty="0">
                <a:solidFill>
                  <a:schemeClr val="tx1"/>
                </a:solidFill>
              </a:rPr>
              <a:t>In Christ’s time, this group was known as </a:t>
            </a:r>
            <a:r>
              <a:rPr lang="en-US" dirty="0" err="1">
                <a:solidFill>
                  <a:schemeClr val="tx1"/>
                </a:solidFill>
              </a:rPr>
              <a:t>Saducees</a:t>
            </a:r>
            <a:r>
              <a:rPr lang="en-US" dirty="0">
                <a:solidFill>
                  <a:schemeClr val="tx1"/>
                </a:solidFill>
              </a:rPr>
              <a:t>.</a:t>
            </a:r>
          </a:p>
          <a:p>
            <a:pPr lvl="1"/>
            <a:endParaRPr lang="en-US" dirty="0"/>
          </a:p>
        </p:txBody>
      </p:sp>
      <p:pic>
        <p:nvPicPr>
          <p:cNvPr id="1026" name="Picture 2" descr="http://3.bp.blogspot.com/-4BAK62iLwsQ/U9FnIbxajUI/AAAAAAAAGuo/ECVNv-TzgMk/s1600/asherah-p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43223"/>
            <a:ext cx="363605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7909560" cy="1450757"/>
          </a:xfrm>
        </p:spPr>
        <p:txBody>
          <a:bodyPr/>
          <a:lstStyle/>
          <a:p>
            <a:r>
              <a:rPr lang="en-US" b="1" u="sng" dirty="0">
                <a:solidFill>
                  <a:schemeClr val="tx1"/>
                </a:solidFill>
              </a:rPr>
              <a:t>Some Background, cont.</a:t>
            </a:r>
          </a:p>
        </p:txBody>
      </p:sp>
      <p:sp>
        <p:nvSpPr>
          <p:cNvPr id="3" name="Content Placeholder 2"/>
          <p:cNvSpPr>
            <a:spLocks noGrp="1"/>
          </p:cNvSpPr>
          <p:nvPr>
            <p:ph idx="1"/>
          </p:nvPr>
        </p:nvSpPr>
        <p:spPr>
          <a:xfrm>
            <a:off x="301752" y="1676400"/>
            <a:ext cx="4194048" cy="4572000"/>
          </a:xfrm>
        </p:spPr>
        <p:txBody>
          <a:bodyPr>
            <a:normAutofit lnSpcReduction="10000"/>
          </a:bodyPr>
          <a:lstStyle/>
          <a:p>
            <a:r>
              <a:rPr lang="en-US" dirty="0"/>
              <a:t>In 640, King Amon was murdered.  The aristocrats suppressed an attempted coup, putting the perpetrators to death, and placing Amon’s 8-year old son, JOSIAH, on the throne.</a:t>
            </a:r>
          </a:p>
          <a:p>
            <a:r>
              <a:rPr lang="en-US" dirty="0">
                <a:solidFill>
                  <a:schemeClr val="tx1"/>
                </a:solidFill>
              </a:rPr>
              <a:t>Judah at this time was a vassal of Assyria, which was in a rapid decline in power, leading to a resurgence of nationalism. </a:t>
            </a:r>
          </a:p>
          <a:p>
            <a:r>
              <a:rPr lang="en-US" dirty="0"/>
              <a:t>In 622, Josiah launched his reform program, based on an early form of Deuteronomy, chapters 5-26, framed as a covenant (treaty) between Judah and </a:t>
            </a:r>
            <a:r>
              <a:rPr lang="en-US" i="1" dirty="0"/>
              <a:t>Yahweh</a:t>
            </a:r>
            <a:r>
              <a:rPr lang="en-US" dirty="0"/>
              <a:t> in which </a:t>
            </a:r>
            <a:r>
              <a:rPr lang="en-US" i="1" dirty="0"/>
              <a:t>Yahweh </a:t>
            </a:r>
            <a:r>
              <a:rPr lang="en-US" dirty="0"/>
              <a:t>replaced the Assyrian king.</a:t>
            </a:r>
            <a:endParaRPr lang="en-US" dirty="0">
              <a:solidFill>
                <a:schemeClr val="tx1"/>
              </a:solidFill>
            </a:endParaRPr>
          </a:p>
          <a:p>
            <a:pPr lvl="1"/>
            <a:endParaRPr lang="en-US" dirty="0"/>
          </a:p>
        </p:txBody>
      </p:sp>
      <p:pic>
        <p:nvPicPr>
          <p:cNvPr id="2050" name="Picture 2" descr="http://3.bp.blogspot.com/-4BAK62iLwsQ/U9FnIbxajUI/AAAAAAAAGuo/ECVNv-TzgMk/s1600/asherah-p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828800"/>
            <a:ext cx="4048125"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6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758952"/>
          </a:xfrm>
        </p:spPr>
        <p:txBody>
          <a:bodyPr>
            <a:normAutofit/>
          </a:bodyPr>
          <a:lstStyle/>
          <a:p>
            <a:r>
              <a:rPr lang="en-US" sz="2800" b="1" u="sng" dirty="0">
                <a:solidFill>
                  <a:schemeClr val="tx1"/>
                </a:solidFill>
              </a:rPr>
              <a:t>Development of </a:t>
            </a:r>
            <a:r>
              <a:rPr lang="en-US" sz="2800" b="1" u="sng" dirty="0" err="1">
                <a:solidFill>
                  <a:schemeClr val="tx1"/>
                </a:solidFill>
              </a:rPr>
              <a:t>Deuteronomistic</a:t>
            </a:r>
            <a:r>
              <a:rPr lang="en-US" sz="2800" b="1" u="sng" dirty="0">
                <a:solidFill>
                  <a:schemeClr val="tx1"/>
                </a:solidFill>
              </a:rPr>
              <a:t> Theology</a:t>
            </a:r>
          </a:p>
        </p:txBody>
      </p:sp>
      <p:sp>
        <p:nvSpPr>
          <p:cNvPr id="3" name="Content Placeholder 2"/>
          <p:cNvSpPr>
            <a:spLocks noGrp="1"/>
          </p:cNvSpPr>
          <p:nvPr>
            <p:ph idx="1"/>
          </p:nvPr>
        </p:nvSpPr>
        <p:spPr>
          <a:xfrm>
            <a:off x="301752" y="1752600"/>
            <a:ext cx="4575048" cy="4572000"/>
          </a:xfrm>
        </p:spPr>
        <p:txBody>
          <a:bodyPr>
            <a:normAutofit/>
          </a:bodyPr>
          <a:lstStyle/>
          <a:p>
            <a:r>
              <a:rPr lang="en-US" dirty="0"/>
              <a:t>Josiah was deeply moved by the message of the “Book of the Law” when it was read to him, noting that violators of Israel’s covenant with God would be severely punished. </a:t>
            </a:r>
          </a:p>
          <a:p>
            <a:r>
              <a:rPr lang="en-US" dirty="0"/>
              <a:t>This commitment in hand, Josiah ordered a thoroughgoing purge of all non-Israelite forms of worship.  Everything associated with these decayed forms of ritual were removed and burned, and the priests who had tended to them were banned.  </a:t>
            </a:r>
          </a:p>
          <a:p>
            <a:r>
              <a:rPr lang="en-US" dirty="0"/>
              <a:t>In addition, Josiah outlawed worship at local shrines and “high places”, redirecting ALL ritual worship to the newly-cleansed temple in Jerusalem.</a:t>
            </a:r>
          </a:p>
        </p:txBody>
      </p:sp>
      <p:pic>
        <p:nvPicPr>
          <p:cNvPr id="4" name="Picture 2" descr="http://3.bp.blogspot.com/-4BAK62iLwsQ/U9FnIbxajUI/AAAAAAAAGuo/ECVNv-TzgMk/s1600/asherah-p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98" y="1828800"/>
            <a:ext cx="414012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7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838200"/>
            <a:ext cx="8534400" cy="758952"/>
          </a:xfrm>
        </p:spPr>
        <p:txBody>
          <a:bodyPr>
            <a:normAutofit fontScale="90000"/>
          </a:bodyPr>
          <a:lstStyle/>
          <a:p>
            <a:r>
              <a:rPr lang="en-US" b="1" dirty="0" err="1">
                <a:solidFill>
                  <a:srgbClr val="FF0000"/>
                </a:solidFill>
              </a:rPr>
              <a:t>Deuteronomistic</a:t>
            </a:r>
            <a:r>
              <a:rPr lang="en-US" b="1" dirty="0">
                <a:solidFill>
                  <a:srgbClr val="FF0000"/>
                </a:solidFill>
              </a:rPr>
              <a:t> Theology</a:t>
            </a:r>
            <a:br>
              <a:rPr lang="en-US" b="1" dirty="0">
                <a:solidFill>
                  <a:srgbClr val="FF0000"/>
                </a:solidFill>
              </a:rPr>
            </a:br>
            <a:r>
              <a:rPr lang="en-US" b="1" dirty="0">
                <a:solidFill>
                  <a:srgbClr val="FF0000"/>
                </a:solidFill>
              </a:rPr>
              <a:t>622 BC</a:t>
            </a:r>
          </a:p>
        </p:txBody>
      </p:sp>
      <p:sp>
        <p:nvSpPr>
          <p:cNvPr id="3" name="Content Placeholder 2"/>
          <p:cNvSpPr>
            <a:spLocks noGrp="1"/>
          </p:cNvSpPr>
          <p:nvPr>
            <p:ph idx="1"/>
          </p:nvPr>
        </p:nvSpPr>
        <p:spPr>
          <a:xfrm>
            <a:off x="301752" y="1752600"/>
            <a:ext cx="8503920" cy="4572000"/>
          </a:xfrm>
        </p:spPr>
        <p:txBody>
          <a:bodyPr>
            <a:normAutofit/>
          </a:bodyPr>
          <a:lstStyle/>
          <a:p>
            <a:r>
              <a:rPr lang="en-US" sz="2400" b="1" dirty="0">
                <a:solidFill>
                  <a:srgbClr val="FF0000"/>
                </a:solidFill>
              </a:rPr>
              <a:t>The Book of the Law is supreme over all other sources of authority, including kings, royalty, and government officials, and temple priests.</a:t>
            </a:r>
          </a:p>
          <a:p>
            <a:r>
              <a:rPr lang="en-US" sz="2400" b="1" dirty="0">
                <a:solidFill>
                  <a:srgbClr val="FF0000"/>
                </a:solidFill>
              </a:rPr>
              <a:t>Prophets are simply guardians of the law. </a:t>
            </a:r>
          </a:p>
          <a:p>
            <a:r>
              <a:rPr lang="en-US" sz="2400" b="1" dirty="0">
                <a:solidFill>
                  <a:srgbClr val="FF0000"/>
                </a:solidFill>
              </a:rPr>
              <a:t>Prophecy is instruction about the laws given to Moses.</a:t>
            </a:r>
          </a:p>
          <a:p>
            <a:r>
              <a:rPr lang="en-US" sz="2400" b="1" dirty="0">
                <a:solidFill>
                  <a:srgbClr val="FF0000"/>
                </a:solidFill>
              </a:rPr>
              <a:t>Law revealed to Moses is complete and sufficient – nothing further is to be added or deleted.</a:t>
            </a:r>
          </a:p>
          <a:p>
            <a:r>
              <a:rPr lang="en-US" sz="2400" b="1" dirty="0">
                <a:solidFill>
                  <a:srgbClr val="FF0000"/>
                </a:solidFill>
              </a:rPr>
              <a:t>All worship is centralized in Jerusalem at the Temple.</a:t>
            </a:r>
          </a:p>
          <a:p>
            <a:r>
              <a:rPr lang="en-US" sz="2400" b="1" dirty="0">
                <a:solidFill>
                  <a:srgbClr val="FF0000"/>
                </a:solidFill>
              </a:rPr>
              <a:t>No more prophets after Moses would receive visions, dreams or other forms of divine communication.</a:t>
            </a:r>
          </a:p>
        </p:txBody>
      </p:sp>
    </p:spTree>
    <p:extLst>
      <p:ext uri="{BB962C8B-B14F-4D97-AF65-F5344CB8AC3E}">
        <p14:creationId xmlns:p14="http://schemas.microsoft.com/office/powerpoint/2010/main" val="570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p:spPr>
        <p:txBody>
          <a:bodyPr>
            <a:normAutofit fontScale="90000"/>
          </a:bodyPr>
          <a:lstStyle/>
          <a:p>
            <a:r>
              <a:rPr lang="en-US" b="1" u="sng" dirty="0" err="1">
                <a:solidFill>
                  <a:schemeClr val="tx1"/>
                </a:solidFill>
              </a:rPr>
              <a:t>Laman</a:t>
            </a:r>
            <a:r>
              <a:rPr lang="en-US" b="1" u="sng" dirty="0">
                <a:solidFill>
                  <a:schemeClr val="tx1"/>
                </a:solidFill>
              </a:rPr>
              <a:t> and </a:t>
            </a:r>
            <a:r>
              <a:rPr lang="en-US" b="1" u="sng" dirty="0" err="1">
                <a:solidFill>
                  <a:schemeClr val="tx1"/>
                </a:solidFill>
              </a:rPr>
              <a:t>Lemuel</a:t>
            </a:r>
            <a:r>
              <a:rPr lang="en-US" b="1" u="sng" dirty="0">
                <a:solidFill>
                  <a:schemeClr val="tx1"/>
                </a:solidFill>
              </a:rPr>
              <a:t> as Deuteronomists</a:t>
            </a:r>
          </a:p>
        </p:txBody>
      </p:sp>
      <p:sp>
        <p:nvSpPr>
          <p:cNvPr id="3" name="Content Placeholder 2"/>
          <p:cNvSpPr>
            <a:spLocks noGrp="1"/>
          </p:cNvSpPr>
          <p:nvPr>
            <p:ph idx="1"/>
          </p:nvPr>
        </p:nvSpPr>
        <p:spPr>
          <a:xfrm>
            <a:off x="822959" y="1845734"/>
            <a:ext cx="4282441" cy="4250266"/>
          </a:xfrm>
        </p:spPr>
        <p:txBody>
          <a:bodyPr>
            <a:normAutofit fontScale="92500" lnSpcReduction="10000"/>
          </a:bodyPr>
          <a:lstStyle/>
          <a:p>
            <a:r>
              <a:rPr lang="en-US" b="1" dirty="0" err="1">
                <a:solidFill>
                  <a:srgbClr val="002060"/>
                </a:solidFill>
              </a:rPr>
              <a:t>Laman</a:t>
            </a:r>
            <a:r>
              <a:rPr lang="en-US" b="1" dirty="0">
                <a:solidFill>
                  <a:srgbClr val="002060"/>
                </a:solidFill>
              </a:rPr>
              <a:t> and </a:t>
            </a:r>
            <a:r>
              <a:rPr lang="en-US" b="1" dirty="0" err="1">
                <a:solidFill>
                  <a:srgbClr val="002060"/>
                </a:solidFill>
              </a:rPr>
              <a:t>Lemuel</a:t>
            </a:r>
            <a:r>
              <a:rPr lang="en-US" b="1" dirty="0">
                <a:solidFill>
                  <a:srgbClr val="002060"/>
                </a:solidFill>
              </a:rPr>
              <a:t> appear to have been orthodox, observant Jews</a:t>
            </a:r>
          </a:p>
          <a:p>
            <a:r>
              <a:rPr lang="en-US" b="1" dirty="0">
                <a:solidFill>
                  <a:srgbClr val="002060"/>
                </a:solidFill>
              </a:rPr>
              <a:t>Nephi never accuses them of idolatry, false swearing, Sabbath breaking, drunkenness, adultery, or ritual uncleanness.</a:t>
            </a:r>
          </a:p>
          <a:p>
            <a:r>
              <a:rPr lang="en-US" b="1" dirty="0">
                <a:solidFill>
                  <a:srgbClr val="002060"/>
                </a:solidFill>
              </a:rPr>
              <a:t>In fact, Nephi characterizes has brothers “like unto the Jews who were at Jerusalem”  (1 Nephi 2:13)</a:t>
            </a:r>
          </a:p>
          <a:p>
            <a:r>
              <a:rPr lang="en-US" b="1" dirty="0">
                <a:solidFill>
                  <a:srgbClr val="002060"/>
                </a:solidFill>
              </a:rPr>
              <a:t>The “gatekeepers” of Jewish “orthodoxy” at the time of Lehi were the Deuteronomists and it appears that </a:t>
            </a:r>
            <a:r>
              <a:rPr lang="en-US" b="1" dirty="0" err="1">
                <a:solidFill>
                  <a:srgbClr val="002060"/>
                </a:solidFill>
              </a:rPr>
              <a:t>Laman</a:t>
            </a:r>
            <a:r>
              <a:rPr lang="en-US" b="1" dirty="0">
                <a:solidFill>
                  <a:srgbClr val="002060"/>
                </a:solidFill>
              </a:rPr>
              <a:t> and </a:t>
            </a:r>
            <a:r>
              <a:rPr lang="en-US" b="1" dirty="0" err="1">
                <a:solidFill>
                  <a:srgbClr val="002060"/>
                </a:solidFill>
              </a:rPr>
              <a:t>Lemuel</a:t>
            </a:r>
            <a:r>
              <a:rPr lang="en-US" b="1" dirty="0">
                <a:solidFill>
                  <a:srgbClr val="002060"/>
                </a:solidFill>
              </a:rPr>
              <a:t> had adopted much of their theology based on their words and actions</a:t>
            </a:r>
          </a:p>
        </p:txBody>
      </p:sp>
      <p:pic>
        <p:nvPicPr>
          <p:cNvPr id="3074" name="Picture 2" descr="https://allthatwaspromised.files.wordpress.com/2012/11/20121102-095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40" y="1845734"/>
            <a:ext cx="402336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5" y="685800"/>
            <a:ext cx="8534400" cy="606552"/>
          </a:xfrm>
        </p:spPr>
        <p:txBody>
          <a:bodyPr>
            <a:noAutofit/>
          </a:bodyPr>
          <a:lstStyle/>
          <a:p>
            <a:r>
              <a:rPr lang="en-US" sz="6000" b="1" dirty="0">
                <a:solidFill>
                  <a:srgbClr val="00B050"/>
                </a:solidFill>
              </a:rPr>
              <a:t>Murmuring at the Altar</a:t>
            </a:r>
          </a:p>
        </p:txBody>
      </p:sp>
      <p:sp>
        <p:nvSpPr>
          <p:cNvPr id="3" name="Content Placeholder 2"/>
          <p:cNvSpPr>
            <a:spLocks noGrp="1"/>
          </p:cNvSpPr>
          <p:nvPr>
            <p:ph sz="half" idx="1"/>
          </p:nvPr>
        </p:nvSpPr>
        <p:spPr>
          <a:xfrm>
            <a:off x="301752" y="1642872"/>
            <a:ext cx="4038600" cy="4681728"/>
          </a:xfrm>
        </p:spPr>
        <p:txBody>
          <a:bodyPr>
            <a:normAutofit/>
          </a:bodyPr>
          <a:lstStyle/>
          <a:p>
            <a:r>
              <a:rPr lang="en-US" sz="2800" b="1" dirty="0">
                <a:solidFill>
                  <a:srgbClr val="00B050"/>
                </a:solidFill>
              </a:rPr>
              <a:t>When Lehi arrived at the first camp site, “he built an altar of stones and made an offering to the Lord”  (1 Nephi 2:7)</a:t>
            </a:r>
          </a:p>
        </p:txBody>
      </p:sp>
      <p:sp>
        <p:nvSpPr>
          <p:cNvPr id="4" name="Content Placeholder 3"/>
          <p:cNvSpPr>
            <a:spLocks noGrp="1"/>
          </p:cNvSpPr>
          <p:nvPr>
            <p:ph sz="half" idx="2"/>
          </p:nvPr>
        </p:nvSpPr>
        <p:spPr>
          <a:xfrm>
            <a:off x="4592515" y="1752600"/>
            <a:ext cx="4038600" cy="4681728"/>
          </a:xfrm>
        </p:spPr>
        <p:txBody>
          <a:bodyPr>
            <a:normAutofit/>
          </a:bodyPr>
          <a:lstStyle/>
          <a:p>
            <a:r>
              <a:rPr lang="en-US" sz="2400" b="1" dirty="0">
                <a:solidFill>
                  <a:srgbClr val="00B050"/>
                </a:solidFill>
              </a:rPr>
              <a:t>Strict interpretation of the legal codes prescribed by the Deuteronomists </a:t>
            </a:r>
            <a:r>
              <a:rPr lang="en-US" sz="2400" b="1" i="1" u="sng" dirty="0">
                <a:solidFill>
                  <a:srgbClr val="00B050"/>
                </a:solidFill>
              </a:rPr>
              <a:t>prohibited sacrifice by non-Levites outside the Temple in Jerusalem</a:t>
            </a:r>
            <a:r>
              <a:rPr lang="en-US" sz="2400" b="1" dirty="0">
                <a:solidFill>
                  <a:srgbClr val="00B050"/>
                </a:solidFill>
              </a:rPr>
              <a:t>.</a:t>
            </a:r>
          </a:p>
          <a:p>
            <a:r>
              <a:rPr lang="en-US" sz="2400" b="1" dirty="0" err="1">
                <a:solidFill>
                  <a:srgbClr val="00B050"/>
                </a:solidFill>
              </a:rPr>
              <a:t>Laman</a:t>
            </a:r>
            <a:r>
              <a:rPr lang="en-US" sz="2400" b="1" dirty="0">
                <a:solidFill>
                  <a:srgbClr val="00B050"/>
                </a:solidFill>
              </a:rPr>
              <a:t> and </a:t>
            </a:r>
            <a:r>
              <a:rPr lang="en-US" sz="2400" b="1" dirty="0" err="1">
                <a:solidFill>
                  <a:srgbClr val="00B050"/>
                </a:solidFill>
              </a:rPr>
              <a:t>Lemuel</a:t>
            </a:r>
            <a:r>
              <a:rPr lang="en-US" sz="2400" b="1" dirty="0">
                <a:solidFill>
                  <a:srgbClr val="00B050"/>
                </a:solidFill>
              </a:rPr>
              <a:t> began murmuring against their father “immediately” after Lehi sacrifices at the altar.        	(1 Nephi 2: 11-12)</a:t>
            </a:r>
          </a:p>
        </p:txBody>
      </p:sp>
    </p:spTree>
    <p:extLst>
      <p:ext uri="{BB962C8B-B14F-4D97-AF65-F5344CB8AC3E}">
        <p14:creationId xmlns:p14="http://schemas.microsoft.com/office/powerpoint/2010/main" val="135954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3385</TotalTime>
  <Words>1216</Words>
  <Application>Microsoft Office PowerPoint</Application>
  <PresentationFormat>On-screen Show (4:3)</PresentationFormat>
  <Paragraphs>76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Josiah and the Deuteronomists </vt:lpstr>
      <vt:lpstr>Biblical Scholar Margaret Barker at BYU</vt:lpstr>
      <vt:lpstr>Diana or Artimus </vt:lpstr>
      <vt:lpstr>Converts</vt:lpstr>
      <vt:lpstr>Some Background, cont.</vt:lpstr>
      <vt:lpstr>Development of Deuteronomistic Theology</vt:lpstr>
      <vt:lpstr>Deuteronomistic Theology 622 BC</vt:lpstr>
      <vt:lpstr>Laman and Lemuel as Deuteronomists</vt:lpstr>
      <vt:lpstr>Murmuring at the Altar</vt:lpstr>
      <vt:lpstr>“Visionary Man”</vt:lpstr>
      <vt:lpstr>“Jerusalem, that great city”</vt:lpstr>
      <vt:lpstr>Murderous Intent</vt:lpstr>
      <vt:lpstr>The Law as Final Arbiter of “Righteousness</vt:lpstr>
      <vt:lpstr>Another “Joseph”—Youngest to Rule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Rediscovering the  Book of Mormon</dc:title>
  <dc:creator>Marlow Hunter</dc:creator>
  <cp:lastModifiedBy>Kevin Hinckley</cp:lastModifiedBy>
  <cp:revision>44</cp:revision>
  <cp:lastPrinted>2015-09-13T19:17:55Z</cp:lastPrinted>
  <dcterms:created xsi:type="dcterms:W3CDTF">2015-09-05T19:44:53Z</dcterms:created>
  <dcterms:modified xsi:type="dcterms:W3CDTF">2017-10-06T22:09:07Z</dcterms:modified>
</cp:coreProperties>
</file>