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5" r:id="rId3"/>
    <p:sldId id="260" r:id="rId4"/>
    <p:sldId id="264" r:id="rId5"/>
    <p:sldId id="263" r:id="rId6"/>
    <p:sldId id="257" r:id="rId7"/>
    <p:sldId id="261" r:id="rId8"/>
    <p:sldId id="258" r:id="rId9"/>
    <p:sldId id="262" r:id="rId10"/>
    <p:sldId id="266" r:id="rId11"/>
    <p:sldId id="25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3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B46ED-46F4-45BC-AF5D-FF05C13536B5}" type="datetimeFigureOut">
              <a:rPr lang="en-US" smtClean="0"/>
              <a:pPr/>
              <a:t>4/28/2012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78907-A705-4291-A21F-4BA0DB18FA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78907-A705-4291-A21F-4BA0DB18FA9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78907-A705-4291-A21F-4BA0DB18FA9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78907-A705-4291-A21F-4BA0DB18FA9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9E9DC-B0F4-4F2A-9D40-9C155C2522F9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78907-A705-4291-A21F-4BA0DB18FA9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78907-A705-4291-A21F-4BA0DB18FA9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78907-A705-4291-A21F-4BA0DB18FA9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7630B-6624-4CE4-B3A6-AA8E43451C1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78907-A705-4291-A21F-4BA0DB18FA9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7630B-6624-4CE4-B3A6-AA8E43451C1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78907-A705-4291-A21F-4BA0DB18FA9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76D1C90-39C7-45D1-8499-A271D29AF2F4}" type="datetimeFigureOut">
              <a:rPr lang="en-US" smtClean="0"/>
              <a:pPr/>
              <a:t>4/28/2012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067ED2E-4FF1-4B8B-B126-805CF308F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1C90-39C7-45D1-8499-A271D29AF2F4}" type="datetimeFigureOut">
              <a:rPr lang="en-US" smtClean="0"/>
              <a:pPr/>
              <a:t>4/28/2012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ED2E-4FF1-4B8B-B126-805CF308F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1C90-39C7-45D1-8499-A271D29AF2F4}" type="datetimeFigureOut">
              <a:rPr lang="en-US" smtClean="0"/>
              <a:pPr/>
              <a:t>4/28/2012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ED2E-4FF1-4B8B-B126-805CF308F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1C90-39C7-45D1-8499-A271D29AF2F4}" type="datetimeFigureOut">
              <a:rPr lang="en-US" smtClean="0"/>
              <a:pPr/>
              <a:t>4/28/2012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ED2E-4FF1-4B8B-B126-805CF308F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1C90-39C7-45D1-8499-A271D29AF2F4}" type="datetimeFigureOut">
              <a:rPr lang="en-US" smtClean="0"/>
              <a:pPr/>
              <a:t>4/28/2012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ED2E-4FF1-4B8B-B126-805CF308F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1C90-39C7-45D1-8499-A271D29AF2F4}" type="datetimeFigureOut">
              <a:rPr lang="en-US" smtClean="0"/>
              <a:pPr/>
              <a:t>4/28/2012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ED2E-4FF1-4B8B-B126-805CF308F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76D1C90-39C7-45D1-8499-A271D29AF2F4}" type="datetimeFigureOut">
              <a:rPr lang="en-US" smtClean="0"/>
              <a:pPr/>
              <a:t>4/28/2012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067ED2E-4FF1-4B8B-B126-805CF308F6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76D1C90-39C7-45D1-8499-A271D29AF2F4}" type="datetimeFigureOut">
              <a:rPr lang="en-US" smtClean="0"/>
              <a:pPr/>
              <a:t>4/28/2012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4067ED2E-4FF1-4B8B-B126-805CF308F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1C90-39C7-45D1-8499-A271D29AF2F4}" type="datetimeFigureOut">
              <a:rPr lang="en-US" smtClean="0"/>
              <a:pPr/>
              <a:t>4/28/2012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ED2E-4FF1-4B8B-B126-805CF308F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1C90-39C7-45D1-8499-A271D29AF2F4}" type="datetimeFigureOut">
              <a:rPr lang="en-US" smtClean="0"/>
              <a:pPr/>
              <a:t>4/28/2012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ED2E-4FF1-4B8B-B126-805CF308F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1C90-39C7-45D1-8499-A271D29AF2F4}" type="datetimeFigureOut">
              <a:rPr lang="en-US" smtClean="0"/>
              <a:pPr/>
              <a:t>4/28/2012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ED2E-4FF1-4B8B-B126-805CF308F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76D1C90-39C7-45D1-8499-A271D29AF2F4}" type="datetimeFigureOut">
              <a:rPr lang="en-US" smtClean="0"/>
              <a:pPr/>
              <a:t>4/28/2012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067ED2E-4FF1-4B8B-B126-805CF308F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yahrzeit.org/goodf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0" y="0"/>
            <a:ext cx="9652000" cy="7696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39775"/>
            <a:ext cx="5029200" cy="1470025"/>
          </a:xfrm>
        </p:spPr>
        <p:txBody>
          <a:bodyPr>
            <a:no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Sacred People, Sacred Times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D&amp;C 58,59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5400000">
            <a:off x="5638800" y="5562600"/>
            <a:ext cx="4953000" cy="1752600"/>
          </a:xfrm>
        </p:spPr>
        <p:txBody>
          <a:bodyPr>
            <a:normAutofit/>
          </a:bodyPr>
          <a:lstStyle/>
          <a:p>
            <a:r>
              <a:rPr lang="en-US" sz="1400" dirty="0" smtClean="0"/>
              <a:t>www.kevinhinckley.com</a:t>
            </a:r>
            <a:endParaRPr lang="en-US" sz="1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Purpose of Fasting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2249424"/>
            <a:ext cx="4191000" cy="43251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solidFill>
                  <a:srgbClr val="C00000"/>
                </a:solidFill>
              </a:rPr>
              <a:t>D&amp;C 59: 13,14</a:t>
            </a:r>
            <a:endParaRPr lang="en-US" sz="4000" b="1" dirty="0">
              <a:solidFill>
                <a:srgbClr val="C00000"/>
              </a:solidFill>
            </a:endParaRPr>
          </a:p>
        </p:txBody>
      </p:sp>
      <p:pic>
        <p:nvPicPr>
          <p:cNvPr id="35842" name="Picture 2" descr="https://encrypted-tbn2.google.com/images?q=tbn:ANd9GcTCrEAVML9Te8oJCQ8PnN3f5GOApmtSSy9TV9Z3a-rH76g4nitXj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362200"/>
            <a:ext cx="3915811" cy="2895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838200"/>
            <a:ext cx="8229600" cy="10668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7030A0"/>
                </a:solidFill>
              </a:rPr>
              <a:t>Edward </a:t>
            </a:r>
            <a:r>
              <a:rPr lang="en-US" sz="5400" b="1" dirty="0" smtClean="0">
                <a:solidFill>
                  <a:srgbClr val="7030A0"/>
                </a:solidFill>
              </a:rPr>
              <a:t>Partridge</a:t>
            </a:r>
            <a:endParaRPr lang="en-US" sz="5400" b="1" dirty="0">
              <a:solidFill>
                <a:srgbClr val="7030A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2249424"/>
            <a:ext cx="7848600" cy="43251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solidFill>
                  <a:srgbClr val="002060"/>
                </a:solidFill>
              </a:rPr>
              <a:t>D&amp;C 41:9,11</a:t>
            </a:r>
          </a:p>
          <a:p>
            <a:pPr>
              <a:buNone/>
            </a:pPr>
            <a:r>
              <a:rPr lang="en-US" sz="3600" b="1" dirty="0" smtClean="0">
                <a:solidFill>
                  <a:srgbClr val="002060"/>
                </a:solidFill>
              </a:rPr>
              <a:t>D&amp;C 58: </a:t>
            </a:r>
            <a:r>
              <a:rPr lang="en-US" sz="3600" b="1" dirty="0" smtClean="0">
                <a:solidFill>
                  <a:srgbClr val="002060"/>
                </a:solidFill>
              </a:rPr>
              <a:t>14-18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21506" name="Picture 2" descr="http://s3.amazonaws.com/findagrave/photos/2002/79/6280817_10167661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2" y="2362200"/>
            <a:ext cx="5283198" cy="39624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657600" y="301625"/>
            <a:ext cx="5026025" cy="1143000"/>
          </a:xfrm>
        </p:spPr>
        <p:txBody>
          <a:bodyPr/>
          <a:lstStyle/>
          <a:p>
            <a:r>
              <a:rPr lang="en-US"/>
              <a:t>Flight Attendants…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1"/>
            <a:ext cx="4953000" cy="5181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500" b="1" dirty="0">
                <a:solidFill>
                  <a:srgbClr val="C00000"/>
                </a:solidFill>
              </a:rPr>
              <a:t>On landing, the stewardess said, 'Please be sure to take all of your belongings. If you're going to leave anything, please make sure it's something we'd like to have.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500" b="1" dirty="0">
                <a:solidFill>
                  <a:srgbClr val="C00000"/>
                </a:solidFill>
              </a:rPr>
              <a:t>After a particularly rough landing during thunderstorms in Memphis, a flight attendant on a Northwest flight a announced, 'Please take care when opening the overhead compartments because, after a landing like that, sure as </a:t>
            </a:r>
            <a:r>
              <a:rPr lang="en-US" sz="1500" b="1" dirty="0" err="1">
                <a:solidFill>
                  <a:srgbClr val="C00000"/>
                </a:solidFill>
              </a:rPr>
              <a:t>shootin</a:t>
            </a:r>
            <a:r>
              <a:rPr lang="en-US" sz="1500" b="1" dirty="0">
                <a:solidFill>
                  <a:srgbClr val="C00000"/>
                </a:solidFill>
              </a:rPr>
              <a:t>’, everything’s shifted.'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500" b="1" dirty="0">
                <a:solidFill>
                  <a:srgbClr val="C00000"/>
                </a:solidFill>
              </a:rPr>
              <a:t>'Welcome aboard Southwest Flight 245. To operate your seat belt, insert the metal tab into the buckle, and pull tight. It works just like every other seat belt; and, if you don't know how to operate one, you probably shouldn't be out in public unsupervised.'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500" b="1" dirty="0">
                <a:solidFill>
                  <a:srgbClr val="C00000"/>
                </a:solidFill>
              </a:rPr>
              <a:t>'In the event of a sudden loss of cabin pressure, masks will descend from the ceiling. Stop screaming, grab the mask, and pull it over your face. If you have a small child travelling with you, secure your mask before assisting with theirs. If you are travelling with more than one small child, pick your favorite.'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500" b="1" dirty="0">
                <a:solidFill>
                  <a:srgbClr val="C00000"/>
                </a:solidFill>
              </a:rPr>
              <a:t>'Weather at our destination is 50 degrees with some broken clouds, but we'll try to have them fixed before we arrive…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500" b="1" dirty="0">
                <a:solidFill>
                  <a:srgbClr val="C00000"/>
                </a:solidFill>
              </a:rPr>
              <a:t>'Your seat cushions can be used for flotation; and, in the event of an emergency water landing, please paddle to shore and take them with our compliments.'</a:t>
            </a:r>
          </a:p>
        </p:txBody>
      </p:sp>
      <p:pic>
        <p:nvPicPr>
          <p:cNvPr id="29698" name="Picture 2" descr="http://static.ddmcdn.com/gif/airline-crew-attendant-coff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524000"/>
            <a:ext cx="3810000" cy="297180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3.bp.blogspot.com/_vd1k5R2x_ms/RvHC9n-tyeI/AAAAAAAAAO4/pqzFY4BeH0A/s400/mtz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086487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229600" cy="1066800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D&amp;C 57: 1-4</a:t>
            </a:r>
            <a:b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D&amp;C </a:t>
            </a:r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58:1-5</a:t>
            </a:r>
            <a:endParaRPr lang="en-US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</a:rPr>
              <a:t>More preparation…</a:t>
            </a:r>
            <a:endParaRPr lang="en-US" sz="4800" b="1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95800" y="1828800"/>
            <a:ext cx="4191000" cy="43251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b="1" dirty="0" smtClean="0">
                <a:solidFill>
                  <a:srgbClr val="C00000"/>
                </a:solidFill>
              </a:rPr>
              <a:t>D&amp;C 59:4-6</a:t>
            </a:r>
            <a:endParaRPr lang="en-US" sz="4400" b="1" dirty="0">
              <a:solidFill>
                <a:srgbClr val="C00000"/>
              </a:solidFill>
            </a:endParaRPr>
          </a:p>
        </p:txBody>
      </p:sp>
      <p:pic>
        <p:nvPicPr>
          <p:cNvPr id="31746" name="Picture 2" descr="http://mormonwoman.org/wp-content/uploads/2010/08/mormon-prayer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828800"/>
            <a:ext cx="3901439" cy="48768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14400"/>
          </a:xfrm>
        </p:spPr>
        <p:txBody>
          <a:bodyPr/>
          <a:lstStyle/>
          <a:p>
            <a:r>
              <a:rPr lang="en-US" dirty="0" smtClean="0"/>
              <a:t>Neal A. Maxwell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752600"/>
            <a:ext cx="4572000" cy="49530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/>
              <a:t>The first commandment does not read, “Thou </a:t>
            </a:r>
            <a:r>
              <a:rPr lang="en-US" dirty="0" err="1" smtClean="0"/>
              <a:t>shalt</a:t>
            </a:r>
            <a:r>
              <a:rPr lang="en-US" dirty="0" smtClean="0"/>
              <a:t> love the Lord thy God as thyself.”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This </a:t>
            </a:r>
            <a:r>
              <a:rPr lang="en-US" dirty="0" smtClean="0"/>
              <a:t>would be both too little and the wrong kind of love.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Nor </a:t>
            </a:r>
            <a:r>
              <a:rPr lang="en-US" dirty="0" smtClean="0"/>
              <a:t>does the second commandment read, “Thou </a:t>
            </a:r>
            <a:r>
              <a:rPr lang="en-US" dirty="0" err="1" smtClean="0"/>
              <a:t>shalt</a:t>
            </a:r>
            <a:r>
              <a:rPr lang="en-US" dirty="0" smtClean="0"/>
              <a:t> love they neighbor with all thy heart, mind, soul, and strength.” </a:t>
            </a:r>
          </a:p>
          <a:p>
            <a:pPr>
              <a:buNone/>
            </a:pPr>
            <a:r>
              <a:rPr lang="en-US" dirty="0" smtClean="0"/>
              <a:t>This </a:t>
            </a:r>
            <a:r>
              <a:rPr lang="en-US" dirty="0" smtClean="0"/>
              <a:t>would be neighbor worship.</a:t>
            </a:r>
          </a:p>
          <a:p>
            <a:pPr>
              <a:buNone/>
            </a:pPr>
            <a:r>
              <a:rPr lang="en-US" dirty="0" smtClean="0"/>
              <a:t>Whereas </a:t>
            </a:r>
            <a:r>
              <a:rPr lang="en-US" dirty="0" smtClean="0"/>
              <a:t>our Perfect Father can be trusted with our bestowal of all our devotion of heart, mind, soul, and strength, we cannot.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Nor </a:t>
            </a:r>
            <a:r>
              <a:rPr lang="en-US" dirty="0" smtClean="0"/>
              <a:t>can our neighbor. </a:t>
            </a:r>
            <a:endParaRPr lang="en-US" dirty="0" smtClean="0"/>
          </a:p>
          <a:p>
            <a:pPr>
              <a:buNone/>
            </a:pPr>
            <a:r>
              <a:rPr lang="en-US" i="1" u="sng" dirty="0" smtClean="0"/>
              <a:t>Moreover</a:t>
            </a:r>
            <a:r>
              <a:rPr lang="en-US" i="1" u="sng" dirty="0" smtClean="0"/>
              <a:t>, only when proper love of God comes first can our love of self and neighbor be safely shaped and nurtured. </a:t>
            </a:r>
            <a:endParaRPr lang="en-US" i="1" u="sng" dirty="0" smtClean="0"/>
          </a:p>
          <a:p>
            <a:pPr>
              <a:buNone/>
            </a:pPr>
            <a:r>
              <a:rPr lang="en-US" sz="2200" dirty="0" smtClean="0"/>
              <a:t>		(</a:t>
            </a:r>
            <a:r>
              <a:rPr lang="en-US" sz="2200" i="1" dirty="0" smtClean="0"/>
              <a:t>Notwithstanding My Weakness</a:t>
            </a:r>
            <a:r>
              <a:rPr lang="en-US" sz="2200" dirty="0" smtClean="0"/>
              <a:t>, 24 - 25.)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33794" name="Picture 2" descr="http://mormon.lds.net/wp-content/uploads/2008/11/mormon-missionaries-sist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295400"/>
            <a:ext cx="4095749" cy="3276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229600" cy="10668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7030A0"/>
                </a:solidFill>
              </a:rPr>
              <a:t>The </a:t>
            </a:r>
            <a:r>
              <a:rPr lang="en-US" sz="4400" b="1" dirty="0">
                <a:solidFill>
                  <a:srgbClr val="7030A0"/>
                </a:solidFill>
              </a:rPr>
              <a:t>Law of Moses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7239000" cy="4953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i="1" u="sng" dirty="0">
                <a:solidFill>
                  <a:srgbClr val="C00000"/>
                </a:solidFill>
              </a:rPr>
              <a:t>Three Types of Sacrifices/Offerings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b="1" i="1" dirty="0">
                <a:solidFill>
                  <a:srgbClr val="C00000"/>
                </a:solidFill>
              </a:rPr>
              <a:t>	</a:t>
            </a:r>
          </a:p>
          <a:p>
            <a:pPr marL="624078" indent="-514350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en-US" b="1" i="1" u="sng" dirty="0" smtClean="0">
                <a:solidFill>
                  <a:srgbClr val="C00000"/>
                </a:solidFill>
              </a:rPr>
              <a:t>Trespass (Guilt) Offerings</a:t>
            </a:r>
          </a:p>
          <a:p>
            <a:pPr marL="624078" indent="-514350">
              <a:lnSpc>
                <a:spcPct val="90000"/>
              </a:lnSpc>
              <a:buNone/>
            </a:pPr>
            <a:endParaRPr lang="en-US" b="1" i="1" u="sng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b="1" i="1" u="sng" dirty="0">
                <a:solidFill>
                  <a:srgbClr val="C00000"/>
                </a:solidFill>
              </a:rPr>
              <a:t>2) Burnt </a:t>
            </a:r>
            <a:r>
              <a:rPr lang="en-US" b="1" i="1" u="sng" dirty="0" smtClean="0">
                <a:solidFill>
                  <a:srgbClr val="C00000"/>
                </a:solidFill>
              </a:rPr>
              <a:t>Offerings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b="1" i="1" dirty="0" smtClean="0">
                <a:solidFill>
                  <a:srgbClr val="C00000"/>
                </a:solidFill>
              </a:rPr>
              <a:t>	-Burning of the whole animal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b="1" i="1" dirty="0" smtClean="0">
                <a:solidFill>
                  <a:srgbClr val="C00000"/>
                </a:solidFill>
              </a:rPr>
              <a:t>	-Whole Surrender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b="1" i="1" dirty="0" smtClean="0">
                <a:solidFill>
                  <a:srgbClr val="C00000"/>
                </a:solidFill>
              </a:rPr>
              <a:t>	-Constant, daily offering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b="1" i="1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b="1" i="1" u="sng" dirty="0">
                <a:solidFill>
                  <a:srgbClr val="C00000"/>
                </a:solidFill>
              </a:rPr>
              <a:t>3) Peace Offerings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b="1" i="1" dirty="0">
                <a:solidFill>
                  <a:srgbClr val="C00000"/>
                </a:solidFill>
              </a:rPr>
              <a:t>	</a:t>
            </a:r>
            <a:r>
              <a:rPr lang="en-US" b="1" i="1" dirty="0" smtClean="0">
                <a:solidFill>
                  <a:srgbClr val="C00000"/>
                </a:solidFill>
              </a:rPr>
              <a:t>-At peace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b="1" i="1" dirty="0" smtClean="0">
                <a:solidFill>
                  <a:srgbClr val="C00000"/>
                </a:solidFill>
              </a:rPr>
              <a:t>	-Gratitude, gladness</a:t>
            </a:r>
            <a:endParaRPr lang="en-US" b="1" i="1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			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	</a:t>
            </a:r>
          </a:p>
        </p:txBody>
      </p:sp>
      <p:pic>
        <p:nvPicPr>
          <p:cNvPr id="16389" name="Picture 5" descr="templesolom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828799"/>
            <a:ext cx="3429000" cy="358140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6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63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artbulla.com/images/My%20Pictures/moses_aar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98015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229600" cy="10668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Spiritual Power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>
            <a:off x="1905000" y="2895600"/>
            <a:ext cx="1905000" cy="1752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Sacred </a:t>
            </a: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4876800" y="2895600"/>
            <a:ext cx="1905000" cy="17526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Sacred </a:t>
            </a: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3505200" y="4648200"/>
            <a:ext cx="1905000" cy="17526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Sacred </a:t>
            </a: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609600"/>
            <a:ext cx="3429000" cy="5715000"/>
          </a:xfrm>
          <a:solidFill>
            <a:schemeClr val="bg1"/>
          </a:solidFill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b="1" i="1" u="sng" dirty="0">
                <a:solidFill>
                  <a:srgbClr val="002060"/>
                </a:solidFill>
              </a:rPr>
              <a:t>Law of Moses</a:t>
            </a:r>
          </a:p>
          <a:p>
            <a:pPr>
              <a:buFont typeface="Wingdings" pitchFamily="2" charset="2"/>
              <a:buNone/>
            </a:pPr>
            <a:endParaRPr lang="en-US" sz="2400" b="1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400" b="1" dirty="0">
                <a:solidFill>
                  <a:srgbClr val="002060"/>
                </a:solidFill>
              </a:rPr>
              <a:t>Sin Offerings</a:t>
            </a:r>
          </a:p>
          <a:p>
            <a:pPr>
              <a:buFont typeface="Wingdings" pitchFamily="2" charset="2"/>
              <a:buNone/>
            </a:pPr>
            <a:endParaRPr lang="en-US" sz="2400" b="1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None/>
            </a:pPr>
            <a:endParaRPr lang="en-US" sz="2400" b="1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400" b="1" dirty="0">
                <a:solidFill>
                  <a:srgbClr val="002060"/>
                </a:solidFill>
              </a:rPr>
              <a:t>Burnt Offerings</a:t>
            </a:r>
          </a:p>
          <a:p>
            <a:pPr>
              <a:buFont typeface="Wingdings" pitchFamily="2" charset="2"/>
              <a:buNone/>
            </a:pPr>
            <a:endParaRPr lang="en-US" sz="2400" b="1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None/>
            </a:pPr>
            <a:endParaRPr lang="en-US" sz="2400" b="1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400" b="1" dirty="0">
                <a:solidFill>
                  <a:srgbClr val="002060"/>
                </a:solidFill>
              </a:rPr>
              <a:t>Peace Offerings</a:t>
            </a:r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0" y="533400"/>
            <a:ext cx="3048000" cy="5334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2800" b="1" i="1" u="sng" dirty="0">
                <a:solidFill>
                  <a:srgbClr val="C00000"/>
                </a:solidFill>
              </a:rPr>
              <a:t>Sacrament</a:t>
            </a:r>
          </a:p>
          <a:p>
            <a:pPr>
              <a:buFont typeface="Wingdings" pitchFamily="2" charset="2"/>
              <a:buNone/>
            </a:pPr>
            <a:endParaRPr lang="en-US" sz="2400" b="1" i="1"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400" b="1" dirty="0">
                <a:solidFill>
                  <a:srgbClr val="C00000"/>
                </a:solidFill>
              </a:rPr>
              <a:t>Forgiveness of our sins</a:t>
            </a:r>
          </a:p>
          <a:p>
            <a:pPr>
              <a:buFont typeface="Wingdings" pitchFamily="2" charset="2"/>
              <a:buNone/>
            </a:pPr>
            <a:endParaRPr lang="en-US" sz="2400" b="1"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Surrender:</a:t>
            </a:r>
          </a:p>
          <a:p>
            <a:pPr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	Offer our whole time, talents and efforts</a:t>
            </a:r>
            <a:endParaRPr lang="en-US" sz="2400" b="1"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400" b="1" dirty="0">
                <a:solidFill>
                  <a:srgbClr val="C00000"/>
                </a:solidFill>
              </a:rPr>
              <a:t>	</a:t>
            </a:r>
            <a:endParaRPr lang="en-US" sz="2000" b="1"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We </a:t>
            </a:r>
            <a:r>
              <a:rPr lang="en-US" sz="2400" b="1" dirty="0">
                <a:solidFill>
                  <a:srgbClr val="C00000"/>
                </a:solidFill>
              </a:rPr>
              <a:t>Offer the Lord</a:t>
            </a:r>
            <a:r>
              <a:rPr lang="en-US" sz="2400" b="1" dirty="0" smtClean="0">
                <a:solidFill>
                  <a:srgbClr val="C00000"/>
                </a:solidFill>
              </a:rPr>
              <a:t>:</a:t>
            </a:r>
            <a:endParaRPr lang="en-US" sz="2400" b="1"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400" b="1" dirty="0">
                <a:solidFill>
                  <a:srgbClr val="C00000"/>
                </a:solidFill>
              </a:rPr>
              <a:t>	</a:t>
            </a:r>
            <a:r>
              <a:rPr lang="en-US" sz="2400" b="1" dirty="0" smtClean="0">
                <a:solidFill>
                  <a:srgbClr val="C00000"/>
                </a:solidFill>
              </a:rPr>
              <a:t>Gratitude, Love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9461" name="Picture 5" descr="gatew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762000"/>
            <a:ext cx="3117594" cy="4038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9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94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94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94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94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94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  <p:bldP spid="1946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229600" cy="10668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Sacred People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4038600" cy="43251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b="1" dirty="0" smtClean="0">
                <a:solidFill>
                  <a:srgbClr val="7030A0"/>
                </a:solidFill>
              </a:rPr>
              <a:t>D&amp;C 59:9-12</a:t>
            </a:r>
            <a:endParaRPr lang="en-US" sz="4400" b="1" dirty="0">
              <a:solidFill>
                <a:srgbClr val="7030A0"/>
              </a:solidFill>
            </a:endParaRPr>
          </a:p>
        </p:txBody>
      </p:sp>
      <p:pic>
        <p:nvPicPr>
          <p:cNvPr id="27650" name="Picture 2" descr="http://3.bp.blogspot.com/_kr_xfH0aEq4/TL8HjlBgn4I/AAAAAAAAAdo/vKCeStSMWW8/s1600/High+Pri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80999"/>
            <a:ext cx="4222242" cy="618643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954</TotalTime>
  <Words>450</Words>
  <Application>Microsoft Office PowerPoint</Application>
  <PresentationFormat>On-screen Show (4:3)</PresentationFormat>
  <Paragraphs>79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Urban</vt:lpstr>
      <vt:lpstr>Sacred People, Sacred Times D&amp;C 58,59</vt:lpstr>
      <vt:lpstr>Flight Attendants…</vt:lpstr>
      <vt:lpstr>D&amp;C 57: 1-4 D&amp;C 58:1-5</vt:lpstr>
      <vt:lpstr>More preparation…</vt:lpstr>
      <vt:lpstr>Neal A. Maxwell</vt:lpstr>
      <vt:lpstr>The Law of Moses</vt:lpstr>
      <vt:lpstr>Spiritual Power</vt:lpstr>
      <vt:lpstr>Slide 8</vt:lpstr>
      <vt:lpstr>Sacred People</vt:lpstr>
      <vt:lpstr>Purpose of Fasting</vt:lpstr>
      <vt:lpstr>Edward Partridge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Sacred People, Sacred Times D&amp;C 58,59</dc:title>
  <dc:creator>Kevin</dc:creator>
  <cp:lastModifiedBy>Kevin</cp:lastModifiedBy>
  <cp:revision>26</cp:revision>
  <dcterms:created xsi:type="dcterms:W3CDTF">2012-04-28T17:53:20Z</dcterms:created>
  <dcterms:modified xsi:type="dcterms:W3CDTF">2012-04-29T13:25:14Z</dcterms:modified>
</cp:coreProperties>
</file>