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1" r:id="rId3"/>
    <p:sldId id="259" r:id="rId4"/>
    <p:sldId id="260" r:id="rId5"/>
    <p:sldId id="267" r:id="rId6"/>
    <p:sldId id="266"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DBF82-11E2-47DC-A7E8-DDFF3A025943}" type="datetimeFigureOut">
              <a:rPr lang="en-US" smtClean="0"/>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62F285-6CC4-4B39-9637-D528E28DFE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62F285-6CC4-4B39-9637-D528E28DFE0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A429FCE-8E64-4E15-AF63-E1F61DBF722C}" type="datetimeFigureOut">
              <a:rPr lang="en-US" smtClean="0"/>
              <a:pPr/>
              <a:t>1/22/2012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FA057F-D41D-421B-BD4C-394A84953DF1}" type="slidenum">
              <a:rPr lang="en-US" smtClean="0"/>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A057F-D41D-421B-BD4C-394A84953DF1}" type="slidenum">
              <a:rPr lang="en-US" smtClean="0"/>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A057F-D41D-421B-BD4C-394A84953DF1}" type="slidenum">
              <a:rPr lang="en-US" smtClean="0"/>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A057F-D41D-421B-BD4C-394A84953DF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FA057F-D41D-421B-BD4C-394A84953DF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FA057F-D41D-421B-BD4C-394A84953DF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FA057F-D41D-421B-BD4C-394A84953D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FA057F-D41D-421B-BD4C-394A84953DF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A429FCE-8E64-4E15-AF63-E1F61DBF722C}" type="datetimeFigureOut">
              <a:rPr lang="en-US" smtClean="0"/>
              <a:pPr/>
              <a:t>1/22/2012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FA057F-D41D-421B-BD4C-394A84953DF1}"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A429FCE-8E64-4E15-AF63-E1F61DBF722C}" type="datetimeFigureOut">
              <a:rPr lang="en-US" smtClean="0"/>
              <a:pPr/>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FA057F-D41D-421B-BD4C-394A84953D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429FCE-8E64-4E15-AF63-E1F61DBF722C}" type="datetimeFigureOut">
              <a:rPr lang="en-US" smtClean="0"/>
              <a:pPr/>
              <a:t>1/22/2012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FA057F-D41D-421B-BD4C-394A84953DF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429FCE-8E64-4E15-AF63-E1F61DBF722C}" type="datetimeFigureOut">
              <a:rPr lang="en-US" smtClean="0"/>
              <a:pPr/>
              <a:t>1/22/2012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FA057F-D41D-421B-BD4C-394A84953D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bookofmormonresearch.org/files/2010/08/mormon-gold-plates2.jpg"/>
          <p:cNvPicPr>
            <a:picLocks noChangeAspect="1" noChangeArrowheads="1"/>
          </p:cNvPicPr>
          <p:nvPr/>
        </p:nvPicPr>
        <p:blipFill>
          <a:blip r:embed="rId3" cstate="print"/>
          <a:srcRect/>
          <a:stretch>
            <a:fillRect/>
          </a:stretch>
        </p:blipFill>
        <p:spPr bwMode="auto">
          <a:xfrm>
            <a:off x="0" y="0"/>
            <a:ext cx="9144000" cy="7315200"/>
          </a:xfrm>
          <a:prstGeom prst="rect">
            <a:avLst/>
          </a:prstGeom>
          <a:noFill/>
        </p:spPr>
      </p:pic>
      <p:sp>
        <p:nvSpPr>
          <p:cNvPr id="2" name="Title 1"/>
          <p:cNvSpPr>
            <a:spLocks noGrp="1"/>
          </p:cNvSpPr>
          <p:nvPr>
            <p:ph type="ctrTitle"/>
          </p:nvPr>
        </p:nvSpPr>
        <p:spPr>
          <a:xfrm>
            <a:off x="4419600" y="152400"/>
            <a:ext cx="4648200" cy="1829761"/>
          </a:xfrm>
        </p:spPr>
        <p:txBody>
          <a:bodyPr/>
          <a:lstStyle/>
          <a:p>
            <a:r>
              <a:rPr lang="en-US" dirty="0" smtClean="0">
                <a:solidFill>
                  <a:schemeClr val="bg1"/>
                </a:solidFill>
              </a:rPr>
              <a:t>The Book of Mormon</a:t>
            </a:r>
            <a:endParaRPr lang="en-US" dirty="0">
              <a:solidFill>
                <a:schemeClr val="bg1"/>
              </a:solidFill>
            </a:endParaRPr>
          </a:p>
        </p:txBody>
      </p:sp>
      <p:sp>
        <p:nvSpPr>
          <p:cNvPr id="3" name="Subtitle 2"/>
          <p:cNvSpPr>
            <a:spLocks noGrp="1"/>
          </p:cNvSpPr>
          <p:nvPr>
            <p:ph type="subTitle" idx="1"/>
          </p:nvPr>
        </p:nvSpPr>
        <p:spPr>
          <a:xfrm>
            <a:off x="152400" y="6400800"/>
            <a:ext cx="4191000" cy="894904"/>
          </a:xfrm>
        </p:spPr>
        <p:txBody>
          <a:bodyPr/>
          <a:lstStyle/>
          <a:p>
            <a:r>
              <a:rPr lang="en-US" dirty="0" smtClean="0">
                <a:solidFill>
                  <a:schemeClr val="bg1"/>
                </a:solidFill>
              </a:rPr>
              <a:t>www.kevinhinckley.com</a:t>
            </a:r>
            <a:endParaRPr lang="en-US" dirty="0">
              <a:solidFill>
                <a:schemeClr val="bg1"/>
              </a:solidFill>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upload.wikimedia.org/wikipedia/commons/a/a6/Tomb_of_the_Unknown_Soldier_8.jpg"/>
          <p:cNvPicPr>
            <a:picLocks noChangeAspect="1" noChangeArrowheads="1"/>
          </p:cNvPicPr>
          <p:nvPr/>
        </p:nvPicPr>
        <p:blipFill>
          <a:blip r:embed="rId3" cstate="print"/>
          <a:srcRect/>
          <a:stretch>
            <a:fillRect/>
          </a:stretch>
        </p:blipFill>
        <p:spPr bwMode="auto">
          <a:xfrm>
            <a:off x="0" y="0"/>
            <a:ext cx="9144000" cy="7967050"/>
          </a:xfrm>
          <a:prstGeom prst="rect">
            <a:avLst/>
          </a:prstGeom>
          <a:noFill/>
        </p:spPr>
      </p:pic>
      <p:sp>
        <p:nvSpPr>
          <p:cNvPr id="2" name="Content Placeholder 1"/>
          <p:cNvSpPr>
            <a:spLocks noGrp="1"/>
          </p:cNvSpPr>
          <p:nvPr>
            <p:ph idx="1"/>
          </p:nvPr>
        </p:nvSpPr>
        <p:spPr>
          <a:xfrm>
            <a:off x="228600" y="4800600"/>
            <a:ext cx="5257800" cy="2654491"/>
          </a:xfrm>
        </p:spPr>
        <p:txBody>
          <a:bodyPr>
            <a:normAutofit/>
          </a:bodyPr>
          <a:lstStyle/>
          <a:p>
            <a:pPr>
              <a:buNone/>
            </a:pPr>
            <a:r>
              <a:rPr lang="en-US" sz="6000" b="1" i="1" dirty="0" smtClean="0">
                <a:solidFill>
                  <a:srgbClr val="7030A0"/>
                </a:solidFill>
                <a:effectLst>
                  <a:outerShdw blurRad="38100" dist="38100" dir="2700000" algn="tl">
                    <a:srgbClr val="000000">
                      <a:alpha val="43137"/>
                    </a:srgbClr>
                  </a:outerShdw>
                </a:effectLst>
              </a:rPr>
              <a:t>Stop and Stand Still</a:t>
            </a:r>
            <a:endParaRPr lang="en-US" sz="6000" b="1" i="1" dirty="0">
              <a:solidFill>
                <a:srgbClr val="7030A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4267200" y="304800"/>
            <a:ext cx="8229600" cy="1143000"/>
          </a:xfrm>
        </p:spPr>
        <p:txBody>
          <a:bodyPr>
            <a:normAutofit/>
          </a:bodyPr>
          <a:lstStyle/>
          <a:p>
            <a:r>
              <a:rPr lang="en-US" sz="6000" dirty="0" smtClean="0">
                <a:solidFill>
                  <a:srgbClr val="7030A0"/>
                </a:solidFill>
                <a:effectLst>
                  <a:outerShdw blurRad="38100" dist="38100" dir="2700000" algn="tl">
                    <a:srgbClr val="000000">
                      <a:alpha val="43137"/>
                    </a:srgbClr>
                  </a:outerShdw>
                </a:effectLst>
              </a:rPr>
              <a:t>Principle:</a:t>
            </a:r>
            <a:endParaRPr lang="en-US" sz="6000" dirty="0">
              <a:solidFill>
                <a:srgbClr val="7030A0"/>
              </a:solidFill>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http://www.josephsmith.net/Static%20Images/telford_moroni_statue_MD.jpg"/>
          <p:cNvPicPr>
            <a:picLocks noChangeAspect="1" noChangeArrowheads="1"/>
          </p:cNvPicPr>
          <p:nvPr/>
        </p:nvPicPr>
        <p:blipFill>
          <a:blip r:embed="rId3" cstate="print"/>
          <a:srcRect/>
          <a:stretch>
            <a:fillRect/>
          </a:stretch>
        </p:blipFill>
        <p:spPr bwMode="auto">
          <a:xfrm>
            <a:off x="0" y="0"/>
            <a:ext cx="9144000" cy="7155182"/>
          </a:xfrm>
          <a:prstGeom prst="rect">
            <a:avLst/>
          </a:prstGeom>
          <a:noFill/>
        </p:spPr>
      </p:pic>
      <p:sp>
        <p:nvSpPr>
          <p:cNvPr id="2" name="Content Placeholder 1"/>
          <p:cNvSpPr>
            <a:spLocks noGrp="1"/>
          </p:cNvSpPr>
          <p:nvPr>
            <p:ph idx="1"/>
          </p:nvPr>
        </p:nvSpPr>
        <p:spPr>
          <a:xfrm>
            <a:off x="152400" y="4419600"/>
            <a:ext cx="5334000" cy="2349691"/>
          </a:xfrm>
        </p:spPr>
        <p:txBody>
          <a:bodyPr>
            <a:normAutofit/>
          </a:bodyPr>
          <a:lstStyle/>
          <a:p>
            <a:pPr>
              <a:buNone/>
            </a:pPr>
            <a:r>
              <a:rPr lang="en-US" sz="4400" b="1" dirty="0" smtClean="0">
                <a:solidFill>
                  <a:schemeClr val="bg1"/>
                </a:solidFill>
                <a:effectLst>
                  <a:outerShdw blurRad="38100" dist="38100" dir="2700000" algn="tl">
                    <a:srgbClr val="000000">
                      <a:alpha val="43137"/>
                    </a:srgbClr>
                  </a:outerShdw>
                </a:effectLst>
              </a:rPr>
              <a:t>What is the purpose of the Book of Mormon?</a:t>
            </a:r>
            <a:endParaRPr lang="en-US" sz="4400" b="1" dirty="0">
              <a:solidFill>
                <a:schemeClr val="bg1"/>
              </a:solidFill>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r>
              <a:rPr lang="en-US" sz="4400" dirty="0" smtClean="0">
                <a:solidFill>
                  <a:schemeClr val="tx1"/>
                </a:solidFill>
              </a:rPr>
              <a:t>Lesson #1</a:t>
            </a:r>
            <a:endParaRPr lang="en-US" sz="4400" dirty="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4800" y="1295400"/>
            <a:ext cx="4114800" cy="4525963"/>
          </a:xfrm>
        </p:spPr>
        <p:txBody>
          <a:bodyPr>
            <a:normAutofit/>
          </a:bodyPr>
          <a:lstStyle/>
          <a:p>
            <a:pPr>
              <a:buNone/>
            </a:pPr>
            <a:r>
              <a:rPr lang="en-US" sz="4000" b="1" dirty="0" smtClean="0">
                <a:solidFill>
                  <a:srgbClr val="C00000"/>
                </a:solidFill>
              </a:rPr>
              <a:t>Martin Harris</a:t>
            </a:r>
          </a:p>
          <a:p>
            <a:pPr>
              <a:buNone/>
            </a:pPr>
            <a:r>
              <a:rPr lang="en-US" sz="4000" b="1" dirty="0" smtClean="0">
                <a:solidFill>
                  <a:srgbClr val="C00000"/>
                </a:solidFill>
              </a:rPr>
              <a:t>D&amp;C 10:1,6,7</a:t>
            </a:r>
            <a:endParaRPr lang="en-US" sz="4000" b="1" dirty="0">
              <a:solidFill>
                <a:srgbClr val="C00000"/>
              </a:solidFill>
            </a:endParaRPr>
          </a:p>
        </p:txBody>
      </p:sp>
      <p:sp>
        <p:nvSpPr>
          <p:cNvPr id="3" name="Title 2"/>
          <p:cNvSpPr>
            <a:spLocks noGrp="1"/>
          </p:cNvSpPr>
          <p:nvPr>
            <p:ph type="title"/>
          </p:nvPr>
        </p:nvSpPr>
        <p:spPr/>
        <p:txBody>
          <a:bodyPr>
            <a:normAutofit/>
          </a:bodyPr>
          <a:lstStyle/>
          <a:p>
            <a:r>
              <a:rPr lang="en-US" sz="4800" dirty="0" smtClean="0">
                <a:solidFill>
                  <a:srgbClr val="C00000"/>
                </a:solidFill>
              </a:rPr>
              <a:t>The Lost 116 Pages</a:t>
            </a:r>
            <a:endParaRPr lang="en-US" sz="4800" dirty="0">
              <a:solidFill>
                <a:srgbClr val="C00000"/>
              </a:solidFill>
            </a:endParaRPr>
          </a:p>
        </p:txBody>
      </p:sp>
      <p:pic>
        <p:nvPicPr>
          <p:cNvPr id="21506" name="Picture 2" descr="http://www.lightplanet.com/mormons/images/leaders/harris_martin.jpg"/>
          <p:cNvPicPr>
            <a:picLocks noChangeAspect="1" noChangeArrowheads="1"/>
          </p:cNvPicPr>
          <p:nvPr/>
        </p:nvPicPr>
        <p:blipFill>
          <a:blip r:embed="rId3" cstate="print"/>
          <a:srcRect/>
          <a:stretch>
            <a:fillRect/>
          </a:stretch>
        </p:blipFill>
        <p:spPr bwMode="auto">
          <a:xfrm>
            <a:off x="609600" y="1288437"/>
            <a:ext cx="3352800" cy="5105787"/>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22437"/>
            <a:ext cx="4191000" cy="4525963"/>
          </a:xfrm>
        </p:spPr>
        <p:txBody>
          <a:bodyPr>
            <a:normAutofit/>
          </a:bodyPr>
          <a:lstStyle/>
          <a:p>
            <a:pPr>
              <a:buNone/>
            </a:pPr>
            <a:r>
              <a:rPr lang="en-US" sz="4000" b="1" dirty="0" smtClean="0">
                <a:solidFill>
                  <a:srgbClr val="002060"/>
                </a:solidFill>
              </a:rPr>
              <a:t>D&amp;C 10:45, 46</a:t>
            </a:r>
            <a:endParaRPr lang="en-US" sz="4000" b="1" dirty="0">
              <a:solidFill>
                <a:srgbClr val="002060"/>
              </a:solidFill>
            </a:endParaRPr>
          </a:p>
        </p:txBody>
      </p:sp>
      <p:sp>
        <p:nvSpPr>
          <p:cNvPr id="3" name="Title 2"/>
          <p:cNvSpPr>
            <a:spLocks noGrp="1"/>
          </p:cNvSpPr>
          <p:nvPr>
            <p:ph type="title"/>
          </p:nvPr>
        </p:nvSpPr>
        <p:spPr/>
        <p:txBody>
          <a:bodyPr>
            <a:normAutofit/>
          </a:bodyPr>
          <a:lstStyle/>
          <a:p>
            <a:r>
              <a:rPr lang="en-US" sz="5400" dirty="0" smtClean="0">
                <a:solidFill>
                  <a:srgbClr val="002060"/>
                </a:solidFill>
              </a:rPr>
              <a:t>However…</a:t>
            </a:r>
            <a:endParaRPr lang="en-US" sz="5400" dirty="0">
              <a:solidFill>
                <a:srgbClr val="002060"/>
              </a:solidFill>
            </a:endParaRPr>
          </a:p>
        </p:txBody>
      </p:sp>
      <p:pic>
        <p:nvPicPr>
          <p:cNvPr id="23554" name="Picture 2" descr="http://www.ondoctrine.com/graphics/orsprat1.gif"/>
          <p:cNvPicPr>
            <a:picLocks noChangeAspect="1" noChangeArrowheads="1"/>
          </p:cNvPicPr>
          <p:nvPr/>
        </p:nvPicPr>
        <p:blipFill>
          <a:blip r:embed="rId3" cstate="print"/>
          <a:srcRect/>
          <a:stretch>
            <a:fillRect/>
          </a:stretch>
        </p:blipFill>
        <p:spPr bwMode="auto">
          <a:xfrm>
            <a:off x="4533900" y="76200"/>
            <a:ext cx="4762500" cy="7362825"/>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328"/>
            <a:ext cx="4724400" cy="5148072"/>
          </a:xfrm>
          <a:solidFill>
            <a:schemeClr val="bg1"/>
          </a:solidFill>
        </p:spPr>
        <p:txBody>
          <a:bodyPr>
            <a:normAutofit fontScale="70000" lnSpcReduction="20000"/>
          </a:bodyPr>
          <a:lstStyle/>
          <a:p>
            <a:pPr>
              <a:buNone/>
            </a:pPr>
            <a:r>
              <a:rPr lang="en-US" dirty="0" smtClean="0">
                <a:solidFill>
                  <a:srgbClr val="C00000"/>
                </a:solidFill>
              </a:rPr>
              <a:t>So </a:t>
            </a:r>
            <a:r>
              <a:rPr lang="en-US" dirty="0" smtClean="0">
                <a:solidFill>
                  <a:srgbClr val="C00000"/>
                </a:solidFill>
              </a:rPr>
              <a:t>clearly this was not a </a:t>
            </a:r>
            <a:r>
              <a:rPr lang="en-US" i="1" dirty="0" smtClean="0">
                <a:solidFill>
                  <a:srgbClr val="C00000"/>
                </a:solidFill>
              </a:rPr>
              <a:t>quid pro quo</a:t>
            </a:r>
            <a:r>
              <a:rPr lang="en-US" dirty="0" smtClean="0">
                <a:solidFill>
                  <a:srgbClr val="C00000"/>
                </a:solidFill>
              </a:rPr>
              <a:t> in the development of the final Book of Mormon product. It was not tit for tat, this for that—116 pages of manuscript for 142 pages of printed text. Not so. </a:t>
            </a:r>
            <a:endParaRPr lang="en-US" dirty="0" smtClean="0">
              <a:solidFill>
                <a:srgbClr val="C00000"/>
              </a:solidFill>
            </a:endParaRPr>
          </a:p>
          <a:p>
            <a:pPr>
              <a:buNone/>
            </a:pPr>
            <a:r>
              <a:rPr lang="en-US" i="1" u="sng" dirty="0" smtClean="0">
                <a:solidFill>
                  <a:srgbClr val="C00000"/>
                </a:solidFill>
              </a:rPr>
              <a:t>We </a:t>
            </a:r>
            <a:r>
              <a:rPr lang="en-US" i="1" u="sng" dirty="0" smtClean="0">
                <a:solidFill>
                  <a:srgbClr val="C00000"/>
                </a:solidFill>
              </a:rPr>
              <a:t>got back more than we lost. And it was known from the beginning that it would be so. </a:t>
            </a:r>
            <a:endParaRPr lang="en-US" i="1" u="sng" dirty="0" smtClean="0">
              <a:solidFill>
                <a:srgbClr val="C00000"/>
              </a:solidFill>
            </a:endParaRPr>
          </a:p>
          <a:p>
            <a:pPr>
              <a:buNone/>
            </a:pPr>
            <a:r>
              <a:rPr lang="en-US" dirty="0" smtClean="0">
                <a:solidFill>
                  <a:srgbClr val="C00000"/>
                </a:solidFill>
              </a:rPr>
              <a:t>We </a:t>
            </a:r>
            <a:r>
              <a:rPr lang="en-US" dirty="0" smtClean="0">
                <a:solidFill>
                  <a:srgbClr val="C00000"/>
                </a:solidFill>
              </a:rPr>
              <a:t>do not know exactly what we have missed in the lost 116 pages, but we do know that what we received on the small plates was the personal declarations of three great witnesses (Nephi, Jacob, Isaiah), three of the great doctrinal voices of the Book of Mormon, testifying that Jesus is the Christ. (“For a Wise Purpose,” </a:t>
            </a:r>
            <a:r>
              <a:rPr lang="en-US" i="1" dirty="0" smtClean="0">
                <a:solidFill>
                  <a:srgbClr val="C00000"/>
                </a:solidFill>
              </a:rPr>
              <a:t>Ensign</a:t>
            </a:r>
            <a:r>
              <a:rPr lang="en-US" dirty="0" smtClean="0">
                <a:solidFill>
                  <a:srgbClr val="C00000"/>
                </a:solidFill>
              </a:rPr>
              <a:t>, Jan. 1996, 13–14)</a:t>
            </a:r>
          </a:p>
          <a:p>
            <a:pPr>
              <a:buNone/>
            </a:pPr>
            <a:endParaRPr lang="en-US" dirty="0"/>
          </a:p>
        </p:txBody>
      </p:sp>
      <p:sp>
        <p:nvSpPr>
          <p:cNvPr id="3" name="Title 2"/>
          <p:cNvSpPr>
            <a:spLocks noGrp="1"/>
          </p:cNvSpPr>
          <p:nvPr>
            <p:ph type="title"/>
          </p:nvPr>
        </p:nvSpPr>
        <p:spPr/>
        <p:txBody>
          <a:bodyPr>
            <a:normAutofit/>
          </a:bodyPr>
          <a:lstStyle/>
          <a:p>
            <a:r>
              <a:rPr lang="en-US" dirty="0" smtClean="0">
                <a:solidFill>
                  <a:srgbClr val="C00000"/>
                </a:solidFill>
              </a:rPr>
              <a:t>Jeffrey R. </a:t>
            </a:r>
            <a:r>
              <a:rPr lang="en-US" dirty="0" smtClean="0">
                <a:solidFill>
                  <a:srgbClr val="C00000"/>
                </a:solidFill>
              </a:rPr>
              <a:t>Holland</a:t>
            </a:r>
            <a:endParaRPr lang="en-US" dirty="0">
              <a:solidFill>
                <a:srgbClr val="C00000"/>
              </a:solidFill>
            </a:endParaRPr>
          </a:p>
        </p:txBody>
      </p:sp>
      <p:pic>
        <p:nvPicPr>
          <p:cNvPr id="37890" name="Picture 2" descr="http://mormon.org/bc/assets/images/media/bookofmormon/book-of-mormon.jpg"/>
          <p:cNvPicPr>
            <a:picLocks noChangeAspect="1" noChangeArrowheads="1"/>
          </p:cNvPicPr>
          <p:nvPr/>
        </p:nvPicPr>
        <p:blipFill>
          <a:blip r:embed="rId3" cstate="print"/>
          <a:srcRect/>
          <a:stretch>
            <a:fillRect/>
          </a:stretch>
        </p:blipFill>
        <p:spPr bwMode="auto">
          <a:xfrm>
            <a:off x="4724400" y="1524000"/>
            <a:ext cx="3810000" cy="4876800"/>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4.hubimg.com/u/574455_f26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Content Placeholder 1"/>
          <p:cNvSpPr>
            <a:spLocks noGrp="1"/>
          </p:cNvSpPr>
          <p:nvPr>
            <p:ph idx="1"/>
          </p:nvPr>
        </p:nvSpPr>
        <p:spPr>
          <a:xfrm>
            <a:off x="304800" y="457200"/>
            <a:ext cx="3962400" cy="5791200"/>
          </a:xfrm>
          <a:solidFill>
            <a:schemeClr val="bg1">
              <a:lumMod val="85000"/>
              <a:alpha val="47000"/>
            </a:schemeClr>
          </a:solidFill>
        </p:spPr>
        <p:txBody>
          <a:bodyPr>
            <a:normAutofit/>
          </a:bodyPr>
          <a:lstStyle/>
          <a:p>
            <a:pPr>
              <a:buNone/>
            </a:pPr>
            <a:r>
              <a:rPr lang="en-US" sz="2800" b="1" u="sng" dirty="0" smtClean="0">
                <a:solidFill>
                  <a:srgbClr val="002060"/>
                </a:solidFill>
                <a:effectLst>
                  <a:outerShdw blurRad="38100" dist="38100" dir="2700000" algn="tl">
                    <a:srgbClr val="000000">
                      <a:alpha val="43137"/>
                    </a:srgbClr>
                  </a:outerShdw>
                </a:effectLst>
              </a:rPr>
              <a:t>1 Nephi to </a:t>
            </a:r>
            <a:r>
              <a:rPr lang="en-US" sz="2800" b="1" u="sng" dirty="0" err="1" smtClean="0">
                <a:solidFill>
                  <a:srgbClr val="002060"/>
                </a:solidFill>
                <a:effectLst>
                  <a:outerShdw blurRad="38100" dist="38100" dir="2700000" algn="tl">
                    <a:srgbClr val="000000">
                      <a:alpha val="43137"/>
                    </a:srgbClr>
                  </a:outerShdw>
                </a:effectLst>
              </a:rPr>
              <a:t>Mosiah</a:t>
            </a:r>
            <a:r>
              <a:rPr lang="en-US" sz="2800" b="1" u="sng" dirty="0" smtClean="0">
                <a:solidFill>
                  <a:srgbClr val="002060"/>
                </a:solidFill>
                <a:effectLst>
                  <a:outerShdw blurRad="38100" dist="38100" dir="2700000" algn="tl">
                    <a:srgbClr val="000000">
                      <a:alpha val="43137"/>
                    </a:srgbClr>
                  </a:outerShdw>
                </a:effectLst>
              </a:rPr>
              <a:t> 1</a:t>
            </a:r>
          </a:p>
          <a:p>
            <a:pPr>
              <a:buNone/>
            </a:pPr>
            <a:r>
              <a:rPr lang="en-US" sz="2800" b="1" dirty="0" smtClean="0">
                <a:solidFill>
                  <a:srgbClr val="002060"/>
                </a:solidFill>
                <a:effectLst>
                  <a:outerShdw blurRad="38100" dist="38100" dir="2700000" algn="tl">
                    <a:srgbClr val="000000">
                      <a:alpha val="43137"/>
                    </a:srgbClr>
                  </a:outerShdw>
                </a:effectLst>
              </a:rPr>
              <a:t>Small Plates of Nephi</a:t>
            </a:r>
          </a:p>
          <a:p>
            <a:pPr>
              <a:buNone/>
            </a:pPr>
            <a:endParaRPr lang="en-US" sz="2800" b="1" dirty="0" smtClean="0">
              <a:solidFill>
                <a:srgbClr val="002060"/>
              </a:solidFill>
              <a:effectLst>
                <a:outerShdw blurRad="38100" dist="38100" dir="2700000" algn="tl">
                  <a:srgbClr val="000000">
                    <a:alpha val="43137"/>
                  </a:srgbClr>
                </a:outerShdw>
              </a:effectLst>
            </a:endParaRPr>
          </a:p>
          <a:p>
            <a:pPr>
              <a:buNone/>
            </a:pPr>
            <a:r>
              <a:rPr lang="en-US" sz="2800" b="1" dirty="0" smtClean="0">
                <a:solidFill>
                  <a:srgbClr val="002060"/>
                </a:solidFill>
                <a:effectLst>
                  <a:outerShdw blurRad="38100" dist="38100" dir="2700000" algn="tl">
                    <a:srgbClr val="000000">
                      <a:alpha val="43137"/>
                    </a:srgbClr>
                  </a:outerShdw>
                </a:effectLst>
              </a:rPr>
              <a:t>“Greater Views of my Gospel</a:t>
            </a:r>
          </a:p>
          <a:p>
            <a:pPr>
              <a:buNone/>
            </a:pPr>
            <a:endParaRPr lang="en-US" sz="2800" b="1" dirty="0" smtClean="0">
              <a:solidFill>
                <a:srgbClr val="002060"/>
              </a:solidFill>
              <a:effectLst>
                <a:outerShdw blurRad="38100" dist="38100" dir="2700000" algn="tl">
                  <a:srgbClr val="000000">
                    <a:alpha val="43137"/>
                  </a:srgbClr>
                </a:outerShdw>
              </a:effectLst>
            </a:endParaRPr>
          </a:p>
          <a:p>
            <a:pPr>
              <a:buNone/>
            </a:pPr>
            <a:r>
              <a:rPr lang="en-US" sz="2800" b="1" dirty="0" smtClean="0">
                <a:solidFill>
                  <a:srgbClr val="002060"/>
                </a:solidFill>
                <a:effectLst>
                  <a:outerShdw blurRad="38100" dist="38100" dir="2700000" algn="tl">
                    <a:srgbClr val="000000">
                      <a:alpha val="43137"/>
                    </a:srgbClr>
                  </a:outerShdw>
                </a:effectLst>
              </a:rPr>
              <a:t>3 Witnesses</a:t>
            </a:r>
          </a:p>
          <a:p>
            <a:pPr>
              <a:buNone/>
            </a:pPr>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Nephi</a:t>
            </a:r>
          </a:p>
          <a:p>
            <a:pPr>
              <a:buNone/>
            </a:pPr>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Jacob</a:t>
            </a:r>
          </a:p>
          <a:p>
            <a:pPr>
              <a:buNone/>
            </a:pPr>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Isaiah</a:t>
            </a:r>
            <a:endParaRPr lang="en-US" sz="2800" b="1" dirty="0">
              <a:solidFill>
                <a:srgbClr val="002060"/>
              </a:solidFill>
              <a:effectLst>
                <a:outerShdw blurRad="38100" dist="38100" dir="2700000" algn="tl">
                  <a:srgbClr val="000000">
                    <a:alpha val="43137"/>
                  </a:srgbClr>
                </a:outerShdw>
              </a:effectLst>
            </a:endParaRPr>
          </a:p>
        </p:txBody>
      </p:sp>
      <p:sp>
        <p:nvSpPr>
          <p:cNvPr id="5" name="Content Placeholder 1"/>
          <p:cNvSpPr txBox="1">
            <a:spLocks/>
          </p:cNvSpPr>
          <p:nvPr/>
        </p:nvSpPr>
        <p:spPr>
          <a:xfrm>
            <a:off x="4876800" y="457200"/>
            <a:ext cx="4267200" cy="5791200"/>
          </a:xfrm>
          <a:prstGeom prst="rect">
            <a:avLst/>
          </a:prstGeom>
          <a:solidFill>
            <a:schemeClr val="bg1">
              <a:lumMod val="85000"/>
              <a:alpha val="47000"/>
            </a:schemeClr>
          </a:solidFill>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800" b="1" u="sng" dirty="0" err="1" smtClean="0">
                <a:solidFill>
                  <a:srgbClr val="002060"/>
                </a:solidFill>
                <a:effectLst>
                  <a:outerShdw blurRad="38100" dist="38100" dir="2700000" algn="tl">
                    <a:srgbClr val="000000">
                      <a:alpha val="43137"/>
                    </a:srgbClr>
                  </a:outerShdw>
                </a:effectLst>
              </a:rPr>
              <a:t>Mosiah</a:t>
            </a:r>
            <a:r>
              <a:rPr lang="en-US" sz="2800" b="1" u="sng" dirty="0" smtClean="0">
                <a:solidFill>
                  <a:srgbClr val="002060"/>
                </a:solidFill>
                <a:effectLst>
                  <a:outerShdw blurRad="38100" dist="38100" dir="2700000" algn="tl">
                    <a:srgbClr val="000000">
                      <a:alpha val="43137"/>
                    </a:srgbClr>
                  </a:outerShdw>
                </a:effectLst>
              </a:rPr>
              <a:t> 1 to </a:t>
            </a:r>
            <a:r>
              <a:rPr lang="en-US" sz="2800" b="1" u="sng" dirty="0" err="1" smtClean="0">
                <a:solidFill>
                  <a:srgbClr val="002060"/>
                </a:solidFill>
                <a:effectLst>
                  <a:outerShdw blurRad="38100" dist="38100" dir="2700000" algn="tl">
                    <a:srgbClr val="000000">
                      <a:alpha val="43137"/>
                    </a:srgbClr>
                  </a:outerShdw>
                </a:effectLst>
              </a:rPr>
              <a:t>Moroni</a:t>
            </a:r>
            <a:r>
              <a:rPr lang="en-US" sz="2800" b="1" u="sng" dirty="0" smtClean="0">
                <a:solidFill>
                  <a:srgbClr val="002060"/>
                </a:solidFill>
                <a:effectLst>
                  <a:outerShdw blurRad="38100" dist="38100" dir="2700000" algn="tl">
                    <a:srgbClr val="000000">
                      <a:alpha val="43137"/>
                    </a:srgbClr>
                  </a:outerShdw>
                </a:effectLst>
              </a:rPr>
              <a:t> 10</a:t>
            </a:r>
            <a:endParaRPr kumimoji="0" lang="en-US" sz="2800" b="1" i="0" u="sng"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800" b="1" dirty="0" smtClean="0">
                <a:solidFill>
                  <a:srgbClr val="002060"/>
                </a:solidFill>
                <a:effectLst>
                  <a:outerShdw blurRad="38100" dist="38100" dir="2700000" algn="tl">
                    <a:srgbClr val="000000">
                      <a:alpha val="43137"/>
                    </a:srgbClr>
                  </a:outerShdw>
                </a:effectLst>
              </a:rPr>
              <a:t>Mormon’s Abridgement</a:t>
            </a:r>
            <a:endParaRPr kumimoji="0" lang="en-US"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“all</a:t>
            </a:r>
            <a:r>
              <a:rPr kumimoji="0" lang="en-US" sz="28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 those parts of my gospel which my holy prophets desired…should come forth unto this people”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lang="en-US" sz="2800" b="1" baseline="0" dirty="0" smtClean="0">
              <a:solidFill>
                <a:srgbClr val="002060"/>
              </a:solidFill>
              <a:effectLst>
                <a:outerShdw blurRad="38100" dist="38100" dir="2700000" algn="tl">
                  <a:srgbClr val="000000">
                    <a:alpha val="43137"/>
                  </a:srgbClr>
                </a:outerShdw>
              </a:effectLst>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8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Alma, </a:t>
            </a:r>
            <a:r>
              <a:rPr kumimoji="0" lang="en-US" sz="2800" b="1" i="0" u="none" strike="noStrike" kern="1200" cap="none" spc="0" normalizeH="0" noProof="0" dirty="0" err="1" smtClean="0">
                <a:ln>
                  <a:noFill/>
                </a:ln>
                <a:solidFill>
                  <a:srgbClr val="002060"/>
                </a:solidFill>
                <a:effectLst>
                  <a:outerShdw blurRad="38100" dist="38100" dir="2700000" algn="tl">
                    <a:srgbClr val="000000">
                      <a:alpha val="43137"/>
                    </a:srgbClr>
                  </a:outerShdw>
                </a:effectLst>
                <a:uLnTx/>
                <a:uFillTx/>
                <a:latin typeface="+mn-lt"/>
                <a:ea typeface="+mn-ea"/>
                <a:cs typeface="+mn-cs"/>
              </a:rPr>
              <a:t>Helaman</a:t>
            </a:r>
            <a:r>
              <a:rPr kumimoji="0" lang="en-US" sz="2800"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rPr>
              <a:t>, Nephi</a:t>
            </a:r>
            <a:endParaRPr kumimoji="0" lang="en-US" sz="28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bg/>
                                          </p:spTgt>
                                        </p:tgtEl>
                                        <p:attrNameLst>
                                          <p:attrName>style.visibility</p:attrName>
                                        </p:attrNameLst>
                                      </p:cBhvr>
                                      <p:to>
                                        <p:strVal val="visible"/>
                                      </p:to>
                                    </p:set>
                                    <p:animEffect transition="in" filter="fade">
                                      <p:cBhvr>
                                        <p:cTn id="47" dur="2000"/>
                                        <p:tgtEl>
                                          <p:spTgt spid="5">
                                            <p:bg/>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fade">
                                      <p:cBhvr>
                                        <p:cTn id="52" dur="2000"/>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 end="1"/>
                                            </p:txEl>
                                          </p:spTgt>
                                        </p:tgtEl>
                                        <p:attrNameLst>
                                          <p:attrName>style.visibility</p:attrName>
                                        </p:attrNameLst>
                                      </p:cBhvr>
                                      <p:to>
                                        <p:strVal val="visible"/>
                                      </p:to>
                                    </p:set>
                                    <p:animEffect transition="in" filter="fade">
                                      <p:cBhvr>
                                        <p:cTn id="57" dur="2000"/>
                                        <p:tgtEl>
                                          <p:spTgt spid="5">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fade">
                                      <p:cBhvr>
                                        <p:cTn id="62" dur="2000"/>
                                        <p:tgtEl>
                                          <p:spTgt spid="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fade">
                                      <p:cBhvr>
                                        <p:cTn id="6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ldschurchnews.com/media/photos/2011/50788-m.jpg"/>
          <p:cNvPicPr>
            <a:picLocks noChangeAspect="1" noChangeArrowheads="1"/>
          </p:cNvPicPr>
          <p:nvPr/>
        </p:nvPicPr>
        <p:blipFill>
          <a:blip r:embed="rId3" cstate="print"/>
          <a:srcRect/>
          <a:stretch>
            <a:fillRect/>
          </a:stretch>
        </p:blipFill>
        <p:spPr bwMode="auto">
          <a:xfrm>
            <a:off x="-1676400" y="0"/>
            <a:ext cx="10744200" cy="7162800"/>
          </a:xfrm>
          <a:prstGeom prst="rect">
            <a:avLst/>
          </a:prstGeom>
          <a:noFill/>
        </p:spPr>
      </p:pic>
      <p:sp>
        <p:nvSpPr>
          <p:cNvPr id="2" name="Content Placeholder 1"/>
          <p:cNvSpPr>
            <a:spLocks noGrp="1"/>
          </p:cNvSpPr>
          <p:nvPr>
            <p:ph idx="1"/>
          </p:nvPr>
        </p:nvSpPr>
        <p:spPr>
          <a:xfrm>
            <a:off x="4495800" y="1481329"/>
            <a:ext cx="4191000" cy="3319272"/>
          </a:xfrm>
          <a:solidFill>
            <a:srgbClr val="92D050">
              <a:alpha val="61000"/>
            </a:srgbClr>
          </a:solidFill>
          <a:effectLst>
            <a:softEdge rad="317500"/>
          </a:effectLst>
        </p:spPr>
        <p:txBody>
          <a:bodyPr>
            <a:normAutofit/>
          </a:bodyPr>
          <a:lstStyle/>
          <a:p>
            <a:pPr>
              <a:buNone/>
            </a:pPr>
            <a:r>
              <a:rPr lang="en-US" sz="4800" b="1" dirty="0" smtClean="0">
                <a:solidFill>
                  <a:schemeClr val="bg1"/>
                </a:solidFill>
                <a:effectLst>
                  <a:outerShdw blurRad="38100" dist="38100" dir="2700000" algn="tl">
                    <a:srgbClr val="000000">
                      <a:alpha val="43137"/>
                    </a:srgbClr>
                  </a:outerShdw>
                </a:effectLst>
              </a:rPr>
              <a:t>What did Joseph learn about Joseph?</a:t>
            </a:r>
            <a:endParaRPr lang="en-US" sz="4800" b="1" dirty="0">
              <a:solidFill>
                <a:schemeClr val="bg1"/>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3810000" y="274638"/>
            <a:ext cx="4876800" cy="1143000"/>
          </a:xfrm>
          <a:solidFill>
            <a:srgbClr val="92D050">
              <a:alpha val="54000"/>
            </a:srgbClr>
          </a:solidFill>
          <a:effectLst>
            <a:softEdge rad="127000"/>
          </a:effectLst>
        </p:spPr>
        <p:txBody>
          <a:bodyPr>
            <a:normAutofit/>
          </a:bodyPr>
          <a:lstStyle/>
          <a:p>
            <a:r>
              <a:rPr lang="en-US" sz="6000" u="sng" dirty="0" smtClean="0">
                <a:solidFill>
                  <a:srgbClr val="C00000"/>
                </a:solidFill>
              </a:rPr>
              <a:t>Lesson #2</a:t>
            </a:r>
            <a:endParaRPr lang="en-US" sz="6000" u="sng" dirty="0">
              <a:solidFill>
                <a:srgbClr val="C00000"/>
              </a:solidFill>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70037"/>
            <a:ext cx="4114800" cy="4525963"/>
          </a:xfrm>
        </p:spPr>
        <p:txBody>
          <a:bodyPr>
            <a:normAutofit/>
          </a:bodyPr>
          <a:lstStyle/>
          <a:p>
            <a:pPr>
              <a:buNone/>
            </a:pPr>
            <a:r>
              <a:rPr lang="en-US" sz="4400" b="1" dirty="0" smtClean="0">
                <a:solidFill>
                  <a:srgbClr val="C00000"/>
                </a:solidFill>
              </a:rPr>
              <a:t>D&amp;C 3: 7-9</a:t>
            </a:r>
            <a:endParaRPr lang="en-US" sz="4400" b="1" dirty="0">
              <a:solidFill>
                <a:srgbClr val="C00000"/>
              </a:solidFill>
            </a:endParaRPr>
          </a:p>
        </p:txBody>
      </p:sp>
      <p:sp>
        <p:nvSpPr>
          <p:cNvPr id="3" name="Title 2"/>
          <p:cNvSpPr>
            <a:spLocks noGrp="1"/>
          </p:cNvSpPr>
          <p:nvPr>
            <p:ph type="title"/>
          </p:nvPr>
        </p:nvSpPr>
        <p:spPr/>
        <p:txBody>
          <a:bodyPr>
            <a:normAutofit/>
          </a:bodyPr>
          <a:lstStyle/>
          <a:p>
            <a:r>
              <a:rPr lang="en-US" sz="4800" dirty="0" smtClean="0">
                <a:solidFill>
                  <a:srgbClr val="C00000"/>
                </a:solidFill>
              </a:rPr>
              <a:t>Spiritual Maturity </a:t>
            </a:r>
            <a:endParaRPr lang="en-US" sz="4800" dirty="0">
              <a:solidFill>
                <a:srgbClr val="C00000"/>
              </a:solidFill>
            </a:endParaRPr>
          </a:p>
        </p:txBody>
      </p:sp>
      <p:pic>
        <p:nvPicPr>
          <p:cNvPr id="29698" name="Picture 2" descr="http://1.bp.blogspot.com/-Ngn0KcRO9R8/TqjoPajbTAI/AAAAAAAAAt8/5ej9TfYnuMQ/s1600/great+and+spacious+building.jpg"/>
          <p:cNvPicPr>
            <a:picLocks noChangeAspect="1" noChangeArrowheads="1"/>
          </p:cNvPicPr>
          <p:nvPr/>
        </p:nvPicPr>
        <p:blipFill>
          <a:blip r:embed="rId3" cstate="print"/>
          <a:srcRect/>
          <a:stretch>
            <a:fillRect/>
          </a:stretch>
        </p:blipFill>
        <p:spPr bwMode="auto">
          <a:xfrm>
            <a:off x="4114800" y="1524000"/>
            <a:ext cx="3686175" cy="5196372"/>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43400" y="1481328"/>
            <a:ext cx="4343400" cy="4525963"/>
          </a:xfrm>
        </p:spPr>
        <p:txBody>
          <a:bodyPr>
            <a:normAutofit/>
          </a:bodyPr>
          <a:lstStyle/>
          <a:p>
            <a:pPr>
              <a:buNone/>
            </a:pPr>
            <a:r>
              <a:rPr lang="en-US" sz="4800" b="1" dirty="0" smtClean="0">
                <a:solidFill>
                  <a:srgbClr val="C00000"/>
                </a:solidFill>
              </a:rPr>
              <a:t>D&amp;C 5:4,30, 31,34</a:t>
            </a:r>
            <a:endParaRPr lang="en-US" sz="4800" b="1" dirty="0">
              <a:solidFill>
                <a:srgbClr val="C00000"/>
              </a:solidFill>
            </a:endParaRPr>
          </a:p>
        </p:txBody>
      </p:sp>
      <p:sp>
        <p:nvSpPr>
          <p:cNvPr id="3" name="Title 2"/>
          <p:cNvSpPr>
            <a:spLocks noGrp="1"/>
          </p:cNvSpPr>
          <p:nvPr>
            <p:ph type="title"/>
          </p:nvPr>
        </p:nvSpPr>
        <p:spPr/>
        <p:txBody>
          <a:bodyPr/>
          <a:lstStyle/>
          <a:p>
            <a:r>
              <a:rPr lang="en-US" dirty="0" smtClean="0"/>
              <a:t>Gifts</a:t>
            </a:r>
            <a:endParaRPr lang="en-US" dirty="0"/>
          </a:p>
        </p:txBody>
      </p:sp>
      <p:pic>
        <p:nvPicPr>
          <p:cNvPr id="31746" name="Picture 2" descr="http://josephsmith.net/Static%20Images/kilbourn-translation-plates_MD.jpg"/>
          <p:cNvPicPr>
            <a:picLocks noChangeAspect="1" noChangeArrowheads="1"/>
          </p:cNvPicPr>
          <p:nvPr/>
        </p:nvPicPr>
        <p:blipFill>
          <a:blip r:embed="rId3" cstate="print"/>
          <a:srcRect/>
          <a:stretch>
            <a:fillRect/>
          </a:stretch>
        </p:blipFill>
        <p:spPr bwMode="auto">
          <a:xfrm>
            <a:off x="381000" y="1371599"/>
            <a:ext cx="3810000" cy="5148649"/>
          </a:xfrm>
          <a:prstGeom prst="rect">
            <a:avLst/>
          </a:prstGeom>
          <a:noFill/>
        </p:spPr>
      </p:pic>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1148</TotalTime>
  <Words>126</Words>
  <Application>Microsoft Office PowerPoint</Application>
  <PresentationFormat>On-screen Show (4:3)</PresentationFormat>
  <Paragraphs>46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The Book of Mormon</vt:lpstr>
      <vt:lpstr>Lesson #1</vt:lpstr>
      <vt:lpstr>The Lost 116 Pages</vt:lpstr>
      <vt:lpstr>However…</vt:lpstr>
      <vt:lpstr>Jeffrey R. Holland</vt:lpstr>
      <vt:lpstr>Slide 6</vt:lpstr>
      <vt:lpstr>Lesson #2</vt:lpstr>
      <vt:lpstr>Spiritual Maturity </vt:lpstr>
      <vt:lpstr>Gifts</vt:lpstr>
      <vt:lpstr>Principle: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dc:creator>
  <cp:lastModifiedBy>Kevin</cp:lastModifiedBy>
  <cp:revision>24</cp:revision>
  <dcterms:created xsi:type="dcterms:W3CDTF">2012-01-12T21:01:10Z</dcterms:created>
  <dcterms:modified xsi:type="dcterms:W3CDTF">2012-01-23T14:02:59Z</dcterms:modified>
</cp:coreProperties>
</file>